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00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98AF0-1F74-476F-A84B-8772E8266C2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E2AE-47EA-4E14-A409-E68F7385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client intends to start a chat, it connects the chats service using one or more network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 For a chat service, the choice of network protocols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approach is to use local sequence number generator. Local means IDs are only unique within a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User A tries to log in to the app.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load balancer sends the login request to API servers.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After the backend authenticates the user, service discovery finds the best chat server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A. In this example, server 2 is chosen and the server info is returned back to User 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User A connects to chat server 2 through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WeChat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a similar approach, and it limits a group to 500 members [8]. However,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with a lot of users, storing a message copy for each member is not acceptable.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online status on every disconnect/reconnect would make the presence indicator change too often, resulting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164D-0D15-429D-B3FC-95F50531BEE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A CHAT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24" y="3509963"/>
            <a:ext cx="6793907" cy="23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75" y="0"/>
            <a:ext cx="5255455" cy="695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161367"/>
            <a:ext cx="4276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it is important to note that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everything else does not have to be </a:t>
            </a:r>
            <a:r>
              <a:rPr lang="en-US" b="0" i="0" u="none" strike="noStrike" baseline="0" dirty="0" err="1" smtClean="0">
                <a:latin typeface="LiberationSerif"/>
              </a:rPr>
              <a:t>WebSocket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926" y="4730891"/>
            <a:ext cx="3939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one service that we will discuss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more in deep dive is the service discovery. Its primary job is to give the client a list of DNS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host names of chat servers that the client could connect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3" y="0"/>
            <a:ext cx="5976814" cy="6762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337" y="176469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Chat servers facilitate message sending/receiving.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Presence servers manage online/offline status.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API servers handle everything including user login, signup, change profile, etc.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Notification servers send push notifications.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Finally, the key-value store is used to store chat history. When an offline user comes online, she will see all her previous chat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579686"/>
            <a:ext cx="1096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first is generic data, such as user profile</a:t>
            </a:r>
            <a:r>
              <a:rPr lang="en-US" dirty="0" smtClean="0">
                <a:latin typeface="LiberationSerif"/>
              </a:rPr>
              <a:t>, setting</a:t>
            </a:r>
            <a:r>
              <a:rPr lang="en-US" dirty="0">
                <a:latin typeface="LiberationSerif"/>
              </a:rPr>
              <a:t>, user friends list. These data are stored in robust and reliable relational databases.</a:t>
            </a:r>
          </a:p>
          <a:p>
            <a:r>
              <a:rPr lang="en-US" dirty="0">
                <a:latin typeface="LiberationSerif"/>
              </a:rPr>
              <a:t>Replication and </a:t>
            </a:r>
            <a:r>
              <a:rPr lang="en-US" dirty="0" err="1">
                <a:latin typeface="LiberationSerif"/>
              </a:rPr>
              <a:t>sharding</a:t>
            </a:r>
            <a:r>
              <a:rPr lang="en-US" dirty="0">
                <a:latin typeface="LiberationSerif"/>
              </a:rPr>
              <a:t> are common techniques to satisfy availability and </a:t>
            </a:r>
            <a:r>
              <a:rPr lang="en-US" dirty="0" smtClean="0">
                <a:latin typeface="LiberationSerif"/>
              </a:rPr>
              <a:t>scalability requirements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2994077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berationSerif"/>
              </a:rPr>
              <a:t>The second is unique to chat systems: chat history data.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189" y="3363409"/>
            <a:ext cx="750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berationSerif"/>
              </a:rPr>
              <a:t>It is important to understand </a:t>
            </a:r>
            <a:r>
              <a:rPr lang="en-US" b="1" dirty="0" smtClean="0">
                <a:latin typeface="LiberationSerif"/>
              </a:rPr>
              <a:t>the read/write </a:t>
            </a:r>
            <a:r>
              <a:rPr lang="en-US" b="1" dirty="0">
                <a:latin typeface="LiberationSerif"/>
              </a:rPr>
              <a:t>pattern.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4189" y="3732741"/>
            <a:ext cx="10523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1: The </a:t>
            </a:r>
            <a:r>
              <a:rPr lang="en-US" dirty="0">
                <a:latin typeface="LiberationSerif"/>
              </a:rPr>
              <a:t>amount of data is enormous for chat systems. A previous study [2] reveals that</a:t>
            </a:r>
          </a:p>
          <a:p>
            <a:r>
              <a:rPr lang="en-US" dirty="0">
                <a:latin typeface="LiberationSerif"/>
              </a:rPr>
              <a:t>Facebook messenger and </a:t>
            </a:r>
            <a:r>
              <a:rPr lang="en-US" dirty="0" err="1">
                <a:latin typeface="LiberationSerif"/>
              </a:rPr>
              <a:t>Whatsapp</a:t>
            </a:r>
            <a:r>
              <a:rPr lang="en-US" dirty="0">
                <a:latin typeface="LiberationSerif"/>
              </a:rPr>
              <a:t> process 60 billion messages a day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2: Only </a:t>
            </a:r>
            <a:r>
              <a:rPr lang="en-US" dirty="0">
                <a:latin typeface="LiberationSerif"/>
              </a:rPr>
              <a:t>recent chats are accessed frequently. Users do not usually look up for old chats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3:  </a:t>
            </a:r>
            <a:r>
              <a:rPr lang="en-US" dirty="0">
                <a:latin typeface="LiberationSerif"/>
              </a:rPr>
              <a:t>Although very recent chat history is viewed in most cases, users might use features that</a:t>
            </a:r>
          </a:p>
          <a:p>
            <a:r>
              <a:rPr lang="en-US" dirty="0">
                <a:latin typeface="LiberationSerif"/>
              </a:rPr>
              <a:t>require random access of data, such as search, view your mentions, jump to specific</a:t>
            </a:r>
          </a:p>
          <a:p>
            <a:r>
              <a:rPr lang="en-US" dirty="0">
                <a:latin typeface="LiberationSerif"/>
              </a:rPr>
              <a:t>messages, etc. These cases should be supported by the data access layer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4: The </a:t>
            </a:r>
            <a:r>
              <a:rPr lang="en-US" dirty="0">
                <a:latin typeface="LiberationSerif"/>
              </a:rPr>
              <a:t>read to write ratio is about 1:1 for 1 on 1 chat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1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Key-value stores allow easy horizontal scaling.</a:t>
            </a:r>
          </a:p>
          <a:p>
            <a:pPr marL="0" indent="0">
              <a:buNone/>
            </a:pPr>
            <a:r>
              <a:rPr lang="en-US" dirty="0"/>
              <a:t>• Key-value stores provide very low latency to access data.</a:t>
            </a:r>
          </a:p>
          <a:p>
            <a:pPr marL="0" indent="0">
              <a:buNone/>
            </a:pPr>
            <a:r>
              <a:rPr lang="en-US" dirty="0"/>
              <a:t>• Relational databases do not handle long tail [3] of data well. When the indexes </a:t>
            </a:r>
            <a:r>
              <a:rPr lang="en-US" dirty="0" smtClean="0"/>
              <a:t>grow large</a:t>
            </a:r>
            <a:r>
              <a:rPr lang="en-US" dirty="0"/>
              <a:t>, random access is expensive.</a:t>
            </a:r>
          </a:p>
          <a:p>
            <a:pPr marL="0" indent="0">
              <a:buNone/>
            </a:pPr>
            <a:r>
              <a:rPr lang="en-US" dirty="0"/>
              <a:t>• Key-value stores are adopted by other proven reliable chat applications.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0" indent="0">
              <a:buNone/>
            </a:pPr>
            <a:r>
              <a:rPr lang="en-US" dirty="0"/>
              <a:t>both Facebook messenger and Discord use key-value stores. Facebook messenger </a:t>
            </a:r>
            <a:r>
              <a:rPr lang="en-US" dirty="0" smtClean="0"/>
              <a:t>uses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[4], and Discord uses Cassandra [5].</a:t>
            </a:r>
          </a:p>
        </p:txBody>
      </p:sp>
    </p:spTree>
    <p:extLst>
      <p:ext uri="{BB962C8B-B14F-4D97-AF65-F5344CB8AC3E}">
        <p14:creationId xmlns:p14="http://schemas.microsoft.com/office/powerpoint/2010/main" val="39576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2" y="1369261"/>
            <a:ext cx="4702426" cy="4404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723" y="62626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Message table for 1 on 1 chat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5363" y="62626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Message table for group 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78" y="1418420"/>
            <a:ext cx="4520250" cy="430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4395" y="5966586"/>
            <a:ext cx="9153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erationSerif"/>
              </a:rPr>
              <a:t>IDs must be unique.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dirty="0" smtClean="0">
                <a:latin typeface="LiberationSerif"/>
              </a:rPr>
              <a:t>  IDs </a:t>
            </a:r>
            <a:r>
              <a:rPr lang="en-US" dirty="0">
                <a:latin typeface="LiberationSerif"/>
              </a:rPr>
              <a:t>should be sortable by time, meaning new rows have higher IDs than old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0"/>
            <a:ext cx="10515600" cy="1325563"/>
          </a:xfrm>
        </p:spPr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47" y="823365"/>
            <a:ext cx="5750715" cy="5976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278" y="4660644"/>
            <a:ext cx="3042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service discovery is to recommend the best chat server for a client based</a:t>
            </a:r>
          </a:p>
          <a:p>
            <a:r>
              <a:rPr lang="en-US" dirty="0">
                <a:latin typeface="LiberationSerif"/>
              </a:rPr>
              <a:t>on the criteria like geographical location, server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6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88" y="432502"/>
            <a:ext cx="4253564" cy="915035"/>
          </a:xfrm>
        </p:spPr>
        <p:txBody>
          <a:bodyPr>
            <a:normAutofit/>
          </a:bodyPr>
          <a:lstStyle/>
          <a:p>
            <a:r>
              <a:rPr lang="en-US" sz="2400" b="1" dirty="0"/>
              <a:t>Message 1 on 1 chat </a:t>
            </a:r>
            <a:r>
              <a:rPr lang="en-US" sz="2400" b="1" dirty="0" err="1"/>
              <a:t>flow</a:t>
            </a:r>
            <a:r>
              <a:rPr lang="en-US" sz="2400" b="1" dirty="0" err="1" smtClean="0"/>
              <a:t>flows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35" y="0"/>
            <a:ext cx="6196118" cy="688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129" y="3558162"/>
            <a:ext cx="7353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1. User A sends a chat message to Chat server 1.</a:t>
            </a:r>
          </a:p>
          <a:p>
            <a:r>
              <a:rPr lang="en-US" dirty="0">
                <a:latin typeface="LiberationSerif"/>
              </a:rPr>
              <a:t>2. Chat server 1 obtains a message ID from the ID generator.</a:t>
            </a:r>
          </a:p>
          <a:p>
            <a:r>
              <a:rPr lang="en-US" dirty="0">
                <a:latin typeface="LiberationSerif"/>
              </a:rPr>
              <a:t>3. Chat server 1 sends the message to the message sync queue.</a:t>
            </a:r>
          </a:p>
          <a:p>
            <a:r>
              <a:rPr lang="en-US" dirty="0">
                <a:latin typeface="LiberationSerif"/>
              </a:rPr>
              <a:t>4. The message is stored in a key-value store.</a:t>
            </a:r>
          </a:p>
          <a:p>
            <a:r>
              <a:rPr lang="en-US" dirty="0">
                <a:latin typeface="LiberationSerif"/>
              </a:rPr>
              <a:t> </a:t>
            </a:r>
            <a:r>
              <a:rPr lang="en-US" dirty="0" smtClean="0">
                <a:latin typeface="LiberationSerif"/>
              </a:rPr>
              <a:t>     a</a:t>
            </a:r>
            <a:r>
              <a:rPr lang="en-US" dirty="0">
                <a:latin typeface="LiberationSerif"/>
              </a:rPr>
              <a:t>. If User B is online, the message is forwarded to Chat server 2 where User B </a:t>
            </a:r>
            <a:r>
              <a:rPr lang="en-US" dirty="0" smtClean="0">
                <a:latin typeface="LiberationSerif"/>
              </a:rPr>
              <a:t>is  connected</a:t>
            </a:r>
            <a:r>
              <a:rPr lang="en-US" dirty="0">
                <a:latin typeface="LiberationSerif"/>
              </a:rPr>
              <a:t>.</a:t>
            </a:r>
          </a:p>
          <a:p>
            <a:r>
              <a:rPr lang="en-US" dirty="0" smtClean="0">
                <a:latin typeface="LiberationSerif"/>
              </a:rPr>
              <a:t>      b</a:t>
            </a:r>
            <a:r>
              <a:rPr lang="en-US" dirty="0">
                <a:latin typeface="LiberationSerif"/>
              </a:rPr>
              <a:t>. If User B is offline, a push notification is sent from push notification (PN) servers.</a:t>
            </a:r>
          </a:p>
          <a:p>
            <a:r>
              <a:rPr lang="en-US" dirty="0">
                <a:latin typeface="LiberationSerif"/>
              </a:rPr>
              <a:t>6. Chat server 2 forwards the message to User B. There is a persistent </a:t>
            </a:r>
            <a:r>
              <a:rPr lang="en-US" dirty="0" err="1" smtClean="0">
                <a:latin typeface="LiberationSerif"/>
              </a:rPr>
              <a:t>WebSocket</a:t>
            </a:r>
            <a:r>
              <a:rPr lang="en-US" dirty="0" smtClean="0">
                <a:latin typeface="LiberationSerif"/>
              </a:rPr>
              <a:t>  connection </a:t>
            </a:r>
            <a:r>
              <a:rPr lang="en-US" dirty="0">
                <a:latin typeface="LiberationSerif"/>
              </a:rPr>
              <a:t>between User B and Chat server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7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99796" cy="837398"/>
          </a:xfrm>
        </p:spPr>
        <p:txBody>
          <a:bodyPr/>
          <a:lstStyle/>
          <a:p>
            <a:r>
              <a:rPr lang="en-US" b="1" dirty="0"/>
              <a:t>Message synchronization across multiple 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" y="837399"/>
            <a:ext cx="7785744" cy="5883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7100" y="2750741"/>
            <a:ext cx="56147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Each device maintains a variable called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dirty="0">
                <a:latin typeface="LiberationSerif"/>
              </a:rPr>
              <a:t>, which keeps track of the latest</a:t>
            </a:r>
          </a:p>
          <a:p>
            <a:r>
              <a:rPr lang="en-US" dirty="0">
                <a:latin typeface="LiberationSerif"/>
              </a:rPr>
              <a:t>message ID on the device. Messages that satisfy the following two conditions are considered</a:t>
            </a:r>
          </a:p>
          <a:p>
            <a:r>
              <a:rPr lang="en-US" dirty="0">
                <a:latin typeface="LiberationSerif"/>
              </a:rPr>
              <a:t>as news messages:</a:t>
            </a:r>
          </a:p>
          <a:p>
            <a:r>
              <a:rPr lang="en-US" dirty="0">
                <a:latin typeface="LiberationSerif"/>
              </a:rPr>
              <a:t>• The recipient ID is equal to the currently logged-in user ID.</a:t>
            </a:r>
          </a:p>
          <a:p>
            <a:r>
              <a:rPr lang="en-US" dirty="0">
                <a:latin typeface="LiberationSerif"/>
              </a:rPr>
              <a:t>• Message ID in the key-value store is larger than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With distinct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>
                <a:latin typeface="LiberationSerif"/>
              </a:rPr>
              <a:t>on each device, message synchronization is easy as each</a:t>
            </a:r>
          </a:p>
          <a:p>
            <a:r>
              <a:rPr lang="en-US" dirty="0">
                <a:latin typeface="LiberationSerif"/>
              </a:rPr>
              <a:t>device can get new messages from the KV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880" y="491509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Small group chat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10" y="1070881"/>
            <a:ext cx="5468401" cy="50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2418" y="413417"/>
            <a:ext cx="5698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This </a:t>
            </a:r>
            <a:r>
              <a:rPr lang="en-US" dirty="0" smtClean="0">
                <a:latin typeface="LiberationSerif"/>
              </a:rPr>
              <a:t>design choice </a:t>
            </a:r>
            <a:r>
              <a:rPr lang="en-US" dirty="0">
                <a:latin typeface="LiberationSerif"/>
              </a:rPr>
              <a:t>is good for small group chat because:</a:t>
            </a:r>
          </a:p>
          <a:p>
            <a:r>
              <a:rPr lang="en-US" dirty="0">
                <a:latin typeface="LiberationSerif"/>
              </a:rPr>
              <a:t>• it simplifies message sync flow as each client only needs to check its own inbox to </a:t>
            </a:r>
            <a:r>
              <a:rPr lang="en-US" dirty="0" smtClean="0">
                <a:latin typeface="LiberationSerif"/>
              </a:rPr>
              <a:t>get new </a:t>
            </a:r>
            <a:r>
              <a:rPr lang="en-US" dirty="0">
                <a:latin typeface="LiberationSerif"/>
              </a:rPr>
              <a:t>messages.</a:t>
            </a:r>
          </a:p>
          <a:p>
            <a:r>
              <a:rPr lang="en-US" dirty="0">
                <a:latin typeface="LiberationSerif"/>
              </a:rPr>
              <a:t>• when the group number is small, storing a copy in each recipient’s inbox is not </a:t>
            </a:r>
            <a:r>
              <a:rPr lang="en-US" dirty="0" smtClean="0">
                <a:latin typeface="LiberationSerif"/>
              </a:rPr>
              <a:t>too expensive.</a:t>
            </a:r>
            <a:endParaRPr lang="en-US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42598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4" y="714745"/>
            <a:ext cx="5468401" cy="50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1950" y="1125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iberationSerif"/>
              </a:rPr>
              <a:t>On the recipient side, a recipient can receive messages from multiple users.</a:t>
            </a:r>
          </a:p>
          <a:p>
            <a:r>
              <a:rPr lang="en-US" dirty="0" smtClean="0">
                <a:latin typeface="LiberationSerif"/>
              </a:rPr>
              <a:t> Each recipient has </a:t>
            </a:r>
            <a:r>
              <a:rPr lang="en-US" dirty="0">
                <a:latin typeface="LiberationSerif"/>
              </a:rPr>
              <a:t>an inbox (message sync queue) which contains messages from different senders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5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 1 - Understand the problem and establish design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1, What </a:t>
            </a:r>
            <a:r>
              <a:rPr lang="en-US" sz="2400" dirty="0"/>
              <a:t>kind of chat app shall we design? 1 on 1 or group based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both</a:t>
            </a:r>
          </a:p>
          <a:p>
            <a:pPr marL="0" indent="0">
              <a:buNone/>
            </a:pPr>
            <a:r>
              <a:rPr lang="en-US" sz="2400" dirty="0" smtClean="0"/>
              <a:t>2, Is </a:t>
            </a:r>
            <a:r>
              <a:rPr lang="en-US" sz="2400" dirty="0"/>
              <a:t>this a mobile app? Or a web app? Or both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Both.</a:t>
            </a:r>
          </a:p>
          <a:p>
            <a:pPr marL="0" indent="0">
              <a:buNone/>
            </a:pPr>
            <a:r>
              <a:rPr lang="en-US" sz="2400" dirty="0" smtClean="0"/>
              <a:t>3, </a:t>
            </a:r>
            <a:r>
              <a:rPr lang="en-US" sz="2400" dirty="0"/>
              <a:t>What is the scale of this app? A startup app or massive scale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It should support 50 million daily active users (DAU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4, For </a:t>
            </a:r>
            <a:r>
              <a:rPr lang="en-US" sz="2400" dirty="0"/>
              <a:t>group chat, what is the group member limit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A </a:t>
            </a:r>
            <a:r>
              <a:rPr lang="en-US" sz="2400" dirty="0"/>
              <a:t>maximum of 100 </a:t>
            </a:r>
            <a:r>
              <a:rPr lang="en-US" sz="2400" dirty="0" smtClean="0"/>
              <a:t>people</a:t>
            </a:r>
          </a:p>
          <a:p>
            <a:pPr marL="0" indent="0">
              <a:buNone/>
            </a:pPr>
            <a:r>
              <a:rPr lang="en-US" sz="2400" dirty="0" smtClean="0"/>
              <a:t>5, What </a:t>
            </a:r>
            <a:r>
              <a:rPr lang="en-US" sz="2400" dirty="0"/>
              <a:t>features are important for the chat app? Can it support attachment?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1 </a:t>
            </a:r>
            <a:r>
              <a:rPr lang="en-US" sz="2400" dirty="0"/>
              <a:t>on 1 chat, group chat, online indicator. The system </a:t>
            </a:r>
            <a:r>
              <a:rPr lang="en-US" sz="2400" dirty="0" smtClean="0"/>
              <a:t>only </a:t>
            </a:r>
            <a:r>
              <a:rPr lang="en-US" sz="2400" dirty="0"/>
              <a:t>supports </a:t>
            </a:r>
            <a:r>
              <a:rPr lang="en-US" sz="2400" dirty="0" smtClean="0"/>
              <a:t>text messages</a:t>
            </a:r>
          </a:p>
          <a:p>
            <a:pPr marL="0" indent="0">
              <a:buNone/>
            </a:pPr>
            <a:r>
              <a:rPr lang="en-US" sz="2400" dirty="0" smtClean="0"/>
              <a:t>6,Is </a:t>
            </a:r>
            <a:r>
              <a:rPr lang="en-US" sz="2400" dirty="0"/>
              <a:t>there a message size limit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Yes, text length should be less than 100,000 characters long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7, </a:t>
            </a:r>
            <a:r>
              <a:rPr lang="en-US" sz="2400" dirty="0"/>
              <a:t>Is end-to-end encryption required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Not required for now but we will discuss that if time allows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8, How </a:t>
            </a:r>
            <a:r>
              <a:rPr lang="en-US" sz="2400" dirty="0"/>
              <a:t>long shall we store the chat history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283367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presence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9" y="1895859"/>
            <a:ext cx="6085801" cy="18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10" y="4318673"/>
            <a:ext cx="7408801" cy="17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1524" y="789045"/>
            <a:ext cx="5210476" cy="18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user login flow is explained in the “Service Discovery” section. After a </a:t>
            </a:r>
            <a:r>
              <a:rPr lang="en-US" dirty="0" err="1">
                <a:latin typeface="LiberationSerif"/>
              </a:rPr>
              <a:t>WebSocket</a:t>
            </a: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connection is built between the client and the real-time service, user A’s online status and</a:t>
            </a:r>
          </a:p>
          <a:p>
            <a:r>
              <a:rPr lang="en-US" i="1" dirty="0" err="1">
                <a:latin typeface="LiberationSerif-Italic"/>
              </a:rPr>
              <a:t>last_active_at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>
                <a:latin typeface="LiberationSerif"/>
              </a:rPr>
              <a:t>timestamp are saved in the KV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disconnection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485045"/>
            <a:ext cx="941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When a user disconnects from </a:t>
            </a:r>
            <a:r>
              <a:rPr lang="en-US" dirty="0" smtClean="0">
                <a:latin typeface="LiberationSerif"/>
              </a:rPr>
              <a:t>the  internet</a:t>
            </a:r>
            <a:r>
              <a:rPr lang="en-US" dirty="0">
                <a:latin typeface="LiberationSerif"/>
              </a:rPr>
              <a:t>, the persistent connection between the client and server is lost.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2348943"/>
            <a:ext cx="9801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Solution :handle</a:t>
            </a: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user disconnection is to mark the user as offline and change the status to online when the</a:t>
            </a:r>
          </a:p>
          <a:p>
            <a:r>
              <a:rPr lang="en-US" dirty="0">
                <a:latin typeface="LiberationSerif"/>
              </a:rPr>
              <a:t>connection re-establishes.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5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75" y="264764"/>
            <a:ext cx="10515600" cy="861509"/>
          </a:xfrm>
        </p:spPr>
        <p:txBody>
          <a:bodyPr/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71" y="572853"/>
            <a:ext cx="7136987" cy="6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status </a:t>
            </a:r>
            <a:r>
              <a:rPr lang="en-US" b="1" dirty="0" err="1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1855573"/>
            <a:ext cx="6610814" cy="4199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5825" y="1543338"/>
            <a:ext cx="4690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Presence servers use a publish-subscribe model, in which each friend pair maintains a</a:t>
            </a:r>
          </a:p>
          <a:p>
            <a:r>
              <a:rPr lang="en-US" dirty="0">
                <a:latin typeface="LiberationSerif"/>
              </a:rPr>
              <a:t>channel.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64244" y="3493677"/>
            <a:ext cx="4512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communication</a:t>
            </a:r>
          </a:p>
          <a:p>
            <a:r>
              <a:rPr lang="en-US" dirty="0">
                <a:latin typeface="LiberationSerif"/>
              </a:rPr>
              <a:t>between clients and servers is through real-time </a:t>
            </a:r>
            <a:r>
              <a:rPr lang="en-US" dirty="0" err="1">
                <a:latin typeface="LiberationSerif"/>
              </a:rPr>
              <a:t>WebSocket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groups, informing all </a:t>
            </a:r>
            <a:r>
              <a:rPr lang="en-US" dirty="0" smtClean="0"/>
              <a:t>members about </a:t>
            </a:r>
            <a:r>
              <a:rPr lang="en-US" dirty="0"/>
              <a:t>online status is expensive and time consuming. Assume a group has 100,000 members</a:t>
            </a:r>
            <a:r>
              <a:rPr lang="en-US" dirty="0" smtClean="0"/>
              <a:t>.  Each </a:t>
            </a:r>
            <a:r>
              <a:rPr lang="en-US" dirty="0"/>
              <a:t>status change will generate 100,000 events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To solve the performance bottleneck, </a:t>
            </a:r>
            <a:r>
              <a:rPr lang="en-US" dirty="0" smtClean="0"/>
              <a:t>a possible </a:t>
            </a:r>
            <a:r>
              <a:rPr lang="en-US" dirty="0"/>
              <a:t>solution is to fetch online status only when a user enters a group or </a:t>
            </a:r>
            <a:r>
              <a:rPr lang="en-US" dirty="0" smtClean="0"/>
              <a:t>manually refreshes </a:t>
            </a:r>
            <a:r>
              <a:rPr lang="en-US" dirty="0"/>
              <a:t>the friend list.</a:t>
            </a:r>
          </a:p>
        </p:txBody>
      </p:sp>
    </p:spTree>
    <p:extLst>
      <p:ext uri="{BB962C8B-B14F-4D97-AF65-F5344CB8AC3E}">
        <p14:creationId xmlns:p14="http://schemas.microsoft.com/office/powerpoint/2010/main" val="36382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974"/>
            <a:ext cx="10515600" cy="1325563"/>
          </a:xfrm>
        </p:spPr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9537"/>
            <a:ext cx="10402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iberationSerif"/>
              </a:rPr>
              <a:t>WebSocket</a:t>
            </a:r>
            <a:r>
              <a:rPr lang="en-US" dirty="0">
                <a:latin typeface="LiberationSerif"/>
              </a:rPr>
              <a:t> is used for real-time communication between the client </a:t>
            </a:r>
            <a:r>
              <a:rPr lang="en-US" dirty="0" smtClean="0">
                <a:latin typeface="LiberationSerif"/>
              </a:rPr>
              <a:t>and server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9269" y="23587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The chat system contains the following components: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1: chat </a:t>
            </a:r>
            <a:r>
              <a:rPr lang="en-US" dirty="0">
                <a:latin typeface="LiberationSerif"/>
              </a:rPr>
              <a:t>servers for </a:t>
            </a:r>
            <a:r>
              <a:rPr lang="en-US" dirty="0" smtClean="0">
                <a:latin typeface="LiberationSerif"/>
              </a:rPr>
              <a:t>real-time messaging</a:t>
            </a:r>
            <a:r>
              <a:rPr lang="en-US" dirty="0">
                <a:latin typeface="LiberationSerif"/>
              </a:rPr>
              <a:t>,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2: presence </a:t>
            </a:r>
            <a:r>
              <a:rPr lang="en-US" dirty="0">
                <a:latin typeface="LiberationSerif"/>
              </a:rPr>
              <a:t>servers for managing online presence,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3: push </a:t>
            </a:r>
            <a:r>
              <a:rPr lang="en-US" dirty="0">
                <a:latin typeface="LiberationSerif"/>
              </a:rPr>
              <a:t>notification servers </a:t>
            </a:r>
            <a:r>
              <a:rPr lang="en-US" dirty="0" smtClean="0">
                <a:latin typeface="LiberationSerif"/>
              </a:rPr>
              <a:t>for sending </a:t>
            </a:r>
            <a:r>
              <a:rPr lang="en-US" dirty="0">
                <a:latin typeface="LiberationSerif"/>
              </a:rPr>
              <a:t>push notifications, </a:t>
            </a:r>
            <a:r>
              <a:rPr lang="en-US" dirty="0" smtClean="0">
                <a:latin typeface="LiberationSerif"/>
              </a:rPr>
              <a:t>4: key-value </a:t>
            </a:r>
            <a:r>
              <a:rPr lang="en-US" dirty="0">
                <a:latin typeface="LiberationSerif"/>
              </a:rPr>
              <a:t>stores for chat history persistence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5: API </a:t>
            </a:r>
            <a:r>
              <a:rPr lang="en-US" dirty="0">
                <a:latin typeface="LiberationSerif"/>
              </a:rPr>
              <a:t>servers </a:t>
            </a:r>
            <a:r>
              <a:rPr lang="en-US" dirty="0" smtClean="0">
                <a:latin typeface="LiberationSerif"/>
              </a:rPr>
              <a:t>for other </a:t>
            </a:r>
            <a:r>
              <a:rPr lang="en-US" dirty="0">
                <a:latin typeface="LiberationSerif"/>
              </a:rPr>
              <a:t>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berationSerif"/>
              </a:rPr>
              <a:t>additional talking points: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05871"/>
            <a:ext cx="10411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1: Extend </a:t>
            </a:r>
            <a:r>
              <a:rPr lang="en-US" dirty="0">
                <a:latin typeface="LiberationSerif"/>
              </a:rPr>
              <a:t>the chat app to support media files such as photos and videos. Media files are</a:t>
            </a:r>
          </a:p>
          <a:p>
            <a:r>
              <a:rPr lang="en-US" dirty="0">
                <a:latin typeface="LiberationSerif"/>
              </a:rPr>
              <a:t>significantly larger than text in size. Compression, cloud storage, and thumbnails are</a:t>
            </a:r>
          </a:p>
          <a:p>
            <a:r>
              <a:rPr lang="en-US" dirty="0">
                <a:latin typeface="LiberationSerif"/>
              </a:rPr>
              <a:t>interesting topics to talk about.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81266"/>
            <a:ext cx="1013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2: End-to-end </a:t>
            </a:r>
            <a:r>
              <a:rPr lang="en-US" dirty="0">
                <a:latin typeface="LiberationSerif"/>
              </a:rPr>
              <a:t>encryption. </a:t>
            </a:r>
            <a:r>
              <a:rPr lang="en-US" dirty="0" err="1">
                <a:latin typeface="LiberationSerif"/>
              </a:rPr>
              <a:t>Whatsapp</a:t>
            </a:r>
            <a:r>
              <a:rPr lang="en-US" dirty="0">
                <a:latin typeface="LiberationSerif"/>
              </a:rPr>
              <a:t> supports end-to-end encryption for messages. Only the</a:t>
            </a:r>
          </a:p>
          <a:p>
            <a:r>
              <a:rPr lang="en-US" dirty="0">
                <a:latin typeface="LiberationSerif"/>
              </a:rPr>
              <a:t>sender and the recipient can read messages. Interested readers should refer to the article in</a:t>
            </a:r>
          </a:p>
          <a:p>
            <a:r>
              <a:rPr lang="en-US" dirty="0">
                <a:latin typeface="LiberationSerif"/>
              </a:rPr>
              <a:t>the reference materials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56661"/>
            <a:ext cx="11138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3: Caching </a:t>
            </a:r>
            <a:r>
              <a:rPr lang="en-US" dirty="0">
                <a:latin typeface="LiberationSerif"/>
              </a:rPr>
              <a:t>messages on the client-side is effective to reduce the data transfer between the</a:t>
            </a:r>
          </a:p>
          <a:p>
            <a:r>
              <a:rPr lang="en-US" dirty="0">
                <a:latin typeface="LiberationSerif"/>
              </a:rPr>
              <a:t>client and server</a:t>
            </a:r>
            <a:r>
              <a:rPr lang="en-US" dirty="0" smtClean="0">
                <a:latin typeface="LiberationSerif"/>
              </a:rPr>
              <a:t>. ???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08890"/>
            <a:ext cx="1126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4: Improve </a:t>
            </a:r>
            <a:r>
              <a:rPr lang="en-US" dirty="0">
                <a:latin typeface="LiberationSerif"/>
              </a:rPr>
              <a:t>load time. Slack built a geographically distributed network to cache users’ data,</a:t>
            </a:r>
          </a:p>
          <a:p>
            <a:r>
              <a:rPr lang="en-US" dirty="0">
                <a:latin typeface="LiberationSerif"/>
              </a:rPr>
              <a:t>channels, etc. for better load time [10].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5037019"/>
            <a:ext cx="12086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5: Error </a:t>
            </a:r>
            <a:r>
              <a:rPr lang="en-US" dirty="0">
                <a:latin typeface="LiberationSerif"/>
              </a:rPr>
              <a:t>handling.</a:t>
            </a:r>
          </a:p>
          <a:p>
            <a:r>
              <a:rPr lang="en-US" dirty="0">
                <a:latin typeface="LiberationSerif"/>
              </a:rPr>
              <a:t>• The chat server error. There might be hundreds of thousands, or even more persistent</a:t>
            </a:r>
          </a:p>
          <a:p>
            <a:r>
              <a:rPr lang="en-US" dirty="0">
                <a:latin typeface="LiberationSerif"/>
              </a:rPr>
              <a:t>connections to a chat server. If a chat server goes offline, service discovery</a:t>
            </a:r>
          </a:p>
          <a:p>
            <a:r>
              <a:rPr lang="en-US" dirty="0">
                <a:latin typeface="LiberationSerif"/>
              </a:rPr>
              <a:t>(Zookeeper) will provide a new chat server for clients to establish new </a:t>
            </a:r>
            <a:r>
              <a:rPr lang="en-US" dirty="0" smtClean="0">
                <a:latin typeface="LiberationSerif"/>
              </a:rPr>
              <a:t>connections with</a:t>
            </a:r>
            <a:r>
              <a:rPr lang="en-US" dirty="0">
                <a:latin typeface="LiberationSerif"/>
              </a:rPr>
              <a:t>.</a:t>
            </a:r>
          </a:p>
          <a:p>
            <a:r>
              <a:rPr lang="en-US" dirty="0">
                <a:latin typeface="LiberationSerif"/>
              </a:rPr>
              <a:t>• Message resent mechanism. Retry and </a:t>
            </a:r>
            <a:r>
              <a:rPr lang="en-US" dirty="0" err="1">
                <a:latin typeface="LiberationSerif"/>
              </a:rPr>
              <a:t>queueing</a:t>
            </a:r>
            <a:r>
              <a:rPr lang="en-US" dirty="0">
                <a:latin typeface="LiberationSerif"/>
              </a:rPr>
              <a:t> are common techniques </a:t>
            </a:r>
            <a:r>
              <a:rPr lang="en-US" dirty="0" smtClean="0">
                <a:latin typeface="LiberationSerif"/>
              </a:rPr>
              <a:t>for resending </a:t>
            </a:r>
            <a:r>
              <a:rPr lang="en-US" dirty="0" smtClean="0">
                <a:latin typeface="LiberationSerif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5504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need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1:How </a:t>
            </a:r>
            <a:r>
              <a:rPr lang="en-US" dirty="0" smtClean="0"/>
              <a:t>can guarantee </a:t>
            </a:r>
            <a:r>
              <a:rPr lang="en-US" dirty="0"/>
              <a:t>a user’s </a:t>
            </a:r>
            <a:r>
              <a:rPr lang="en-US" dirty="0" smtClean="0"/>
              <a:t> different devices access the same services</a:t>
            </a:r>
            <a:r>
              <a:rPr lang="en-US" dirty="0" smtClean="0"/>
              <a:t>.(Discovery services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2::</a:t>
            </a:r>
            <a:r>
              <a:rPr lang="en-US" dirty="0" err="1" smtClean="0">
                <a:latin typeface="LiberationSerif"/>
              </a:rPr>
              <a:t>ws</a:t>
            </a:r>
            <a:r>
              <a:rPr lang="en-US" dirty="0" smtClean="0">
                <a:latin typeface="LiberationSerif"/>
              </a:rPr>
              <a:t> </a:t>
            </a:r>
            <a:r>
              <a:rPr lang="en-US" dirty="0" err="1" smtClean="0">
                <a:latin typeface="LiberationSerif"/>
              </a:rPr>
              <a:t>vs</a:t>
            </a:r>
            <a:r>
              <a:rPr lang="en-US" dirty="0" smtClean="0">
                <a:latin typeface="LiberationSerif"/>
              </a:rPr>
              <a:t> heartbeat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one-on-one chat with low delivery latency</a:t>
            </a:r>
          </a:p>
          <a:p>
            <a:pPr marL="0" indent="0">
              <a:buNone/>
            </a:pPr>
            <a:r>
              <a:rPr lang="en-US" dirty="0"/>
              <a:t>• Small group chat (max of 100 people)</a:t>
            </a:r>
          </a:p>
          <a:p>
            <a:pPr marL="0" indent="0">
              <a:buNone/>
            </a:pPr>
            <a:r>
              <a:rPr lang="en-US" dirty="0"/>
              <a:t>• Online presence</a:t>
            </a:r>
          </a:p>
          <a:p>
            <a:pPr marL="0" indent="0">
              <a:buNone/>
            </a:pPr>
            <a:r>
              <a:rPr lang="en-US" dirty="0"/>
              <a:t>• Multiple device support. The same account can be logged in to multiple accounts at </a:t>
            </a:r>
            <a:r>
              <a:rPr lang="en-US" dirty="0" smtClean="0"/>
              <a:t>the same </a:t>
            </a:r>
            <a:r>
              <a:rPr lang="en-US" dirty="0"/>
              <a:t>time.</a:t>
            </a:r>
          </a:p>
          <a:p>
            <a:pPr marL="0" indent="0">
              <a:buNone/>
            </a:pPr>
            <a:r>
              <a:rPr lang="en-US" dirty="0"/>
              <a:t>• Push notifications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design a system that supports </a:t>
            </a:r>
            <a:r>
              <a:rPr lang="en-US" dirty="0" smtClean="0"/>
              <a:t>50 million </a:t>
            </a:r>
            <a:r>
              <a:rPr lang="en-US" dirty="0"/>
              <a:t>DAU.</a:t>
            </a:r>
          </a:p>
        </p:txBody>
      </p:sp>
    </p:spTree>
    <p:extLst>
      <p:ext uri="{BB962C8B-B14F-4D97-AF65-F5344CB8AC3E}">
        <p14:creationId xmlns:p14="http://schemas.microsoft.com/office/powerpoint/2010/main" val="913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b="1" dirty="0"/>
              <a:t>Step 2 - Propose high-level design and get buy-in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chat service must support the following functions:</a:t>
            </a:r>
          </a:p>
          <a:p>
            <a:pPr marL="0" indent="0">
              <a:buNone/>
            </a:pPr>
            <a:r>
              <a:rPr lang="en-US" dirty="0"/>
              <a:t>• Receive messages from other clients.</a:t>
            </a:r>
          </a:p>
          <a:p>
            <a:pPr marL="0" indent="0">
              <a:buNone/>
            </a:pPr>
            <a:r>
              <a:rPr lang="en-US" dirty="0"/>
              <a:t>• Find the right recipients for each message and relay the message to the recipients.</a:t>
            </a:r>
          </a:p>
          <a:p>
            <a:pPr marL="0" indent="0">
              <a:buNone/>
            </a:pPr>
            <a:r>
              <a:rPr lang="en-US" dirty="0"/>
              <a:t>• If a recipient is not online, hold the messages for that recipient on the server until she </a:t>
            </a:r>
            <a:r>
              <a:rPr lang="en-US" dirty="0" smtClean="0"/>
              <a:t>is online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6" y="4860941"/>
            <a:ext cx="7920064" cy="1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444" y="45312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u="none" strike="noStrike" baseline="0" dirty="0" smtClean="0">
                <a:latin typeface="LiberationSerif-Bold"/>
              </a:rPr>
              <a:t>Polling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65" y="1124859"/>
            <a:ext cx="6620654" cy="55598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421" y="2307460"/>
            <a:ext cx="3853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polling is a technique that the client periodically asks the server if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there are messages available. Depending on polling frequency, polling could be costly. It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could consume precious server resources to answer a question that offers no as an answer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most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 polling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17" y="790368"/>
            <a:ext cx="6110514" cy="5746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283942"/>
            <a:ext cx="2963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 client holds the connection open until there are actually new messages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available or a timeout threshold has been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6" y="1430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 polling has </a:t>
            </a:r>
            <a:r>
              <a:rPr lang="en-US" dirty="0" smtClean="0"/>
              <a:t>a few </a:t>
            </a:r>
            <a:r>
              <a:rPr lang="en-US" dirty="0"/>
              <a:t>drawbacks:</a:t>
            </a:r>
          </a:p>
          <a:p>
            <a:pPr marL="0" indent="0">
              <a:buNone/>
            </a:pPr>
            <a:r>
              <a:rPr lang="en-US" dirty="0"/>
              <a:t>• Sender and receiver may not connect to the same chat server. HTTP based servers </a:t>
            </a:r>
            <a:r>
              <a:rPr lang="en-US" dirty="0" smtClean="0"/>
              <a:t>are usually </a:t>
            </a:r>
            <a:r>
              <a:rPr lang="en-US" dirty="0"/>
              <a:t>stateless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you use round robin for load balancing, the server that receives </a:t>
            </a:r>
            <a:r>
              <a:rPr lang="en-US" dirty="0" smtClean="0"/>
              <a:t>the message </a:t>
            </a:r>
            <a:r>
              <a:rPr lang="en-US" dirty="0"/>
              <a:t>might not have a long-polling connection with the client who receives </a:t>
            </a:r>
            <a:r>
              <a:rPr lang="en-US" dirty="0" smtClean="0"/>
              <a:t>the message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A server has no good way to tell if a client is disconnected.</a:t>
            </a:r>
          </a:p>
          <a:p>
            <a:pPr marL="0" indent="0">
              <a:buNone/>
            </a:pPr>
            <a:r>
              <a:rPr lang="en-US" dirty="0"/>
              <a:t>• It is inefficient. If a user does not chat much, long polling still makes </a:t>
            </a:r>
            <a:r>
              <a:rPr lang="en-US" dirty="0" smtClean="0"/>
              <a:t>periodic connections </a:t>
            </a:r>
            <a:r>
              <a:rPr lang="en-US" dirty="0"/>
              <a:t>after timeouts.</a:t>
            </a:r>
          </a:p>
        </p:txBody>
      </p:sp>
    </p:spTree>
    <p:extLst>
      <p:ext uri="{BB962C8B-B14F-4D97-AF65-F5344CB8AC3E}">
        <p14:creationId xmlns:p14="http://schemas.microsoft.com/office/powerpoint/2010/main" val="150109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WebSocket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65" y="1593371"/>
            <a:ext cx="5966135" cy="3894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554" y="2595768"/>
            <a:ext cx="4767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latin typeface="LiberationSerif"/>
              </a:rPr>
              <a:t>WebSocket</a:t>
            </a:r>
            <a:r>
              <a:rPr lang="en-US" b="0" i="0" u="none" strike="noStrike" baseline="0" dirty="0" smtClean="0">
                <a:latin typeface="LiberationSerif"/>
              </a:rPr>
              <a:t> connection is initiated by the client. It is bi-directional and 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7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4" y="1350270"/>
            <a:ext cx="5424301" cy="35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1743</Words>
  <Application>Microsoft Office PowerPoint</Application>
  <PresentationFormat>Widescreen</PresentationFormat>
  <Paragraphs>162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LiberationSerif</vt:lpstr>
      <vt:lpstr>LiberationSerif-Bold</vt:lpstr>
      <vt:lpstr>LiberationSerif-Italic</vt:lpstr>
      <vt:lpstr>Arial</vt:lpstr>
      <vt:lpstr>Calibri</vt:lpstr>
      <vt:lpstr>Calibri Light</vt:lpstr>
      <vt:lpstr>Wingdings</vt:lpstr>
      <vt:lpstr>Office Theme</vt:lpstr>
      <vt:lpstr>DESIGN A CHAT SYSTEM</vt:lpstr>
      <vt:lpstr>Step 1 - Understand the problem and establish design scope</vt:lpstr>
      <vt:lpstr>Summary</vt:lpstr>
      <vt:lpstr>Step 2 - Propose high-level design and get buy-in</vt:lpstr>
      <vt:lpstr>PowerPoint Presentation</vt:lpstr>
      <vt:lpstr>Long polling</vt:lpstr>
      <vt:lpstr>PowerPoint Presentation</vt:lpstr>
      <vt:lpstr>WebSocket</vt:lpstr>
      <vt:lpstr>PowerPoint Presentation</vt:lpstr>
      <vt:lpstr>High-level design</vt:lpstr>
      <vt:lpstr>PowerPoint Presentation</vt:lpstr>
      <vt:lpstr>Storage</vt:lpstr>
      <vt:lpstr>PowerPoint Presentation</vt:lpstr>
      <vt:lpstr>PowerPoint Presentation</vt:lpstr>
      <vt:lpstr>Step 3 - Design deep dive</vt:lpstr>
      <vt:lpstr>Message 1 on 1 chat flowflows</vt:lpstr>
      <vt:lpstr>Message synchronization across multiple devices</vt:lpstr>
      <vt:lpstr>PowerPoint Presentation</vt:lpstr>
      <vt:lpstr>PowerPoint Presentation</vt:lpstr>
      <vt:lpstr>Online presence</vt:lpstr>
      <vt:lpstr>User disconnection</vt:lpstr>
      <vt:lpstr>Heartbeat</vt:lpstr>
      <vt:lpstr>Online status fanout</vt:lpstr>
      <vt:lpstr>PowerPoint Presentation</vt:lpstr>
      <vt:lpstr>Step 4 - Wrap up</vt:lpstr>
      <vt:lpstr>additional talking points: </vt:lpstr>
      <vt:lpstr>Items need to discuss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CHAT SYSTEM</dc:title>
  <dc:creator>Wei Zhou</dc:creator>
  <cp:lastModifiedBy>Wei Zhou</cp:lastModifiedBy>
  <cp:revision>59</cp:revision>
  <dcterms:created xsi:type="dcterms:W3CDTF">2022-08-22T05:26:36Z</dcterms:created>
  <dcterms:modified xsi:type="dcterms:W3CDTF">2022-08-29T04:07:20Z</dcterms:modified>
</cp:coreProperties>
</file>