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77BA-EB55-4374-92EA-DD12FB4FE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DD915-28DB-447C-8B60-EE14A04C8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C2BD-A572-44C7-BD35-B5509800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C0F7-AFE9-47AF-855F-94401DB3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5842-A8D2-47B3-9B6C-B57819EA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7911-B66C-4C36-8B5E-D37F3885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0702A-4AC3-4DCC-8211-F881F4FC6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F983-ED94-4847-8794-8CF2ADBE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A402-11A2-4FB8-9BE5-96FD3723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02BD-AEF1-4A93-A0A2-DEFAE70E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743CE-E368-4B1F-B567-0382B2C32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75B55-F6F3-4739-B9E1-E20F415B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7D36-4690-40C0-B231-BF7D864E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A2C9-4419-4C92-B075-CB232C3E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07FF-C4A8-427D-ACA1-0A2EDD12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EA85-25F0-4880-8FF1-5106EAFE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6646-1B4C-4D9C-A095-3095D700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73DB-1EAF-40E3-8342-752D928D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9B3B-E92C-4A03-9E7D-4F3B87F5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5C6B-3345-467E-A07D-AD4D6A16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029D-8EFC-4719-AA75-0D3963B6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38CC-A349-43E0-BC08-4A372B89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421A-6F55-4947-BE5A-A8D6D894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850C-99AF-4A8F-9DC2-98A65220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06C1-55A1-4591-9F03-44F18888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B7BA-1F4B-4929-999D-602359F6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4E26-E7A4-43BC-8908-B41C1E5E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6BB3-21F8-4C38-B21F-85F4CF86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A7462-B06B-4862-AF8D-1F2490F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DA431-1636-4FDC-8197-FCE84957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CF425-1248-415A-AC46-7AC23145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8700-625E-4CE1-A7E6-BE801F73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C6735-E346-4D4D-AABD-1B1CB68F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2CAD-8F23-46EC-971D-B58C227B1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4F3BA-0C37-4B1A-88C1-B838A21DB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5650F-E8A6-41BA-88B4-DB8E50CE3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71994-B42D-4E1A-8283-CE692979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DC88-F642-4E8B-95B7-0EA3DAF0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22ECA-6E60-4FD3-B383-080AC65B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A6EE-F583-4DAF-A57D-1C68503F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BA4D7-4603-4768-8A71-202C2112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591A4-F347-46DD-B14B-B13F85EC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F8042-A18E-4D4B-B80F-90C07FDA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19CA7-DE57-45BB-8289-6A7CB80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8608B-CD71-41C5-A00C-1D7E1E2C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CABB3-76EF-4336-9C6F-7D837086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CB25-F21E-4C79-99CA-45FB83D7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89E6-DADD-4B72-98DC-B6EBDB62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21E1A-89D5-4337-972D-4BA3C1624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770DA-3894-412A-9FAD-07F2163A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D988A-AE2C-44C3-9B84-8314851B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CD1C-EFF2-4F09-A1AB-0D4E3197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9581-0086-4ED0-8FBF-8D1E9205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01417-7563-467F-B4A7-C97324C38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D61D4-5181-42EF-96B5-0977D440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F8CD-ADB3-474F-A792-1855B6AC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8ECB2-8078-4E66-806F-0025C557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8339-F006-4642-9E8E-EDDDB8C5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89D2E-BF13-487E-A01B-24A049D7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4D58C-DCFD-4EBA-A7E2-938F4282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23F0-5018-4297-90C4-AF8E50944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C110-F0C0-40D6-B378-31EFD7F00C3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7E5E-8B03-40A8-B3F8-AE5E58AAC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5196-DC1B-480A-A73A-F97A7EACA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CA4A-0905-43C4-BCB5-9FBD3932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0FB2-FE51-4126-934B-8B273FD2D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172287" cy="386841"/>
          </a:xfrm>
        </p:spPr>
        <p:txBody>
          <a:bodyPr>
            <a:noAutofit/>
          </a:bodyPr>
          <a:lstStyle/>
          <a:p>
            <a:pPr algn="l"/>
            <a:r>
              <a:rPr lang="en-US" sz="4400" b="0" i="0" u="none" strike="noStrike" baseline="0" dirty="0">
                <a:latin typeface="MyriadPro-SemiboldCond"/>
              </a:rPr>
              <a:t>Replication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C7962-BB33-49F4-AE8F-BAF5B7A7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50" y="0"/>
            <a:ext cx="618682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E2044-4BF2-4EB8-8AD6-7C1D74852693}"/>
              </a:ext>
            </a:extLst>
          </p:cNvPr>
          <p:cNvSpPr txBox="1"/>
          <p:nvPr/>
        </p:nvSpPr>
        <p:spPr>
          <a:xfrm>
            <a:off x="1411550" y="1882066"/>
            <a:ext cx="46903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inionPro-It"/>
              </a:rPr>
              <a:t>single-leader</a:t>
            </a:r>
            <a:r>
              <a:rPr lang="en-US" sz="1800" b="1" i="0" u="none" strike="noStrike" baseline="0" dirty="0">
                <a:latin typeface="MinionPro-Regular"/>
              </a:rPr>
              <a:t>,</a:t>
            </a:r>
          </a:p>
          <a:p>
            <a:r>
              <a:rPr lang="en-US" sz="1800" b="1" i="0" u="none" strike="noStrike" baseline="0" dirty="0">
                <a:latin typeface="MinionPro-Regular"/>
              </a:rPr>
              <a:t> </a:t>
            </a:r>
            <a:r>
              <a:rPr lang="en-US" sz="1800" b="1" i="1" u="none" strike="noStrike" baseline="0" dirty="0">
                <a:latin typeface="MinionPro-It"/>
              </a:rPr>
              <a:t>multi-leader,</a:t>
            </a:r>
            <a:endParaRPr lang="en-US" sz="1800" b="1" i="0" u="none" strike="noStrike" baseline="0" dirty="0">
              <a:latin typeface="MinionPro-Regular"/>
            </a:endParaRPr>
          </a:p>
          <a:p>
            <a:r>
              <a:rPr lang="en-US" sz="1800" b="1" i="1" u="none" strike="noStrike" baseline="0" dirty="0">
                <a:latin typeface="MinionPro-It"/>
              </a:rPr>
              <a:t>leaderless </a:t>
            </a:r>
            <a:r>
              <a:rPr lang="en-US" sz="1800" b="1" i="0" u="none" strike="noStrike" baseline="0" dirty="0">
                <a:latin typeface="MinionPro-Regular"/>
              </a:rPr>
              <a:t>replication.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586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3133-7A6C-4D8B-8BEB-81C73265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Consistent Prefix Reads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20E75B-FA8E-4CEA-9CD9-C8B657FA81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414476"/>
            <a:ext cx="6388223" cy="391266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E3AEF-67CC-48D3-B81A-4B12A8858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3774" y="2148395"/>
            <a:ext cx="3790025" cy="4028567"/>
          </a:xfrm>
        </p:spPr>
        <p:txBody>
          <a:bodyPr/>
          <a:lstStyle/>
          <a:p>
            <a:pPr algn="l"/>
            <a:r>
              <a:rPr lang="en-US" sz="1800" b="0" i="1" u="none" strike="noStrike" baseline="0" dirty="0">
                <a:latin typeface="MinionPro-It"/>
              </a:rPr>
              <a:t>consistent prefix reads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This guarantee says that if a sequence of writes happens in a certain order, then anyone reading those writes will see them appear in the same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7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B5D2-9BBC-4C39-A0CC-2E4F071C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MyriadPro-SemiboldCond"/>
              </a:rPr>
              <a:t>Multi-Leader Replication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9EB7-C06A-4B8E-AFD6-E153CCFBDE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MinionPro-Regular"/>
              </a:rPr>
              <a:t>A</a:t>
            </a:r>
            <a:r>
              <a:rPr lang="en-US" sz="1800" b="0" i="0" u="none" strike="noStrike" baseline="0" dirty="0">
                <a:latin typeface="MinionPro-Regular"/>
              </a:rPr>
              <a:t>llow more than one node to accept writes.</a:t>
            </a:r>
            <a:endParaRPr lang="en-US" sz="1800" b="0" i="0" u="none" strike="noStrike" baseline="0" dirty="0">
              <a:latin typeface="MyriadPro-SemiboldCond"/>
            </a:endParaRPr>
          </a:p>
          <a:p>
            <a:r>
              <a:rPr lang="en-US" sz="1800" b="0" i="0" u="none" strike="noStrike" baseline="0" dirty="0">
                <a:latin typeface="MyriadPro-SemiboldCond"/>
              </a:rPr>
              <a:t>Multi-datacenter operation</a:t>
            </a:r>
          </a:p>
          <a:p>
            <a:pPr algn="l"/>
            <a:r>
              <a:rPr lang="en-US" sz="1800" b="0" i="1" u="none" strike="noStrike" baseline="0" dirty="0">
                <a:latin typeface="MinionPro-It"/>
              </a:rPr>
              <a:t>Performance </a:t>
            </a:r>
            <a:r>
              <a:rPr lang="en-US" sz="1800" b="0" i="1" u="none" strike="noStrike" baseline="0" dirty="0">
                <a:latin typeface="MyriadPro-SemiboldCond"/>
              </a:rPr>
              <a:t>(</a:t>
            </a:r>
            <a:r>
              <a:rPr lang="en-US" sz="1800" b="0" i="0" u="none" strike="noStrike" baseline="0" dirty="0">
                <a:latin typeface="MinionPro-Regular"/>
              </a:rPr>
              <a:t>can be processed in the local datacenter and is replicated asynchronously to the other datacenters</a:t>
            </a:r>
            <a:r>
              <a:rPr lang="en-US" sz="1800" b="0" i="1" u="none" strike="noStrike" baseline="0" dirty="0">
                <a:latin typeface="MyriadPro-SemiboldCond"/>
              </a:rPr>
              <a:t>)</a:t>
            </a:r>
          </a:p>
          <a:p>
            <a:pPr algn="l"/>
            <a:r>
              <a:rPr lang="en-US" sz="1800" b="0" i="1" u="none" strike="noStrike" baseline="0" dirty="0">
                <a:latin typeface="MinionPro-It"/>
              </a:rPr>
              <a:t>Tolerance of datacenter outages</a:t>
            </a:r>
          </a:p>
          <a:p>
            <a:pPr algn="l"/>
            <a:r>
              <a:rPr lang="en-US" sz="1800" b="0" i="1" u="none" strike="noStrike" baseline="0" dirty="0">
                <a:latin typeface="MinionPro-It"/>
              </a:rPr>
              <a:t>Tolerance of network problems</a:t>
            </a:r>
          </a:p>
          <a:p>
            <a:pPr algn="l"/>
            <a:r>
              <a:rPr lang="en-US" sz="1800" b="1" dirty="0">
                <a:latin typeface="MinionPro-Regular"/>
              </a:rPr>
              <a:t>D</a:t>
            </a:r>
            <a:r>
              <a:rPr lang="en-US" sz="1800" b="1" i="0" u="none" strike="noStrike" baseline="0" dirty="0">
                <a:latin typeface="MinionPro-Regular"/>
              </a:rPr>
              <a:t>ownside:</a:t>
            </a:r>
            <a:r>
              <a:rPr lang="en-US" sz="1800" b="0" i="0" u="none" strike="noStrike" baseline="0" dirty="0">
                <a:latin typeface="MinionPro-Regular"/>
              </a:rPr>
              <a:t> the same data may be concurrently modified in two different datacenters, and those write conflicts must be resolved</a:t>
            </a:r>
            <a:endParaRPr lang="en-US" sz="1800" b="0" i="0" u="none" strike="noStrike" baseline="0" dirty="0">
              <a:latin typeface="MyriadPro-SemiboldCond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1A822-43D1-4FD5-A85D-0DF2B20E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13100"/>
            <a:ext cx="5715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84D-01F4-4C75-8B7E-3396C345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Handling Write Conflicts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3091-CF56-4FA6-8216-DA87B610F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713520" cy="4486275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wait for the write to be replicated to all replicas before telling the user that the write was successful.(Lost main advantage of multi-leader replication)</a:t>
            </a:r>
          </a:p>
          <a:p>
            <a:pPr algn="l"/>
            <a:r>
              <a:rPr lang="en-US" sz="1800" b="0" i="0" u="none" strike="noStrike" baseline="0" dirty="0">
                <a:latin typeface="MyriadPro-SemiboldCond"/>
              </a:rPr>
              <a:t>Conflict avoidance</a:t>
            </a:r>
            <a:r>
              <a:rPr lang="en-US" sz="1800" b="0" i="0" u="none" strike="noStrike" baseline="0" dirty="0">
                <a:latin typeface="MinionPro-Regular"/>
              </a:rPr>
              <a:t>: EX: you can ensure that requests from a particular user are always routed to the same datacenter and use the leader in that datacenter for reading and writing</a:t>
            </a:r>
          </a:p>
          <a:p>
            <a:pPr algn="l"/>
            <a:endParaRPr lang="en-US" sz="1800" b="0" i="0" u="none" strike="noStrike" baseline="0" dirty="0">
              <a:latin typeface="MinionPro-Regular"/>
            </a:endParaRPr>
          </a:p>
          <a:p>
            <a:pPr algn="l"/>
            <a:r>
              <a:rPr lang="en-US" sz="1800" b="0" i="0" u="none" strike="noStrike" baseline="0" dirty="0">
                <a:latin typeface="MyriadPro-SemiboldCond"/>
              </a:rPr>
              <a:t>Converging toward a consistent state</a:t>
            </a:r>
          </a:p>
          <a:p>
            <a:pPr algn="l"/>
            <a:r>
              <a:rPr lang="en-US" sz="1800" dirty="0">
                <a:latin typeface="MyriadPro-SemiboldCond"/>
              </a:rPr>
              <a:t>1: </a:t>
            </a:r>
            <a:r>
              <a:rPr lang="en-US" sz="1800" b="0" i="1" u="none" strike="noStrike" baseline="0" dirty="0">
                <a:latin typeface="MinionPro-It"/>
              </a:rPr>
              <a:t>last write wins</a:t>
            </a:r>
            <a:endParaRPr lang="en-US" sz="1800" dirty="0">
              <a:latin typeface="MyriadPro-SemiboldCond"/>
            </a:endParaRPr>
          </a:p>
          <a:p>
            <a:pPr algn="l"/>
            <a:r>
              <a:rPr lang="en-US" sz="1800" dirty="0">
                <a:latin typeface="MyriadPro-SemiboldCond"/>
              </a:rPr>
              <a:t>2:</a:t>
            </a:r>
            <a:r>
              <a:rPr lang="en-US" sz="1800" b="0" i="0" u="none" strike="noStrike" baseline="0" dirty="0">
                <a:latin typeface="MinionPro-Regular"/>
              </a:rPr>
              <a:t>Give each replica a unique ID</a:t>
            </a:r>
            <a:r>
              <a:rPr lang="en-US" sz="1800" b="0" i="0" u="none" strike="noStrike" baseline="0" dirty="0">
                <a:latin typeface="MyriadPro-SemiboldCond"/>
              </a:rPr>
              <a:t> (high &gt; low)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3:Somehow merge the values together</a:t>
            </a:r>
            <a:r>
              <a:rPr lang="en-US" sz="1800" dirty="0">
                <a:latin typeface="MyriadPro-SemiboldCond"/>
              </a:rPr>
              <a:t>(B/C)</a:t>
            </a:r>
          </a:p>
          <a:p>
            <a:pPr algn="l"/>
            <a:r>
              <a:rPr lang="en-US" sz="1800" dirty="0">
                <a:latin typeface="MinionPro-Regular"/>
              </a:rPr>
              <a:t>4: A</a:t>
            </a:r>
            <a:r>
              <a:rPr lang="en-US" sz="1800" b="0" i="0" u="none" strike="noStrike" baseline="0" dirty="0">
                <a:latin typeface="MinionPro-Regular"/>
              </a:rPr>
              <a:t>pplication code resolves the conflict at later time</a:t>
            </a:r>
            <a:endParaRPr lang="en-US" sz="1800" dirty="0">
              <a:latin typeface="MinionPro-Regular"/>
            </a:endParaRP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47498-0CB8-4E82-A0D0-EB840738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07787"/>
            <a:ext cx="5293311" cy="27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4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3EC1-573C-45FB-A0BF-C4A93068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Multi-Leader Replication Topologies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58A600-B6F9-4E58-BC0C-8045708AE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962" y="2996406"/>
            <a:ext cx="5934075" cy="2009775"/>
          </a:xfrm>
        </p:spPr>
      </p:pic>
    </p:spTree>
    <p:extLst>
      <p:ext uri="{BB962C8B-B14F-4D97-AF65-F5344CB8AC3E}">
        <p14:creationId xmlns:p14="http://schemas.microsoft.com/office/powerpoint/2010/main" val="164116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074E-3D91-4CBD-9FC0-89B3C393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MyriadPro-SemiboldCond"/>
              </a:rPr>
              <a:t>Leaderless Replication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4A29-5FD2-4085-9FB0-89921F8F39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In some leaderless implementations, the client directly sends its writes to several replicas, while in others, a coordinator node does this on behalf of the client.</a:t>
            </a:r>
          </a:p>
          <a:p>
            <a:pPr algn="l"/>
            <a:r>
              <a:rPr lang="en-US" sz="1800" b="0" i="0" u="none" strike="noStrike" baseline="0" dirty="0">
                <a:latin typeface="MyriadPro-SemiboldCond"/>
              </a:rPr>
              <a:t>Quorums for reading and writing</a:t>
            </a:r>
          </a:p>
          <a:p>
            <a:pPr algn="l"/>
            <a:r>
              <a:rPr lang="en-US" sz="1800" b="0" i="1" u="none" strike="noStrike" baseline="0" dirty="0">
                <a:latin typeface="MinionPro-It"/>
              </a:rPr>
              <a:t>w </a:t>
            </a:r>
            <a:r>
              <a:rPr lang="en-US" sz="1800" b="0" i="0" u="none" strike="noStrike" baseline="0" dirty="0">
                <a:latin typeface="MinionPro-Regular"/>
              </a:rPr>
              <a:t>+ </a:t>
            </a:r>
            <a:r>
              <a:rPr lang="en-US" sz="1800" b="0" i="1" u="none" strike="noStrike" baseline="0" dirty="0">
                <a:latin typeface="MinionPro-It"/>
              </a:rPr>
              <a:t>r </a:t>
            </a:r>
            <a:r>
              <a:rPr lang="en-US" sz="1800" b="0" i="0" u="none" strike="noStrike" baseline="0" dirty="0">
                <a:latin typeface="MinionPro-Regular"/>
              </a:rPr>
              <a:t>&gt; </a:t>
            </a:r>
            <a:r>
              <a:rPr lang="en-US" sz="1800" b="0" i="1" u="none" strike="noStrike" baseline="0" dirty="0">
                <a:latin typeface="MinionPro-It"/>
              </a:rPr>
              <a:t>n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With </a:t>
            </a:r>
            <a:r>
              <a:rPr lang="en-US" sz="1800" b="0" i="1" u="none" strike="noStrike" baseline="0" dirty="0">
                <a:latin typeface="MinionPro-It"/>
              </a:rPr>
              <a:t>n </a:t>
            </a:r>
            <a:r>
              <a:rPr lang="en-US" sz="1800" b="0" i="0" u="none" strike="noStrike" baseline="0" dirty="0">
                <a:latin typeface="MinionPro-Regular"/>
              </a:rPr>
              <a:t>= 5, </a:t>
            </a:r>
            <a:r>
              <a:rPr lang="en-US" sz="1800" b="0" i="1" u="none" strike="noStrike" baseline="0" dirty="0">
                <a:latin typeface="MinionPro-It"/>
              </a:rPr>
              <a:t>w </a:t>
            </a:r>
            <a:r>
              <a:rPr lang="en-US" sz="1800" b="0" i="0" u="none" strike="noStrike" baseline="0" dirty="0">
                <a:latin typeface="MinionPro-Regular"/>
              </a:rPr>
              <a:t>= 3, </a:t>
            </a:r>
            <a:r>
              <a:rPr lang="en-US" sz="1800" b="0" i="1" u="none" strike="noStrike" baseline="0" dirty="0">
                <a:latin typeface="MinionPro-It"/>
              </a:rPr>
              <a:t>r </a:t>
            </a:r>
            <a:r>
              <a:rPr lang="en-US" sz="1800" b="0" i="0" u="none" strike="noStrike" baseline="0" dirty="0">
                <a:latin typeface="MinionPro-Regular"/>
              </a:rPr>
              <a:t>= 3 we can tolerate two unavailable nodes.</a:t>
            </a:r>
          </a:p>
          <a:p>
            <a:pPr algn="l"/>
            <a:endParaRPr lang="en-US" sz="1800" b="0" i="0" u="none" strike="noStrike" baseline="0" dirty="0">
              <a:latin typeface="MinionPro-Regular"/>
            </a:endParaRPr>
          </a:p>
          <a:p>
            <a:pPr algn="l"/>
            <a:endParaRPr lang="en-US" sz="1800" b="0" i="0" u="none" strike="noStrike" baseline="0" dirty="0">
              <a:latin typeface="MinionPro-Regular"/>
            </a:endParaRPr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9CFE2-56A0-41B7-9782-E35228B3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3" y="3058807"/>
            <a:ext cx="5828513" cy="28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4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356B-EAE1-43BF-BF7C-9B5AA422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Limitations of Quorum Consistency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EAE0-E725-4586-B2BD-5ED622CA5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w + r &lt;= n?</a:t>
            </a:r>
          </a:p>
          <a:p>
            <a:r>
              <a:rPr lang="en-US" dirty="0"/>
              <a:t>Even if w + r &gt; n:</a:t>
            </a:r>
          </a:p>
          <a:p>
            <a:r>
              <a:rPr lang="en-US" sz="1800" b="0" i="0" u="none" strike="noStrike" baseline="0" dirty="0">
                <a:latin typeface="MinionPro-Regular"/>
              </a:rPr>
              <a:t>1: Sloppy quorum</a:t>
            </a:r>
          </a:p>
          <a:p>
            <a:r>
              <a:rPr lang="en-US" sz="1800" b="0" i="0" u="none" strike="noStrike" baseline="0" dirty="0">
                <a:latin typeface="MinionPro-Regular"/>
              </a:rPr>
              <a:t>2: If two writes occur concurrently, it is not clear which one happened first.</a:t>
            </a:r>
          </a:p>
          <a:p>
            <a:r>
              <a:rPr lang="en-US" sz="1800" dirty="0">
                <a:latin typeface="MinionPro-Regular"/>
              </a:rPr>
              <a:t>3: </a:t>
            </a:r>
            <a:r>
              <a:rPr lang="en-US" sz="1800" b="0" i="0" u="none" strike="noStrike" baseline="0" dirty="0">
                <a:latin typeface="MinionPro-Regular"/>
              </a:rPr>
              <a:t>If a write happens concurrently with a read</a:t>
            </a:r>
            <a:r>
              <a:rPr lang="en-US" sz="1800" dirty="0">
                <a:latin typeface="MinionPro-Regular"/>
              </a:rPr>
              <a:t>.</a:t>
            </a:r>
          </a:p>
          <a:p>
            <a:pPr algn="l"/>
            <a:r>
              <a:rPr lang="en-US" sz="1800" dirty="0">
                <a:latin typeface="MinionPro-Regular"/>
              </a:rPr>
              <a:t>4: </a:t>
            </a:r>
            <a:r>
              <a:rPr lang="en-US" sz="1800" b="0" i="0" u="none" strike="noStrike" baseline="0" dirty="0">
                <a:latin typeface="MinionPro-Regular"/>
              </a:rPr>
              <a:t>If a write succeeded on some replicas but failed on others(&lt; w) even if a write was reported as failed, subsequent reads may or may not return the value from that write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DC27-07D1-4108-B9ED-4696C0242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MyriadPro-SemiboldCond"/>
              </a:rPr>
              <a:t>Sloppy Quorums and </a:t>
            </a:r>
            <a:r>
              <a:rPr lang="en-US" sz="1800" b="0" i="0" u="none" strike="noStrike" baseline="0" dirty="0">
                <a:latin typeface="MinionPro-Regular"/>
              </a:rPr>
              <a:t>hinted handoff </a:t>
            </a:r>
            <a:endParaRPr lang="en-US" sz="1800" b="0" i="0" u="none" strike="noStrike" baseline="0" dirty="0">
              <a:latin typeface="MyriadPro-SemiboldCond"/>
            </a:endParaRPr>
          </a:p>
          <a:p>
            <a:r>
              <a:rPr lang="en-US" sz="1800" b="0" i="0" u="none" strike="noStrike" baseline="0" dirty="0">
                <a:latin typeface="MinionPro-Regular"/>
              </a:rPr>
              <a:t>return errors to all requests</a:t>
            </a:r>
            <a:r>
              <a:rPr lang="en-US" sz="1800" dirty="0">
                <a:latin typeface="MyriadPro-SemiboldCond"/>
              </a:rPr>
              <a:t> if w + r &lt;= n? OR</a:t>
            </a:r>
          </a:p>
          <a:p>
            <a:pPr algn="l"/>
            <a:r>
              <a:rPr lang="en-US" sz="1800" dirty="0">
                <a:latin typeface="MinionPro-Regular"/>
              </a:rPr>
              <a:t>W</a:t>
            </a:r>
            <a:r>
              <a:rPr lang="en-US" sz="1800" b="0" i="0" u="none" strike="noStrike" baseline="0" dirty="0">
                <a:latin typeface="MinionPro-Regular"/>
              </a:rPr>
              <a:t>rites and reads still require </a:t>
            </a:r>
            <a:r>
              <a:rPr lang="en-US" sz="1800" b="0" i="1" u="none" strike="noStrike" baseline="0" dirty="0">
                <a:latin typeface="MinionPro-It"/>
              </a:rPr>
              <a:t>w </a:t>
            </a:r>
            <a:r>
              <a:rPr lang="en-US" sz="1800" b="0" i="0" u="none" strike="noStrike" baseline="0" dirty="0">
                <a:latin typeface="MinionPro-Regular"/>
              </a:rPr>
              <a:t>and </a:t>
            </a:r>
            <a:r>
              <a:rPr lang="en-US" sz="1800" b="0" i="1" u="none" strike="noStrike" baseline="0" dirty="0">
                <a:latin typeface="MinionPro-It"/>
              </a:rPr>
              <a:t>r </a:t>
            </a:r>
            <a:r>
              <a:rPr lang="en-US" sz="1800" b="0" i="0" u="none" strike="noStrike" baseline="0" dirty="0">
                <a:latin typeface="MinionPro-Regular"/>
              </a:rPr>
              <a:t>successful responses, but those may include nodes that are not among the designated </a:t>
            </a:r>
            <a:r>
              <a:rPr lang="en-US" sz="1800" b="0" i="1" u="none" strike="noStrike" baseline="0" dirty="0">
                <a:latin typeface="MinionPro-It"/>
              </a:rPr>
              <a:t>n </a:t>
            </a:r>
            <a:r>
              <a:rPr lang="en-US" sz="1800" b="0" i="0" u="none" strike="noStrike" baseline="0" dirty="0">
                <a:latin typeface="MinionPro-Regular"/>
              </a:rPr>
              <a:t>“home” nodes for a value.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Once the network interruption is fixed, any writes that one node temporarily accepted on behalf of another node are sent to the appropriate “home” nodes.(hinted handoff)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Sloppy quorums are particularly useful for increasing write availability</a:t>
            </a:r>
            <a:r>
              <a:rPr lang="en-US" sz="1800" dirty="0">
                <a:latin typeface="MinionPro-Regular"/>
              </a:rPr>
              <a:t> but </a:t>
            </a:r>
            <a:r>
              <a:rPr lang="en-US" sz="1800" b="0" i="0" u="none" strike="noStrike" baseline="0" dirty="0">
                <a:latin typeface="MinionPro-Regular"/>
              </a:rPr>
              <a:t>no guarantee that a read of </a:t>
            </a:r>
            <a:r>
              <a:rPr lang="en-US" sz="1800" b="0" i="1" u="none" strike="noStrike" baseline="0" dirty="0">
                <a:latin typeface="MinionPro-It"/>
              </a:rPr>
              <a:t>r </a:t>
            </a:r>
            <a:r>
              <a:rPr lang="en-US" sz="1800" b="0" i="0" u="none" strike="noStrike" baseline="0" dirty="0">
                <a:latin typeface="MinionPro-Regular"/>
              </a:rPr>
              <a:t>nodes will see it until the hinted handoff has completed.</a:t>
            </a:r>
          </a:p>
          <a:p>
            <a:pPr algn="l"/>
            <a:endParaRPr lang="en-US" sz="1800" dirty="0">
              <a:latin typeface="MyriadPro-SemiboldC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8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C36FE-FD56-4FC0-9A0E-82404DC2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inionPro-Regular"/>
              </a:rPr>
              <a:t>Conflict resolution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7DDB-EAA0-4A56-91EC-195575B9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yriadPro-SemiboldCond"/>
              </a:rPr>
              <a:t>Last write wins (discarding concurrent writes) – C</a:t>
            </a:r>
            <a:r>
              <a:rPr lang="en-US" altLang="zh-CN" sz="1800" b="0" i="0" u="none" strike="noStrike" baseline="0" dirty="0">
                <a:latin typeface="MyriadPro-SemiboldCond"/>
              </a:rPr>
              <a:t>assandra. </a:t>
            </a:r>
            <a:r>
              <a:rPr lang="en-US" sz="1800" b="0" i="0" u="none" strike="noStrike" baseline="0" dirty="0">
                <a:latin typeface="MinionPro-Regular"/>
              </a:rPr>
              <a:t>The only safe way of using a database with LWW is to ensure that a key is only written once and thereafter treated as immutable.</a:t>
            </a:r>
          </a:p>
          <a:p>
            <a:pPr algn="l"/>
            <a:r>
              <a:rPr lang="en-US" sz="1800" b="0" i="0" u="none" strike="noStrike" baseline="0" dirty="0">
                <a:latin typeface="MyriadPro-SemiboldCond"/>
              </a:rPr>
              <a:t>The “happens-before” relationship and concurrency</a:t>
            </a:r>
            <a:r>
              <a:rPr lang="en-US" sz="1800" dirty="0">
                <a:latin typeface="MinionPro-Regular"/>
              </a:rPr>
              <a:t>. </a:t>
            </a:r>
            <a:r>
              <a:rPr lang="en-US" sz="1800" b="0" i="0" u="none" strike="noStrike" baseline="0" dirty="0">
                <a:latin typeface="MyriadPro-SemiboldCond"/>
              </a:rPr>
              <a:t>Capturing the happens-before relationship</a:t>
            </a:r>
            <a:endParaRPr lang="en-US" sz="1800" dirty="0">
              <a:latin typeface="MinionPro-Regular"/>
            </a:endParaRPr>
          </a:p>
          <a:p>
            <a:pPr algn="l"/>
            <a:r>
              <a:rPr lang="en-US" sz="1800" b="0" i="0" u="none" strike="noStrike" baseline="0" dirty="0">
                <a:latin typeface="MyriadPro-SemiboldCond"/>
              </a:rPr>
              <a:t>Merging concurrently written values</a:t>
            </a:r>
            <a:endParaRPr lang="en-US" sz="1800" b="0" i="0" u="none" strike="noStrike" baseline="0" dirty="0">
              <a:latin typeface="MinionPro-Regular"/>
            </a:endParaRPr>
          </a:p>
          <a:p>
            <a:pPr algn="l"/>
            <a:r>
              <a:rPr lang="en-US" sz="1800" b="0" i="0" u="none" strike="noStrike" baseline="0" dirty="0">
                <a:latin typeface="MyriadPro-SemiboldCond"/>
              </a:rPr>
              <a:t>Version vectors</a:t>
            </a:r>
            <a:endParaRPr lang="en-US" altLang="zh-CN" sz="1800" b="0" i="0" u="none" strike="noStrike" baseline="0" dirty="0">
              <a:latin typeface="MyriadPro-SemiboldC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6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0247-CAAD-4B6C-B6AD-F397A547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9179" cy="691317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MinionPro-It"/>
              </a:rPr>
              <a:t>S</a:t>
            </a:r>
            <a:r>
              <a:rPr lang="en-US" sz="3200" b="0" i="1" u="none" strike="noStrike" baseline="0" dirty="0">
                <a:latin typeface="MinionPro-It"/>
              </a:rPr>
              <a:t>ingle-leader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F568-D6DF-47F3-9D6A-F0FB4EBC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782670" cy="5730536"/>
          </a:xfrm>
        </p:spPr>
        <p:txBody>
          <a:bodyPr>
            <a:normAutofit/>
          </a:bodyPr>
          <a:lstStyle/>
          <a:p>
            <a:r>
              <a:rPr lang="en-US" sz="2400" b="0" i="1" u="none" strike="noStrike" baseline="0" dirty="0">
                <a:latin typeface="MinionPro-It"/>
              </a:rPr>
              <a:t>leader-based replication</a:t>
            </a: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When clients want to write to the database, they must send their requests to the leader, which first writes the new data to its local storage.</a:t>
            </a: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Whenever the leader writes new data to its local storage, it also sends the data change to all of its followers as part of a </a:t>
            </a:r>
            <a:r>
              <a:rPr lang="en-US" sz="2400" b="0" i="1" u="none" strike="noStrike" baseline="0" dirty="0">
                <a:latin typeface="MinionPro-It"/>
              </a:rPr>
              <a:t>replication log </a:t>
            </a:r>
            <a:r>
              <a:rPr lang="en-US" sz="2400" b="0" i="0" u="none" strike="noStrike" baseline="0" dirty="0">
                <a:latin typeface="MinionPro-Regular"/>
              </a:rPr>
              <a:t>or </a:t>
            </a:r>
            <a:r>
              <a:rPr lang="en-US" sz="2400" b="0" i="1" u="none" strike="noStrike" baseline="0" dirty="0">
                <a:latin typeface="MinionPro-It"/>
              </a:rPr>
              <a:t>change stream</a:t>
            </a:r>
            <a:r>
              <a:rPr lang="en-US" sz="2400" b="0" i="0" u="none" strike="noStrike" baseline="0" dirty="0">
                <a:latin typeface="MinionPro-Regular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When a client wants to read from the database, it can query either the leader or any of the followers. However, writes are only accepted on the leader</a:t>
            </a: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PostgreSQL, MySQL, Oracle Data Guard, MongoDB, </a:t>
            </a:r>
            <a:r>
              <a:rPr lang="en-US" sz="2400" b="0" i="0" u="none" strike="noStrike" baseline="0" dirty="0" err="1">
                <a:latin typeface="MinionPro-Regular"/>
              </a:rPr>
              <a:t>RethinkDB</a:t>
            </a:r>
            <a:r>
              <a:rPr lang="en-US" sz="2400" b="0" i="0" u="none" strike="noStrike" baseline="0" dirty="0">
                <a:latin typeface="MinionPro-Regular"/>
              </a:rPr>
              <a:t>, Kafka  and RabbitMQ.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882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A848-C9E9-498E-B4A3-3C8409F6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Synchronous Versus Asynchronous Replication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7933A-38F3-426F-89B0-03EB89F19C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458" y="1365342"/>
            <a:ext cx="5841742" cy="26914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659E7-DE0A-47C3-B047-9DF152E7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21439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b="0" i="1" u="none" strike="noStrike" baseline="0" dirty="0">
                <a:latin typeface="MinionPro-It"/>
              </a:rPr>
              <a:t>semi-synchronous.</a:t>
            </a:r>
          </a:p>
          <a:p>
            <a:r>
              <a:rPr lang="en-US" sz="2000" b="0" i="0" u="none" strike="noStrike" baseline="0" dirty="0">
                <a:latin typeface="MinionPro-Regular"/>
              </a:rPr>
              <a:t>advantage/disadvantage?</a:t>
            </a:r>
            <a:endParaRPr lang="en-US" sz="2000" i="1" dirty="0">
              <a:latin typeface="MinionPro-It"/>
            </a:endParaRPr>
          </a:p>
          <a:p>
            <a:endParaRPr lang="en-US" sz="2000" b="0" i="1" u="none" strike="noStrike" baseline="0" dirty="0">
              <a:latin typeface="MinionPro-It"/>
            </a:endParaRPr>
          </a:p>
          <a:p>
            <a:endParaRPr lang="en-US" sz="2000" b="0" i="1" u="none" strike="noStrike" baseline="0" dirty="0">
              <a:latin typeface="MinionPro-It"/>
            </a:endParaRPr>
          </a:p>
          <a:p>
            <a:r>
              <a:rPr lang="en-US" sz="2000" b="0" i="0" u="none" strike="noStrike" baseline="0" dirty="0">
                <a:latin typeface="MinionPro-Regular"/>
              </a:rPr>
              <a:t>completely asynchronous.</a:t>
            </a:r>
          </a:p>
          <a:p>
            <a:r>
              <a:rPr lang="en-US" sz="2000" b="0" i="0" u="none" strike="noStrike" baseline="0" dirty="0">
                <a:latin typeface="MinionPro-Regular"/>
              </a:rPr>
              <a:t>advantage/disadvantage?</a:t>
            </a:r>
            <a:endParaRPr lang="en-US" sz="2000" i="1" dirty="0">
              <a:latin typeface="MinionPro-I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82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405D6E-694B-47D7-BD90-166F8CC4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Setting Up New Followers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0FDF2-AA88-4007-B348-12B24E93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MinionPro-Regular"/>
              </a:rPr>
              <a:t>Take a consistent snapshot of the leader’s database</a:t>
            </a:r>
          </a:p>
          <a:p>
            <a:r>
              <a:rPr lang="en-US" sz="1800" b="0" i="0" u="none" strike="noStrike" baseline="0" dirty="0">
                <a:latin typeface="MinionPro-Regular"/>
              </a:rPr>
              <a:t>Copy the snapshot</a:t>
            </a:r>
            <a:endParaRPr lang="en-US" sz="1800" dirty="0">
              <a:latin typeface="MinionPro-Regular"/>
            </a:endParaRP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requests all the data changes that have happened since the snapshot was taken</a:t>
            </a:r>
          </a:p>
          <a:p>
            <a:pPr algn="l"/>
            <a:r>
              <a:rPr lang="en-US" sz="1800" b="0" i="1" u="none" strike="noStrike" baseline="0" dirty="0">
                <a:latin typeface="MinionPro-It"/>
              </a:rPr>
              <a:t>caught up</a:t>
            </a:r>
            <a:r>
              <a:rPr lang="en-US" sz="1800" b="0" i="0" u="none" strike="noStrike" baseline="0" dirty="0">
                <a:latin typeface="MinionPro-Regula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40B2-D215-4C9C-9A00-DB326701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Handling Node Outages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109E-B288-44AB-B8C9-61CA8AEC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Follower failure: Catch-up recovery</a:t>
            </a:r>
          </a:p>
          <a:p>
            <a:r>
              <a:rPr lang="en-US" sz="3200" b="0" i="0" u="none" strike="noStrike" baseline="0" dirty="0">
                <a:latin typeface="MyriadPro-SemiboldCond"/>
              </a:rPr>
              <a:t>Leader failure: Failover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53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6DD5-95FF-4D6A-822B-8DED766F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3" y="115410"/>
            <a:ext cx="10563687" cy="6061553"/>
          </a:xfrm>
        </p:spPr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MinionPro-Regular"/>
              </a:rPr>
              <a:t>If asynchronous replication is used, the new leader may not have received all the writes from the old leader before it failed</a:t>
            </a:r>
          </a:p>
          <a:p>
            <a:pPr algn="l"/>
            <a:r>
              <a:rPr lang="en-US" sz="3200" b="0" i="0" u="none" strike="noStrike" baseline="0" dirty="0">
                <a:latin typeface="MinionPro-Regular"/>
              </a:rPr>
              <a:t>Discarding writes is especially dangerous if other storage systems outside of the database need to be coordinated with the database contents</a:t>
            </a:r>
          </a:p>
          <a:p>
            <a:pPr algn="l"/>
            <a:r>
              <a:rPr lang="en-US" sz="3200" b="0" i="1" u="none" strike="noStrike" baseline="0" dirty="0">
                <a:latin typeface="MinionPro-It"/>
              </a:rPr>
              <a:t>split brain</a:t>
            </a:r>
            <a:endParaRPr lang="en-US" sz="3200" dirty="0">
              <a:latin typeface="MinionPro-Regular"/>
            </a:endParaRPr>
          </a:p>
          <a:p>
            <a:pPr algn="l"/>
            <a:r>
              <a:rPr lang="en-US" sz="3200" dirty="0">
                <a:latin typeface="MinionPro-Regular"/>
              </a:rPr>
              <a:t>R</a:t>
            </a:r>
            <a:r>
              <a:rPr lang="en-US" sz="3200" b="0" i="0" u="none" strike="noStrike" baseline="0" dirty="0">
                <a:latin typeface="MinionPro-Regular"/>
              </a:rPr>
              <a:t>ight timeout before the leader is declared dead</a:t>
            </a:r>
          </a:p>
          <a:p>
            <a:pPr algn="l"/>
            <a:r>
              <a:rPr lang="en-US" sz="3200" b="0" i="0" u="none" strike="noStrike" baseline="0" dirty="0">
                <a:latin typeface="MinionPro-Regular"/>
              </a:rPr>
              <a:t>For this reason, some operations teams prefer to perform failovers manually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222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71A7-BCFD-4A6D-9163-E543A92F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inionPro-Regular"/>
              </a:rPr>
              <a:t>How does leader-based replication work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4E31-9777-4230-BEAF-70FEDC83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Statement-based replication</a:t>
            </a:r>
          </a:p>
          <a:p>
            <a:r>
              <a:rPr lang="en-US" sz="3200" b="0" i="0" u="none" strike="noStrike" baseline="0" dirty="0">
                <a:latin typeface="MyriadPro-SemiboldCond"/>
              </a:rPr>
              <a:t>Write-ahead log (WAL) shipping</a:t>
            </a:r>
          </a:p>
          <a:p>
            <a:r>
              <a:rPr lang="en-US" sz="3200" b="0" i="0" u="none" strike="noStrike" baseline="0" dirty="0">
                <a:latin typeface="MyriadPro-SemiboldCond"/>
              </a:rPr>
              <a:t>Logical (row-based) log replication</a:t>
            </a:r>
          </a:p>
          <a:p>
            <a:r>
              <a:rPr lang="en-US" sz="3200" b="0" i="0" u="none" strike="noStrike" baseline="0" dirty="0">
                <a:latin typeface="MyriadPro-SemiboldCond"/>
              </a:rPr>
              <a:t>Trigger-based replication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2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6328-B0EC-4E4F-8C49-4C6B069C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Problems with Replication Lag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C5BE-2326-4621-B96E-AF07030E38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MyriadPro-SemiboldCond"/>
              </a:rPr>
              <a:t>Reading Your Own Writes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B3ACCF-2D59-4156-BF13-46FD79D429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Modified</a:t>
            </a:r>
            <a:r>
              <a:rPr lang="en-US" sz="1800" dirty="0">
                <a:latin typeface="MinionPro-Regular"/>
              </a:rPr>
              <a:t> data</a:t>
            </a:r>
            <a:r>
              <a:rPr lang="en-US" sz="1800" b="0" i="0" u="none" strike="noStrike" baseline="0" dirty="0">
                <a:latin typeface="MinionPro-Regular"/>
              </a:rPr>
              <a:t> read it from the leader; otherwise, read it from a follower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If most things in the application are potentially editable by the user?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Timestamp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D6832-6C6B-47CE-A5D4-BBADB8CA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72162"/>
            <a:ext cx="5320490" cy="24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1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E901-2C82-4A40-B616-915FA39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MyriadPro-SemiboldCond"/>
              </a:rPr>
              <a:t>Monotonic Reads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37BA4-0A3A-4744-B9B1-690F72972F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00660"/>
            <a:ext cx="5181600" cy="300126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9FE76-5025-4C65-AF07-540709E899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i="1" u="none" strike="noStrike" baseline="0" dirty="0">
                <a:latin typeface="MinionPro-It"/>
              </a:rPr>
              <a:t>Monotonic reads </a:t>
            </a:r>
            <a:r>
              <a:rPr lang="en-US" sz="1800" b="0" i="0" u="none" strike="noStrike" baseline="0" dirty="0">
                <a:latin typeface="MinionPro-Regular"/>
              </a:rPr>
              <a:t> is a guarantee that this kind of anomaly does not happen.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reads is to make sure that each user always makes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their reads from the same replica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0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855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MinionPro-It</vt:lpstr>
      <vt:lpstr>MinionPro-Regular</vt:lpstr>
      <vt:lpstr>MyriadPro-SemiboldCond</vt:lpstr>
      <vt:lpstr>Arial</vt:lpstr>
      <vt:lpstr>Calibri</vt:lpstr>
      <vt:lpstr>Calibri Light</vt:lpstr>
      <vt:lpstr>Office Theme</vt:lpstr>
      <vt:lpstr>Replication</vt:lpstr>
      <vt:lpstr>Single-leader</vt:lpstr>
      <vt:lpstr>Synchronous Versus Asynchronous Replication</vt:lpstr>
      <vt:lpstr>Setting Up New Followers</vt:lpstr>
      <vt:lpstr>Handling Node Outages</vt:lpstr>
      <vt:lpstr>PowerPoint Presentation</vt:lpstr>
      <vt:lpstr>How does leader-based replication work</vt:lpstr>
      <vt:lpstr>Problems with Replication Lag</vt:lpstr>
      <vt:lpstr>Monotonic Reads</vt:lpstr>
      <vt:lpstr>Consistent Prefix Reads</vt:lpstr>
      <vt:lpstr>Multi-Leader Replication</vt:lpstr>
      <vt:lpstr>Handling Write Conflicts</vt:lpstr>
      <vt:lpstr>Multi-Leader Replication Topologies</vt:lpstr>
      <vt:lpstr>Leaderless Replication</vt:lpstr>
      <vt:lpstr>Limitations of Quorum Consistency</vt:lpstr>
      <vt:lpstr>Conflict resolution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</dc:title>
  <dc:creator>Ning Huang</dc:creator>
  <cp:lastModifiedBy>Ning Huang</cp:lastModifiedBy>
  <cp:revision>4</cp:revision>
  <dcterms:created xsi:type="dcterms:W3CDTF">2022-03-06T23:38:03Z</dcterms:created>
  <dcterms:modified xsi:type="dcterms:W3CDTF">2022-03-14T01:27:45Z</dcterms:modified>
</cp:coreProperties>
</file>