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75" autoAdjust="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40F29-D91C-4FCF-8B4D-0863C4CF792A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8687-1F9D-4C68-9B61-3F89A8E11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6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Facebook news feed,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Instagram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feed, Twitter timeline,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8687-1F9D-4C68-9B61-3F89A8E11A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users signed in with valid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auth_token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allowed to make posts. The system limits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posts a user can make within a certain period, vital to prevent spam and abusive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8687-1F9D-4C68-9B61-3F89A8E11A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3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98687-1F9D-4C68-9B61-3F89A8E11A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5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2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3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7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8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B534C-0334-4297-8E70-B1C76DEA4B9C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450E-221F-4D8D-AAFA-47D2F9DD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6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news feed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503" y="393892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“News feed is the constantly updating list of stories in the middle of</a:t>
            </a:r>
          </a:p>
          <a:p>
            <a:pPr algn="l"/>
            <a:r>
              <a:rPr lang="en-US" dirty="0"/>
              <a:t>your home page. News Feed includes status updates, photos, videos, links, app activity, </a:t>
            </a:r>
            <a:r>
              <a:rPr lang="en-US" dirty="0" smtClean="0"/>
              <a:t>and likes </a:t>
            </a:r>
            <a:r>
              <a:rPr lang="en-US" dirty="0"/>
              <a:t>from people, pages, and groups that you follow on Facebook”</a:t>
            </a:r>
          </a:p>
        </p:txBody>
      </p:sp>
    </p:spTree>
    <p:extLst>
      <p:ext uri="{BB962C8B-B14F-4D97-AF65-F5344CB8AC3E}">
        <p14:creationId xmlns:p14="http://schemas.microsoft.com/office/powerpoint/2010/main" val="3703917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60" y="77448"/>
            <a:ext cx="10515600" cy="1325563"/>
          </a:xfrm>
        </p:spPr>
        <p:txBody>
          <a:bodyPr/>
          <a:lstStyle/>
          <a:p>
            <a:r>
              <a:rPr lang="en-US" b="1" dirty="0"/>
              <a:t>Newsfeed retrieval deep dive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141" y="1084511"/>
            <a:ext cx="5333143" cy="5633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8616" y="2218129"/>
            <a:ext cx="51302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LiberationSerif"/>
              </a:rPr>
              <a:t>A </a:t>
            </a:r>
            <a:r>
              <a:rPr lang="en-US" dirty="0">
                <a:latin typeface="LiberationSerif"/>
              </a:rPr>
              <a:t>user’s news feed is more than just a list of feed IDs. It contains username, profile</a:t>
            </a:r>
          </a:p>
          <a:p>
            <a:r>
              <a:rPr lang="en-US" dirty="0">
                <a:latin typeface="LiberationSerif"/>
              </a:rPr>
              <a:t>picture, post content, post image, etc. Thus, the news feed service fetches the complete</a:t>
            </a:r>
          </a:p>
          <a:p>
            <a:r>
              <a:rPr lang="en-US" dirty="0">
                <a:latin typeface="LiberationSerif"/>
              </a:rPr>
              <a:t>user and post objects from caches (user cache and post cache) to construct the fully</a:t>
            </a:r>
          </a:p>
          <a:p>
            <a:r>
              <a:rPr lang="en-US" dirty="0">
                <a:latin typeface="LiberationSerif"/>
              </a:rPr>
              <a:t>hydrated news feed.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7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Cache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149" y="1955263"/>
            <a:ext cx="7765626" cy="45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4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4 - Wrap </a:t>
            </a:r>
            <a:r>
              <a:rPr lang="en-US" b="1" dirty="0" smtClean="0"/>
              <a:t>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1931"/>
            <a:ext cx="11141467" cy="1873072"/>
          </a:xfrm>
        </p:spPr>
        <p:txBody>
          <a:bodyPr/>
          <a:lstStyle/>
          <a:p>
            <a:r>
              <a:rPr lang="en-US" dirty="0"/>
              <a:t>Our design contains two flows: </a:t>
            </a:r>
            <a:r>
              <a:rPr lang="en-US" dirty="0" smtClean="0"/>
              <a:t>feed publishing </a:t>
            </a:r>
            <a:r>
              <a:rPr lang="en-US" dirty="0"/>
              <a:t>and news feed retrieval.</a:t>
            </a:r>
          </a:p>
          <a:p>
            <a:r>
              <a:rPr lang="en-US" dirty="0"/>
              <a:t>Like any system design interview questions, there is no perfect way to design a </a:t>
            </a:r>
            <a:r>
              <a:rPr lang="en-US" dirty="0" smtClean="0"/>
              <a:t>system. </a:t>
            </a:r>
            <a:r>
              <a:rPr lang="en-US" dirty="0"/>
              <a:t>Understanding the tradeoffs of your design and technology choices are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1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565" y="1699853"/>
            <a:ext cx="9492142" cy="44543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2564" y="501133"/>
            <a:ext cx="61427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+mj-lt"/>
                <a:ea typeface="+mj-ea"/>
                <a:cs typeface="+mj-cs"/>
              </a:rPr>
              <a:t>high-level</a:t>
            </a:r>
            <a:r>
              <a:rPr lang="en-US" dirty="0">
                <a:latin typeface="LiberationSerif"/>
              </a:rPr>
              <a:t> </a:t>
            </a:r>
            <a:r>
              <a:rPr lang="en-US" sz="4400" b="1" dirty="0">
                <a:latin typeface="+mj-lt"/>
                <a:ea typeface="+mj-ea"/>
                <a:cs typeface="+mj-cs"/>
              </a:rPr>
              <a:t>talking points</a:t>
            </a:r>
          </a:p>
        </p:txBody>
      </p:sp>
    </p:spTree>
    <p:extLst>
      <p:ext uri="{BB962C8B-B14F-4D97-AF65-F5344CB8AC3E}">
        <p14:creationId xmlns:p14="http://schemas.microsoft.com/office/powerpoint/2010/main" val="118147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1 - Understand the problem and establish design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 </a:t>
            </a:r>
            <a:r>
              <a:rPr lang="en-US" dirty="0" smtClean="0"/>
              <a:t> </a:t>
            </a:r>
            <a:r>
              <a:rPr lang="en-US" dirty="0"/>
              <a:t>Is this a mobile app? Or a web app? Or both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 </a:t>
            </a:r>
            <a:r>
              <a:rPr lang="en-US" dirty="0"/>
              <a:t>Both</a:t>
            </a:r>
          </a:p>
          <a:p>
            <a:pPr marL="0" indent="0">
              <a:buNone/>
            </a:pPr>
            <a:r>
              <a:rPr lang="en-US" b="1" dirty="0" smtClean="0"/>
              <a:t>2 </a:t>
            </a:r>
            <a:r>
              <a:rPr lang="en-US" dirty="0" smtClean="0"/>
              <a:t> </a:t>
            </a:r>
            <a:r>
              <a:rPr lang="en-US" dirty="0"/>
              <a:t>What are the important features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b="1" dirty="0" smtClean="0"/>
              <a:t> </a:t>
            </a:r>
            <a:r>
              <a:rPr lang="en-US" dirty="0"/>
              <a:t>A user can publish a post and see her friends’ posts on the news feed page.</a:t>
            </a:r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dirty="0" smtClean="0"/>
              <a:t> </a:t>
            </a:r>
            <a:r>
              <a:rPr lang="en-US" dirty="0"/>
              <a:t>Is the news feed sorted by reverse chronological order or any particular order</a:t>
            </a:r>
          </a:p>
          <a:p>
            <a:pPr marL="0" indent="0">
              <a:buNone/>
            </a:pPr>
            <a:r>
              <a:rPr lang="en-US" dirty="0"/>
              <a:t>such as topic scores? For instance, posts from your close friends have higher scores.</a:t>
            </a: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To </a:t>
            </a:r>
            <a:r>
              <a:rPr lang="en-US" dirty="0"/>
              <a:t>keep things simple, let us assume the feed is sorted by reverse </a:t>
            </a:r>
            <a:r>
              <a:rPr lang="en-US" dirty="0" smtClean="0"/>
              <a:t>chronological order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4</a:t>
            </a:r>
            <a:r>
              <a:rPr lang="en-US" dirty="0" smtClean="0"/>
              <a:t>: </a:t>
            </a:r>
            <a:r>
              <a:rPr lang="en-US" dirty="0"/>
              <a:t>How many friends can a user have</a:t>
            </a:r>
            <a:r>
              <a:rPr lang="en-US" dirty="0" smtClean="0"/>
              <a:t>?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5000</a:t>
            </a:r>
          </a:p>
          <a:p>
            <a:pPr marL="0" indent="0">
              <a:buNone/>
            </a:pPr>
            <a:r>
              <a:rPr lang="en-US" b="1" dirty="0" smtClean="0"/>
              <a:t>5: </a:t>
            </a:r>
            <a:r>
              <a:rPr lang="en-US" dirty="0" smtClean="0"/>
              <a:t>What </a:t>
            </a:r>
            <a:r>
              <a:rPr lang="en-US" dirty="0"/>
              <a:t>is the traffic volume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10 </a:t>
            </a:r>
            <a:r>
              <a:rPr lang="en-US" dirty="0"/>
              <a:t>million </a:t>
            </a:r>
            <a:r>
              <a:rPr lang="en-US" dirty="0" smtClean="0"/>
              <a:t>DAU (</a:t>
            </a:r>
            <a:r>
              <a:rPr lang="en-US" b="1" dirty="0"/>
              <a:t>Daily Active Users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6</a:t>
            </a:r>
            <a:r>
              <a:rPr lang="en-US" dirty="0" smtClean="0"/>
              <a:t>: </a:t>
            </a:r>
            <a:r>
              <a:rPr lang="en-US" dirty="0"/>
              <a:t>Can feed contain images, videos, or just text</a:t>
            </a:r>
            <a:r>
              <a:rPr lang="en-US" dirty="0" smtClean="0"/>
              <a:t>?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It can contain media files, including both images and videos.</a:t>
            </a:r>
          </a:p>
        </p:txBody>
      </p:sp>
    </p:spTree>
    <p:extLst>
      <p:ext uri="{BB962C8B-B14F-4D97-AF65-F5344CB8AC3E}">
        <p14:creationId xmlns:p14="http://schemas.microsoft.com/office/powerpoint/2010/main" val="5100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Step 2 - Propose high-level design and get buy-in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51949"/>
            <a:ext cx="964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design is divided into two flows: feed publishing and news feed building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413338"/>
            <a:ext cx="98683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Feed publishing API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To publish a post, a HTTP POST request will be sent to the server. The API is shown below:</a:t>
            </a:r>
          </a:p>
          <a:p>
            <a:r>
              <a:rPr lang="en-US" b="0" i="1" u="none" strike="noStrike" baseline="0" dirty="0" smtClean="0">
                <a:latin typeface="LiberationSerif-Italic"/>
              </a:rPr>
              <a:t>POST /v1/me/feed</a:t>
            </a:r>
          </a:p>
          <a:p>
            <a:r>
              <a:rPr lang="en-US" b="0" i="0" u="none" strike="noStrike" baseline="0" dirty="0" err="1" smtClean="0">
                <a:latin typeface="LiberationSerif"/>
              </a:rPr>
              <a:t>Params</a:t>
            </a:r>
            <a:r>
              <a:rPr lang="en-US" b="0" i="0" u="none" strike="noStrike" baseline="0" dirty="0" smtClean="0">
                <a:latin typeface="LiberationSerif"/>
              </a:rPr>
              <a:t>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content: content is the text of the post.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0" i="0" u="none" strike="noStrike" baseline="0" dirty="0" err="1" smtClean="0">
                <a:latin typeface="LiberationSerif"/>
              </a:rPr>
              <a:t>auth_token</a:t>
            </a:r>
            <a:r>
              <a:rPr lang="en-US" b="0" i="0" u="none" strike="noStrike" baseline="0" dirty="0" smtClean="0">
                <a:latin typeface="LiberationSerif"/>
              </a:rPr>
              <a:t>: it is used to authenticate API requests.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199" y="4495986"/>
            <a:ext cx="7923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Newsfeed retrieval API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The API to retrieve news feed is shown below:</a:t>
            </a:r>
          </a:p>
          <a:p>
            <a:r>
              <a:rPr lang="en-US" b="0" i="1" u="none" strike="noStrike" baseline="0" dirty="0" smtClean="0">
                <a:latin typeface="LiberationSerif-Italic"/>
              </a:rPr>
              <a:t>GET /v1/me/feed</a:t>
            </a:r>
          </a:p>
          <a:p>
            <a:r>
              <a:rPr lang="en-US" b="0" i="0" u="none" strike="noStrike" baseline="0" dirty="0" err="1" smtClean="0">
                <a:latin typeface="LiberationSerif"/>
              </a:rPr>
              <a:t>Params</a:t>
            </a:r>
            <a:r>
              <a:rPr lang="en-US" b="0" i="0" u="none" strike="noStrike" baseline="0" dirty="0" smtClean="0">
                <a:latin typeface="LiberationSerif"/>
              </a:rPr>
              <a:t>:</a:t>
            </a:r>
          </a:p>
          <a:p>
            <a:r>
              <a:rPr lang="en-US" b="0" i="0" u="none" strike="noStrike" baseline="0" dirty="0" smtClean="0">
                <a:latin typeface="LiberationSerif"/>
              </a:rPr>
              <a:t>• </a:t>
            </a:r>
            <a:r>
              <a:rPr lang="en-US" b="0" i="0" u="none" strike="noStrike" baseline="0" dirty="0" err="1" smtClean="0">
                <a:latin typeface="LiberationSerif"/>
              </a:rPr>
              <a:t>auth_token</a:t>
            </a:r>
            <a:r>
              <a:rPr lang="en-US" b="0" i="0" u="none" strike="noStrike" baseline="0" dirty="0" smtClean="0">
                <a:latin typeface="LiberationSerif"/>
              </a:rPr>
              <a:t>: it is used to authenticate API requests.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1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45" y="0"/>
            <a:ext cx="5784569" cy="68932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54818" y="433758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LiberationSerif-Bold"/>
              </a:rPr>
              <a:t>Feed publishing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9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678" y="299004"/>
            <a:ext cx="1958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Newsfeed building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58" y="380599"/>
            <a:ext cx="45434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8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39" y="10524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Step 3 - Design deep dive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79" y="-1207170"/>
            <a:ext cx="6851660" cy="80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5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513"/>
          <a:stretch/>
        </p:blipFill>
        <p:spPr>
          <a:xfrm>
            <a:off x="1563598" y="1027414"/>
            <a:ext cx="7277100" cy="56619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8234" y="342086"/>
            <a:ext cx="9640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err="1" smtClean="0">
                <a:latin typeface="LiberationSerif"/>
              </a:rPr>
              <a:t>fanout</a:t>
            </a:r>
            <a:r>
              <a:rPr lang="en-US" b="0" i="0" u="none" strike="noStrike" baseline="0" dirty="0" smtClean="0">
                <a:latin typeface="LiberationSerif"/>
              </a:rPr>
              <a:t> on write (also called push model) and </a:t>
            </a:r>
            <a:r>
              <a:rPr lang="en-US" b="0" i="0" u="none" strike="noStrike" baseline="0" dirty="0" err="1" smtClean="0">
                <a:latin typeface="LiberationSerif"/>
              </a:rPr>
              <a:t>fanout</a:t>
            </a:r>
            <a:r>
              <a:rPr lang="en-US" b="0" i="0" u="none" strike="noStrike" baseline="0" dirty="0" smtClean="0">
                <a:latin typeface="LiberationSerif"/>
              </a:rPr>
              <a:t> on read (also called pull model).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fetching the news feed fast is crucial, we use a push model for the majority of users.</a:t>
            </a:r>
          </a:p>
          <a:p>
            <a:r>
              <a:rPr lang="en-US" dirty="0"/>
              <a:t>For celebrities or users who have many friends/followers, we let followers pull news </a:t>
            </a:r>
            <a:r>
              <a:rPr lang="en-US" dirty="0" smtClean="0"/>
              <a:t>content on-demand </a:t>
            </a:r>
            <a:r>
              <a:rPr lang="en-US" dirty="0"/>
              <a:t>to avoid system overload. </a:t>
            </a:r>
            <a:endParaRPr lang="en-US" dirty="0" smtClean="0"/>
          </a:p>
          <a:p>
            <a:r>
              <a:rPr lang="en-US" dirty="0" smtClean="0"/>
              <a:t>Consistent </a:t>
            </a:r>
            <a:r>
              <a:rPr lang="en-US" dirty="0"/>
              <a:t>hashing is a useful technique to mitigate </a:t>
            </a:r>
            <a:r>
              <a:rPr lang="en-US" dirty="0" smtClean="0"/>
              <a:t>the hotkey </a:t>
            </a:r>
            <a:r>
              <a:rPr lang="en-US" dirty="0"/>
              <a:t>problem as it helps to distribute requests/data more evenly.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0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273" y="446227"/>
            <a:ext cx="7629974" cy="5718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8273" y="6264936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LiberationSerif"/>
              </a:rPr>
              <a:t>Store </a:t>
            </a:r>
            <a:r>
              <a:rPr lang="en-US" i="1" dirty="0">
                <a:latin typeface="LiberationSerif-Italic"/>
              </a:rPr>
              <a:t>&lt;</a:t>
            </a:r>
            <a:r>
              <a:rPr lang="en-US" i="1" dirty="0" err="1">
                <a:latin typeface="LiberationSerif-Italic"/>
              </a:rPr>
              <a:t>post_id</a:t>
            </a:r>
            <a:r>
              <a:rPr lang="en-US" i="1" dirty="0">
                <a:latin typeface="LiberationSerif-Italic"/>
              </a:rPr>
              <a:t>, </a:t>
            </a:r>
            <a:r>
              <a:rPr lang="en-US" i="1" dirty="0" err="1">
                <a:latin typeface="LiberationSerif-Italic"/>
              </a:rPr>
              <a:t>user_id</a:t>
            </a:r>
            <a:r>
              <a:rPr lang="en-US" i="1" dirty="0">
                <a:latin typeface="LiberationSerif-Italic"/>
              </a:rPr>
              <a:t> &gt; </a:t>
            </a:r>
            <a:r>
              <a:rPr lang="en-US" dirty="0">
                <a:latin typeface="LiberationSerif"/>
              </a:rPr>
              <a:t>in news feed cache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49385" y="3877607"/>
            <a:ext cx="49350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Get friends info from the user cache. The system then filters out friends based on </a:t>
            </a:r>
            <a:r>
              <a:rPr lang="en-US" dirty="0" smtClean="0">
                <a:latin typeface="LiberationSerif"/>
              </a:rPr>
              <a:t>user settings. </a:t>
            </a:r>
            <a:r>
              <a:rPr lang="en-US" dirty="0">
                <a:latin typeface="LiberationSerif"/>
              </a:rPr>
              <a:t>For example, </a:t>
            </a:r>
            <a:r>
              <a:rPr lang="en-US" dirty="0" smtClean="0">
                <a:latin typeface="LiberationSerif"/>
              </a:rPr>
              <a:t/>
            </a:r>
            <a:br>
              <a:rPr lang="en-US" dirty="0" smtClean="0">
                <a:latin typeface="LiberationSerif"/>
              </a:rPr>
            </a:br>
            <a:r>
              <a:rPr lang="en-US" dirty="0" smtClean="0">
                <a:latin typeface="LiberationSerif"/>
              </a:rPr>
              <a:t>1: hide some friends. </a:t>
            </a:r>
            <a:br>
              <a:rPr lang="en-US" dirty="0" smtClean="0">
                <a:latin typeface="LiberationSerif"/>
              </a:rPr>
            </a:br>
            <a:r>
              <a:rPr lang="en-US" dirty="0" smtClean="0">
                <a:latin typeface="LiberationSerif"/>
              </a:rPr>
              <a:t>2: not available to some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5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600</Words>
  <Application>Microsoft Office PowerPoint</Application>
  <PresentationFormat>Widescreen</PresentationFormat>
  <Paragraphs>51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LiberationSerif</vt:lpstr>
      <vt:lpstr>LiberationSerif-Bold</vt:lpstr>
      <vt:lpstr>LiberationSerif-Italic</vt:lpstr>
      <vt:lpstr>Arial</vt:lpstr>
      <vt:lpstr>Calibri</vt:lpstr>
      <vt:lpstr>Calibri Light</vt:lpstr>
      <vt:lpstr>Wingdings</vt:lpstr>
      <vt:lpstr>Office Theme</vt:lpstr>
      <vt:lpstr>Design news feed system</vt:lpstr>
      <vt:lpstr>Step 1 - Understand the problem and establish design scope</vt:lpstr>
      <vt:lpstr>Step 2 - Propose high-level design and get buy-in</vt:lpstr>
      <vt:lpstr>PowerPoint Presentation</vt:lpstr>
      <vt:lpstr>PowerPoint Presentation</vt:lpstr>
      <vt:lpstr>Step 3 - Design deep dive</vt:lpstr>
      <vt:lpstr>PowerPoint Presentation</vt:lpstr>
      <vt:lpstr>PowerPoint Presentation</vt:lpstr>
      <vt:lpstr>PowerPoint Presentation</vt:lpstr>
      <vt:lpstr>Newsfeed retrieval deep dive</vt:lpstr>
      <vt:lpstr>Cache architecture</vt:lpstr>
      <vt:lpstr>Step 4 - Wrap up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news feed system</dc:title>
  <dc:creator>Wei Zhou</dc:creator>
  <cp:lastModifiedBy>Wei Zhou</cp:lastModifiedBy>
  <cp:revision>18</cp:revision>
  <dcterms:created xsi:type="dcterms:W3CDTF">2022-08-20T05:31:12Z</dcterms:created>
  <dcterms:modified xsi:type="dcterms:W3CDTF">2022-10-03T01:10:16Z</dcterms:modified>
</cp:coreProperties>
</file>