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6" r:id="rId1"/>
  </p:sldMasterIdLst>
  <p:notesMasterIdLst>
    <p:notesMasterId r:id="rId19"/>
  </p:notesMasterIdLst>
  <p:sldIdLst>
    <p:sldId id="256" r:id="rId2"/>
    <p:sldId id="476" r:id="rId3"/>
    <p:sldId id="478" r:id="rId4"/>
    <p:sldId id="479" r:id="rId5"/>
    <p:sldId id="477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/>
    <p:restoredTop sz="81576"/>
  </p:normalViewPr>
  <p:slideViewPr>
    <p:cSldViewPr snapToGrid="0" snapToObjects="1">
      <p:cViewPr>
        <p:scale>
          <a:sx n="109" d="100"/>
          <a:sy n="109" d="100"/>
        </p:scale>
        <p:origin x="119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436C7-23E7-B941-B81B-F7D3F0663D8F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11DA2-B8E7-0543-B1D3-4ED0B962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出的协议，基于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协议的一个持久化的协议。只需要建立一次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连接，服务端会一直知道客户端的信息，主动推送信息给客户端。特定浏览器支持，适合高并发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场景。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11DA2-B8E7-0543-B1D3-4ED0B96264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9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用户发送请求消息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获取关注列表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获取关注列表的前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Tweets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之后返回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11DA2-B8E7-0543-B1D3-4ED0B96264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用户发布一个新的</a:t>
            </a:r>
            <a:r>
              <a:rPr lang="en-US" dirty="0"/>
              <a:t>tweet</a:t>
            </a:r>
          </a:p>
          <a:p>
            <a:r>
              <a:rPr lang="zh-CN" altLang="en-US" dirty="0"/>
              <a:t>把</a:t>
            </a:r>
            <a:r>
              <a:rPr lang="en-US" dirty="0"/>
              <a:t>tweet</a:t>
            </a:r>
            <a:r>
              <a:rPr lang="zh-CN" altLang="en-US" dirty="0"/>
              <a:t>写入数据库</a:t>
            </a:r>
          </a:p>
          <a:p>
            <a:r>
              <a:rPr lang="zh-CN" altLang="en-US" dirty="0"/>
              <a:t>同时把新的</a:t>
            </a:r>
            <a:r>
              <a:rPr lang="en-US" dirty="0"/>
              <a:t>tweet</a:t>
            </a:r>
            <a:r>
              <a:rPr lang="zh-CN" altLang="en-US" dirty="0"/>
              <a:t>更新到好友的信息流中，新建一个异步任务，放入</a:t>
            </a:r>
            <a:r>
              <a:rPr lang="en-US" dirty="0"/>
              <a:t>message queue</a:t>
            </a:r>
          </a:p>
          <a:p>
            <a:r>
              <a:rPr lang="zh-CN" altLang="en-US" dirty="0"/>
              <a:t>获得粉丝列表</a:t>
            </a:r>
          </a:p>
          <a:p>
            <a:r>
              <a:rPr lang="en-US" dirty="0"/>
              <a:t>Fanout：</a:t>
            </a:r>
            <a:r>
              <a:rPr lang="zh-CN" altLang="en-US" dirty="0"/>
              <a:t>把新的</a:t>
            </a:r>
            <a:r>
              <a:rPr lang="en-US" dirty="0"/>
              <a:t>tweet</a:t>
            </a:r>
            <a:r>
              <a:rPr lang="zh-CN" altLang="en-US" dirty="0"/>
              <a:t>写入到粉丝的</a:t>
            </a:r>
            <a:r>
              <a:rPr lang="en-US" dirty="0"/>
              <a:t>news feed</a:t>
            </a:r>
            <a:r>
              <a:rPr lang="zh-CN" altLang="en-US" dirty="0"/>
              <a:t>中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11DA2-B8E7-0543-B1D3-4ED0B96264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0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CF97-B460-AF4B-8A9D-D1B485137F53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5B91D10-F912-5541-98C2-FBA0EB0B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4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CF97-B460-AF4B-8A9D-D1B485137F53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1D10-F912-5541-98C2-FBA0EB0B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CF97-B460-AF4B-8A9D-D1B485137F53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1D10-F912-5541-98C2-FBA0EB0B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0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CF97-B460-AF4B-8A9D-D1B485137F53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1D10-F912-5541-98C2-FBA0EB0B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1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F9DCF97-B460-AF4B-8A9D-D1B485137F53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5B91D10-F912-5541-98C2-FBA0EB0B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3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CF97-B460-AF4B-8A9D-D1B485137F53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1D10-F912-5541-98C2-FBA0EB0B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6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CF97-B460-AF4B-8A9D-D1B485137F53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1D10-F912-5541-98C2-FBA0EB0B13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4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CF97-B460-AF4B-8A9D-D1B485137F53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1D10-F912-5541-98C2-FBA0EB0B13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CF97-B460-AF4B-8A9D-D1B485137F53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1D10-F912-5541-98C2-FBA0EB0B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4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CF97-B460-AF4B-8A9D-D1B485137F53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1D10-F912-5541-98C2-FBA0EB0B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5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CF97-B460-AF4B-8A9D-D1B485137F53}" type="datetimeFigureOut">
              <a:rPr lang="en-US" smtClean="0"/>
              <a:t>7/29/21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1D10-F912-5541-98C2-FBA0EB0B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9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F9DCF97-B460-AF4B-8A9D-D1B485137F53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5B91D10-F912-5541-98C2-FBA0EB0B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9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_JeffPoole/thoughts-on-push-vs-pull-architectures-666f1eab20c2" TargetMode="External"/><Relationship Id="rId2" Type="http://schemas.openxmlformats.org/officeDocument/2006/relationships/hyperlink" Target="https://www.educative.io/courses/grokking-the-system-design-interview/gx7wZzWn5Vj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uanlan.zhihu.com/p/10348439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F02A-0E2A-FD46-B0F0-FBA01BFCE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Push vs Pull</a:t>
            </a:r>
            <a:br>
              <a:rPr lang="en-US" dirty="0"/>
            </a:br>
            <a:r>
              <a:rPr lang="en-US" dirty="0"/>
              <a:t>&amp; Polling</a:t>
            </a:r>
          </a:p>
        </p:txBody>
      </p:sp>
    </p:spTree>
    <p:extLst>
      <p:ext uri="{BB962C8B-B14F-4D97-AF65-F5344CB8AC3E}">
        <p14:creationId xmlns:p14="http://schemas.microsoft.com/office/powerpoint/2010/main" val="318487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4FD3-1F35-0F47-8B5F-C819B2BA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</a:t>
            </a:r>
            <a:r>
              <a:rPr lang="zh-CN" altLang="en-US" dirty="0"/>
              <a:t>模型的缺陷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D462-5780-8240-83DE-1B009481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 Feed ➔ </a:t>
            </a:r>
            <a:r>
              <a:rPr lang="zh-CN" altLang="en-US" dirty="0"/>
              <a:t>假如有</a:t>
            </a:r>
            <a:r>
              <a:rPr lang="en-US" dirty="0"/>
              <a:t>N</a:t>
            </a:r>
            <a:r>
              <a:rPr lang="zh-CN" altLang="en-US" dirty="0"/>
              <a:t>个关注对象，则复杂度 </a:t>
            </a:r>
            <a:r>
              <a:rPr lang="en-US" altLang="zh-CN" dirty="0"/>
              <a:t>= </a:t>
            </a:r>
            <a:r>
              <a:rPr lang="en-US" dirty="0"/>
              <a:t>N</a:t>
            </a:r>
            <a:r>
              <a:rPr lang="zh-CN" altLang="en-US" dirty="0"/>
              <a:t>次</a:t>
            </a:r>
            <a:r>
              <a:rPr lang="en-US" dirty="0"/>
              <a:t>DB Reads</a:t>
            </a:r>
            <a:r>
              <a:rPr lang="zh-CN" altLang="en-US" dirty="0"/>
              <a:t>的时间（</a:t>
            </a:r>
            <a:r>
              <a:rPr lang="en-US" dirty="0"/>
              <a:t>O(100N)） + K</a:t>
            </a:r>
            <a:r>
              <a:rPr lang="zh-CN" altLang="en-US" dirty="0"/>
              <a:t>路归并</a:t>
            </a:r>
            <a:endParaRPr lang="en-US" altLang="zh-CN" dirty="0"/>
          </a:p>
          <a:p>
            <a:r>
              <a:rPr lang="en-US" dirty="0"/>
              <a:t>Post a tweet ➔ 1</a:t>
            </a:r>
            <a:r>
              <a:rPr lang="zh-CN" altLang="en-US" dirty="0"/>
              <a:t>次</a:t>
            </a:r>
            <a:r>
              <a:rPr lang="en-US" dirty="0"/>
              <a:t>DB Write</a:t>
            </a:r>
            <a:r>
              <a:rPr lang="zh-CN" altLang="en-US" dirty="0"/>
              <a:t>的时间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缺陷：</a:t>
            </a:r>
            <a:r>
              <a:rPr lang="en-US" dirty="0"/>
              <a:t>N</a:t>
            </a:r>
            <a:r>
              <a:rPr lang="zh-CN" altLang="en-US" dirty="0"/>
              <a:t>次</a:t>
            </a:r>
            <a:r>
              <a:rPr lang="en-US" dirty="0"/>
              <a:t>DB Reads</a:t>
            </a:r>
            <a:r>
              <a:rPr lang="zh-CN" altLang="en-US" dirty="0"/>
              <a:t>非常慢 且发生在用户获得</a:t>
            </a:r>
            <a:r>
              <a:rPr lang="en-US" dirty="0"/>
              <a:t>News Feed</a:t>
            </a:r>
            <a:r>
              <a:rPr lang="zh-CN" altLang="en-US" dirty="0"/>
              <a:t>的请求过程中， </a:t>
            </a:r>
            <a:r>
              <a:rPr lang="en-US" dirty="0"/>
              <a:t>Read</a:t>
            </a:r>
            <a:r>
              <a:rPr lang="zh-CN" altLang="en-US" dirty="0"/>
              <a:t>的慢是用户可感知的慢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115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BBA0-AB1E-E440-9A40-2E2A5427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  <a:r>
              <a:rPr lang="zh-CN" altLang="en-US" dirty="0"/>
              <a:t>模型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C404F-0EA8-B541-927C-AFBA8EB8B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90688"/>
            <a:ext cx="91440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5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98E1-B535-2A4D-BB49-66888195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  <a:r>
              <a:rPr lang="zh-CN" altLang="en-US" dirty="0"/>
              <a:t>模型的缺点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0AD7D-BABF-4C47-BFE8-42E1B71F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不及时。粉丝数目可能很大，导致 </a:t>
            </a:r>
            <a:r>
              <a:rPr lang="en-US" dirty="0"/>
              <a:t>Fanout </a:t>
            </a:r>
            <a:r>
              <a:rPr lang="zh-CN" altLang="en-US" dirty="0"/>
              <a:t>过程很长，从而导致用户刷到新鲜事有延迟。</a:t>
            </a:r>
          </a:p>
          <a:p>
            <a:r>
              <a:rPr lang="zh-CN" altLang="en-US" dirty="0"/>
              <a:t>浪费系统资源去为很多僵尸粉创建新鲜事记录。</a:t>
            </a:r>
          </a:p>
          <a:p>
            <a:r>
              <a:rPr lang="zh-CN" altLang="en-US" dirty="0"/>
              <a:t>明星发帖会在短时间内为系统带来很大的处理压力。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8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F042-C676-2043-9896-A64BBBDB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解决</a:t>
            </a:r>
            <a:r>
              <a:rPr lang="en-US" b="1" dirty="0"/>
              <a:t>Pull</a:t>
            </a:r>
            <a:r>
              <a:rPr lang="zh-CN" altLang="en-US" b="1" dirty="0"/>
              <a:t>的缺陷</a:t>
            </a:r>
            <a:br>
              <a:rPr lang="zh-CN" alt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6ACA-6849-0E4F-A2E9-02298DC2F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dirty="0"/>
              <a:t>DB</a:t>
            </a:r>
            <a:r>
              <a:rPr lang="zh-CN" altLang="en-US" dirty="0"/>
              <a:t>访问之前加入</a:t>
            </a:r>
            <a:r>
              <a:rPr lang="en-US" dirty="0"/>
              <a:t>Cache， Cache</a:t>
            </a:r>
            <a:r>
              <a:rPr lang="zh-CN" altLang="en-US" dirty="0"/>
              <a:t>每个用户的</a:t>
            </a:r>
            <a:r>
              <a:rPr lang="en-US" dirty="0"/>
              <a:t>timeline： </a:t>
            </a:r>
          </a:p>
          <a:p>
            <a:pPr lvl="1"/>
            <a:r>
              <a:rPr lang="en-US" dirty="0"/>
              <a:t>N</a:t>
            </a:r>
            <a:r>
              <a:rPr lang="zh-CN" altLang="en-US" dirty="0"/>
              <a:t>次</a:t>
            </a:r>
            <a:r>
              <a:rPr lang="en-US" dirty="0"/>
              <a:t>DB</a:t>
            </a:r>
            <a:r>
              <a:rPr lang="zh-CN" altLang="en-US" dirty="0"/>
              <a:t>请求 ➔ </a:t>
            </a:r>
            <a:r>
              <a:rPr lang="en-US" dirty="0"/>
              <a:t>N</a:t>
            </a:r>
            <a:r>
              <a:rPr lang="zh-CN" altLang="en-US" dirty="0"/>
              <a:t>次</a:t>
            </a:r>
            <a:r>
              <a:rPr lang="en-US" dirty="0"/>
              <a:t>Cache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1"/>
            <a:r>
              <a:rPr lang="en-US" dirty="0"/>
              <a:t>Trade off: </a:t>
            </a:r>
            <a:r>
              <a:rPr lang="zh-CN" altLang="en-US" dirty="0"/>
              <a:t>可以只考虑最近的</a:t>
            </a:r>
            <a:r>
              <a:rPr lang="en-US" altLang="zh-CN" dirty="0"/>
              <a:t>1000</a:t>
            </a:r>
            <a:r>
              <a:rPr lang="zh-CN" altLang="en-US" dirty="0"/>
              <a:t>条之类的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Cache</a:t>
            </a:r>
            <a:r>
              <a:rPr lang="zh-CN" altLang="en-US" dirty="0"/>
              <a:t>每个用户的</a:t>
            </a:r>
            <a:r>
              <a:rPr lang="en-US" dirty="0"/>
              <a:t>News feed：</a:t>
            </a:r>
          </a:p>
          <a:p>
            <a:pPr lvl="1"/>
            <a:r>
              <a:rPr lang="zh-CN" altLang="en-US" dirty="0"/>
              <a:t>没有</a:t>
            </a:r>
            <a:r>
              <a:rPr lang="en-US" dirty="0"/>
              <a:t>Cache News Feed</a:t>
            </a:r>
            <a:r>
              <a:rPr lang="zh-CN" altLang="en-US" dirty="0"/>
              <a:t>的用户：归并</a:t>
            </a:r>
            <a:r>
              <a:rPr lang="en-US" dirty="0"/>
              <a:t>N</a:t>
            </a:r>
            <a:r>
              <a:rPr lang="zh-CN" altLang="en-US" dirty="0"/>
              <a:t>个用户最近的</a:t>
            </a:r>
            <a:r>
              <a:rPr lang="en-US" altLang="zh-CN" dirty="0"/>
              <a:t>100</a:t>
            </a:r>
            <a:r>
              <a:rPr lang="zh-CN" altLang="en-US" dirty="0"/>
              <a:t>条</a:t>
            </a:r>
            <a:r>
              <a:rPr lang="en-US" dirty="0"/>
              <a:t>tweets，</a:t>
            </a:r>
            <a:r>
              <a:rPr lang="zh-CN" altLang="en-US" dirty="0"/>
              <a:t>然后取出结果的前</a:t>
            </a:r>
            <a:r>
              <a:rPr lang="en-US" altLang="zh-CN" dirty="0"/>
              <a:t>100</a:t>
            </a:r>
            <a:r>
              <a:rPr lang="zh-CN" altLang="en-US" dirty="0"/>
              <a:t>条。不是时时有新的更新。</a:t>
            </a:r>
            <a:endParaRPr lang="en-US" altLang="zh-CN" dirty="0"/>
          </a:p>
          <a:p>
            <a:pPr lvl="1"/>
            <a:r>
              <a:rPr lang="zh-CN" altLang="en-US" dirty="0"/>
              <a:t>有</a:t>
            </a:r>
            <a:r>
              <a:rPr lang="en-US" dirty="0"/>
              <a:t>Cache News Feed</a:t>
            </a:r>
            <a:r>
              <a:rPr lang="zh-CN" altLang="en-US" dirty="0"/>
              <a:t>的用户：归并</a:t>
            </a:r>
            <a:r>
              <a:rPr lang="en-US" dirty="0"/>
              <a:t>N</a:t>
            </a:r>
            <a:r>
              <a:rPr lang="zh-CN" altLang="en-US" dirty="0"/>
              <a:t>个用户在某个时间戳之后的所有</a:t>
            </a:r>
            <a:r>
              <a:rPr lang="en-US" dirty="0"/>
              <a:t>tweets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9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7267-1C79-4A4D-B94F-5C2CE768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解决</a:t>
            </a:r>
            <a:r>
              <a:rPr lang="en-US" b="1" dirty="0"/>
              <a:t>Push</a:t>
            </a:r>
            <a:r>
              <a:rPr lang="zh-CN" altLang="en-US" b="1" dirty="0"/>
              <a:t>的缺陷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E05D-CDA0-F74F-B9ED-AE6EEEC1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不活跃用户</a:t>
            </a:r>
          </a:p>
          <a:p>
            <a:pPr lvl="1"/>
            <a:r>
              <a:rPr lang="zh-CN" altLang="en-US" dirty="0">
                <a:effectLst/>
              </a:rPr>
              <a:t>粉丝排序。但也没啥作用</a:t>
            </a:r>
          </a:p>
          <a:p>
            <a:pPr marL="0" indent="0">
              <a:buNone/>
            </a:pPr>
            <a:br>
              <a:rPr lang="zh-CN" altLang="en-US" dirty="0">
                <a:effectLst/>
              </a:rPr>
            </a:b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大量粉丝问题，无解。因此可以尝试在现有的模型下进行优化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加几个机器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。还可以对长期增长进行估计，并评估是否值得转化整个模型。</a:t>
            </a:r>
          </a:p>
          <a:p>
            <a:pPr lvl="1"/>
            <a:r>
              <a:rPr lang="zh-CN" altLang="en-US" dirty="0">
                <a:effectLst/>
              </a:rPr>
              <a:t>做个</a:t>
            </a:r>
            <a:r>
              <a:rPr lang="en-US" dirty="0">
                <a:effectLst/>
              </a:rPr>
              <a:t>trade off: Pull + Push vs Pull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39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CBB3-3F58-7D4E-9898-73DEE562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Push </a:t>
            </a:r>
            <a:r>
              <a:rPr lang="zh-CN" altLang="en-US" b="1" dirty="0"/>
              <a:t>结合 </a:t>
            </a:r>
            <a:r>
              <a:rPr lang="en-US" b="1" dirty="0"/>
              <a:t>Pull </a:t>
            </a:r>
            <a:r>
              <a:rPr lang="zh-CN" altLang="en-US" b="1" dirty="0"/>
              <a:t>的优化方案</a:t>
            </a:r>
            <a:br>
              <a:rPr lang="zh-CN" alt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7F646-660D-FF48-9B39-F6ED694A9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普通的用户仍然 </a:t>
            </a:r>
            <a:r>
              <a:rPr lang="en-US" dirty="0"/>
              <a:t>Push</a:t>
            </a:r>
          </a:p>
          <a:p>
            <a:r>
              <a:rPr lang="zh-CN" altLang="en-US" dirty="0"/>
              <a:t>将 </a:t>
            </a:r>
            <a:r>
              <a:rPr lang="en-US" dirty="0"/>
              <a:t>Lady Gaga </a:t>
            </a:r>
            <a:r>
              <a:rPr lang="zh-CN" altLang="en-US" dirty="0"/>
              <a:t>这类的用户，标记为明星用户</a:t>
            </a:r>
          </a:p>
          <a:p>
            <a:r>
              <a:rPr lang="zh-CN" altLang="en-US" dirty="0"/>
              <a:t>对于明星用户，不 </a:t>
            </a:r>
            <a:r>
              <a:rPr lang="en-US" dirty="0"/>
              <a:t>Push </a:t>
            </a:r>
            <a:r>
              <a:rPr lang="zh-CN" altLang="en-US" dirty="0"/>
              <a:t>到用户的 </a:t>
            </a:r>
            <a:r>
              <a:rPr lang="en-US" dirty="0"/>
              <a:t>News Feed </a:t>
            </a:r>
            <a:r>
              <a:rPr lang="zh-CN" altLang="en-US" dirty="0"/>
              <a:t>中</a:t>
            </a:r>
          </a:p>
          <a:p>
            <a:r>
              <a:rPr lang="zh-CN" altLang="en-US" dirty="0"/>
              <a:t>当用户需要的时候，来明星用户的 </a:t>
            </a:r>
            <a:r>
              <a:rPr lang="en-US" dirty="0"/>
              <a:t>Timeline </a:t>
            </a:r>
            <a:r>
              <a:rPr lang="zh-CN" altLang="en-US" dirty="0"/>
              <a:t>里取，并合并到 </a:t>
            </a:r>
            <a:r>
              <a:rPr lang="en-US" dirty="0"/>
              <a:t>News Feed </a:t>
            </a:r>
            <a:r>
              <a:rPr lang="zh-CN" altLang="en-US" dirty="0"/>
              <a:t>里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80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91ED-E06F-E74E-ACF1-FF72C139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CA7D-0729-CB4C-9ACB-AF337FFF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effectLst/>
              </a:rPr>
              <a:t>什么时候用 </a:t>
            </a:r>
            <a:r>
              <a:rPr lang="en-US" dirty="0">
                <a:effectLst/>
              </a:rPr>
              <a:t>Push?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资源少</a:t>
            </a:r>
          </a:p>
          <a:p>
            <a:pPr lvl="1"/>
            <a:r>
              <a:rPr lang="zh-CN" altLang="en-US" dirty="0">
                <a:effectLst/>
              </a:rPr>
              <a:t>想偷懒，少写代码</a:t>
            </a:r>
          </a:p>
          <a:p>
            <a:pPr lvl="1"/>
            <a:r>
              <a:rPr lang="zh-CN" altLang="en-US" u="none" strike="noStrike" dirty="0">
                <a:effectLst/>
              </a:rPr>
              <a:t>实时性要求不高</a:t>
            </a:r>
            <a:endParaRPr lang="zh-CN" altLang="en-US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用户发帖比较少</a:t>
            </a:r>
          </a:p>
          <a:p>
            <a:pPr lvl="1"/>
            <a:r>
              <a:rPr lang="zh-CN" altLang="en-US" dirty="0">
                <a:effectLst/>
              </a:rPr>
              <a:t>双向好友关系，没有明星问题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比如朋友圈</a:t>
            </a:r>
            <a:r>
              <a:rPr lang="en-US" altLang="zh-CN" dirty="0">
                <a:effectLst/>
              </a:rPr>
              <a:t>)</a:t>
            </a:r>
          </a:p>
          <a:p>
            <a:pPr marL="0" indent="0">
              <a:buNone/>
            </a:pPr>
            <a:br>
              <a:rPr lang="en-US" altLang="zh-CN" dirty="0">
                <a:effectLst/>
              </a:rPr>
            </a:b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什么时候用 </a:t>
            </a:r>
            <a:r>
              <a:rPr lang="en-US" dirty="0">
                <a:effectLst/>
              </a:rPr>
              <a:t>Pull ?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资源充足</a:t>
            </a:r>
          </a:p>
          <a:p>
            <a:pPr lvl="1"/>
            <a:r>
              <a:rPr lang="zh-CN" altLang="en-US" u="none" strike="noStrike" dirty="0">
                <a:effectLst/>
              </a:rPr>
              <a:t>实时性要求高</a:t>
            </a:r>
            <a:endParaRPr lang="zh-CN" altLang="en-US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用户发帖很多</a:t>
            </a:r>
          </a:p>
          <a:p>
            <a:pPr lvl="1"/>
            <a:r>
              <a:rPr lang="zh-CN" altLang="en-US" dirty="0">
                <a:effectLst/>
              </a:rPr>
              <a:t>单向好友关系，有明星问题</a:t>
            </a:r>
            <a:r>
              <a:rPr lang="en-US" altLang="zh-CN" dirty="0">
                <a:effectLst/>
              </a:rPr>
              <a:t>  (</a:t>
            </a:r>
            <a:r>
              <a:rPr lang="zh-CN" altLang="en-US" dirty="0">
                <a:effectLst/>
              </a:rPr>
              <a:t>如</a:t>
            </a:r>
            <a:r>
              <a:rPr lang="en-US" dirty="0">
                <a:effectLst/>
              </a:rPr>
              <a:t>Facebook，</a:t>
            </a:r>
            <a:r>
              <a:rPr lang="zh-CN" altLang="en-US" dirty="0">
                <a:effectLst/>
              </a:rPr>
              <a:t>有复杂的要求时</a:t>
            </a:r>
            <a:r>
              <a:rPr lang="en-US" altLang="zh-CN" dirty="0">
                <a:effectLst/>
              </a:rPr>
              <a:t>)</a:t>
            </a:r>
          </a:p>
          <a:p>
            <a:pPr marL="0" indent="0">
              <a:buNone/>
            </a:pP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4107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F28E-D804-7F42-90DE-E8CD09D3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D71F-0893-D744-8673-626BEF236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https://www.educative.io/courses/grokking-the-system-design-interview/gx7wZzWn5Vj</a:t>
            </a:r>
            <a:endParaRPr lang="en-US" dirty="0"/>
          </a:p>
          <a:p>
            <a:r>
              <a:rPr lang="en-US" dirty="0">
                <a:hlinkClick r:id="rId3"/>
              </a:rPr>
              <a:t>https://medium.com/@_JeffPoole/thoughts-on-push-vs-pull-architectures-666f1eab20c2</a:t>
            </a:r>
            <a:endParaRPr lang="en-US" dirty="0"/>
          </a:p>
          <a:p>
            <a:r>
              <a:rPr lang="en-US" dirty="0">
                <a:hlinkClick r:id="rId4"/>
              </a:rPr>
              <a:t>https://zhuanlan.zhihu.com/p/103484396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5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D57A-1BDA-2B46-86E8-59D7B10A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vs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EE23-5661-8D4F-939F-49C632AF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Pull: clients make requests to the server</a:t>
            </a:r>
          </a:p>
          <a:p>
            <a:r>
              <a:rPr lang="en-US" dirty="0"/>
              <a:t>Push: servers initiate information updates to clients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PULL: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C60B6-BAE0-BC4F-96EC-47F15E46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41763"/>
            <a:ext cx="7264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5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75B1-C9BF-4048-AF35-1386F4D6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E6B672-FAE3-A54A-9B90-98ADE805E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175" y="2533650"/>
            <a:ext cx="88900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2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F3B4-2BDD-6A47-9320-1C9377D3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120D-0215-F44E-B05C-637BB7BB4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Pull</a:t>
            </a:r>
          </a:p>
          <a:p>
            <a:pPr lvl="1"/>
            <a:r>
              <a:rPr lang="en-US" dirty="0"/>
              <a:t>Advantages: A default approach</a:t>
            </a:r>
          </a:p>
          <a:p>
            <a:pPr lvl="1"/>
            <a:r>
              <a:rPr lang="en-US" dirty="0"/>
              <a:t>Disadvantage:</a:t>
            </a:r>
          </a:p>
          <a:p>
            <a:pPr lvl="2"/>
            <a:r>
              <a:rPr lang="en-US" dirty="0"/>
              <a:t>Client needs to know where to send the request</a:t>
            </a:r>
          </a:p>
          <a:p>
            <a:pPr lvl="2"/>
            <a:r>
              <a:rPr lang="en-US" dirty="0"/>
              <a:t>Issue with load balancing</a:t>
            </a:r>
          </a:p>
          <a:p>
            <a:r>
              <a:rPr lang="en-US" dirty="0"/>
              <a:t>Push</a:t>
            </a:r>
          </a:p>
          <a:p>
            <a:pPr lvl="1"/>
            <a:r>
              <a:rPr lang="en-US" dirty="0"/>
              <a:t>Advantages:</a:t>
            </a:r>
          </a:p>
          <a:p>
            <a:pPr lvl="2"/>
            <a:r>
              <a:rPr lang="en-US" dirty="0"/>
              <a:t>Distribute work to servers that can process it</a:t>
            </a:r>
          </a:p>
          <a:p>
            <a:pPr lvl="1"/>
            <a:r>
              <a:rPr lang="en-US" dirty="0"/>
              <a:t>Disadvantage:</a:t>
            </a:r>
          </a:p>
          <a:p>
            <a:pPr lvl="2"/>
            <a:r>
              <a:rPr lang="en-US" dirty="0"/>
              <a:t>How to get the response?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976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EFE2-936B-EB45-AE2B-87CDC7EA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02802-D9C0-4A4F-ABB0-E548E880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Polling is when a client continually asks a server if updates are available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altLang="en-US" dirty="0"/>
              <a:t>Ajax Polling</a:t>
            </a:r>
          </a:p>
          <a:p>
            <a:endParaRPr lang="en-US" dirty="0"/>
          </a:p>
          <a:p>
            <a:r>
              <a:rPr lang="en-US" dirty="0"/>
              <a:t>Problem: the client has to keep asking the server for any new data. As a result, a lot of responses are empty, creating HTTP overhead.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6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2E9E-B4BE-1B4D-976F-827F801D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Long-Polling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3016-8106-3842-B609-0AA81FC1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Allows the server to push information to a client whenever the data is available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1. The client </a:t>
            </a:r>
            <a:r>
              <a:rPr lang="en-US" sz="2400" b="1" dirty="0"/>
              <a:t>makes a request </a:t>
            </a:r>
            <a:r>
              <a:rPr lang="en-US" sz="2400" dirty="0"/>
              <a:t>to the server and then waits for a response</a:t>
            </a:r>
          </a:p>
          <a:p>
            <a:pPr marL="0" indent="0">
              <a:buNone/>
            </a:pPr>
            <a:r>
              <a:rPr lang="en-US" sz="2400" dirty="0"/>
              <a:t>2. The server </a:t>
            </a:r>
            <a:r>
              <a:rPr lang="en-US" sz="2400" b="1" dirty="0"/>
              <a:t>delays</a:t>
            </a:r>
            <a:r>
              <a:rPr lang="en-US" sz="2400" dirty="0"/>
              <a:t> its response until an update is available or a timeout has occurred</a:t>
            </a:r>
          </a:p>
          <a:p>
            <a:pPr marL="0" indent="0">
              <a:buNone/>
            </a:pPr>
            <a:r>
              <a:rPr lang="en-US" sz="2400" dirty="0"/>
              <a:t>3.When an update is available, the server sends a full response to the client</a:t>
            </a:r>
          </a:p>
          <a:p>
            <a:pPr marL="0" indent="0">
              <a:buNone/>
            </a:pPr>
            <a:r>
              <a:rPr lang="en-US" sz="2400" dirty="0"/>
              <a:t>4. The client sends a new long-poll request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缺点：客户端不好配置超时时间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9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BC23-6EAE-CE42-9E41-C138E958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013A-158A-A94D-803D-6D43D6438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Full duplex </a:t>
            </a:r>
            <a:r>
              <a:rPr lang="en-US" dirty="0"/>
              <a:t>communication channels over a single TCP connection</a:t>
            </a:r>
          </a:p>
          <a:p>
            <a:pPr lvl="1"/>
            <a:r>
              <a:rPr lang="en-US" dirty="0"/>
              <a:t> both the server and the client can use to start sending data at any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lower overheads</a:t>
            </a:r>
          </a:p>
          <a:p>
            <a:pPr lvl="1"/>
            <a:r>
              <a:rPr lang="en-US" dirty="0"/>
              <a:t>facilitates real-time data transfer from and to the server</a:t>
            </a:r>
          </a:p>
          <a:p>
            <a:pPr lvl="1"/>
            <a:endParaRPr lang="en-US" dirty="0"/>
          </a:p>
          <a:p>
            <a:r>
              <a:rPr lang="en-US" dirty="0"/>
              <a:t>Disadvantages: </a:t>
            </a:r>
            <a:r>
              <a:rPr lang="zh-CN" altLang="en-US" dirty="0"/>
              <a:t>使用起来更复杂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2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D001-EA1A-C84E-AA05-DB32E387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Server-Sent Events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943A-43E7-BE43-B685-2ECA200E5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client establishes a </a:t>
            </a:r>
            <a:r>
              <a:rPr lang="en-US" b="1" dirty="0"/>
              <a:t>persistent</a:t>
            </a:r>
            <a:r>
              <a:rPr lang="en-US" dirty="0"/>
              <a:t> and </a:t>
            </a:r>
            <a:r>
              <a:rPr lang="en-US" b="1" dirty="0"/>
              <a:t>long-term</a:t>
            </a:r>
            <a:r>
              <a:rPr lang="en-US" dirty="0"/>
              <a:t> connection with the server. The server uses this connection to send data to a client.</a:t>
            </a:r>
          </a:p>
          <a:p>
            <a:endParaRPr lang="en-US" dirty="0"/>
          </a:p>
          <a:p>
            <a:r>
              <a:rPr lang="en-US" dirty="0"/>
              <a:t>SSEs are best in the following scenarios:</a:t>
            </a:r>
          </a:p>
          <a:p>
            <a:pPr lvl="1"/>
            <a:r>
              <a:rPr lang="en-US" dirty="0"/>
              <a:t>when we need </a:t>
            </a:r>
            <a:r>
              <a:rPr lang="en-US" b="1" dirty="0"/>
              <a:t>real-time traffic</a:t>
            </a:r>
            <a:r>
              <a:rPr lang="en-US" dirty="0"/>
              <a:t> from the server to the client </a:t>
            </a:r>
          </a:p>
          <a:p>
            <a:pPr lvl="1"/>
            <a:r>
              <a:rPr lang="en-US" dirty="0"/>
              <a:t>when the server is generating data in a loop and will be sending </a:t>
            </a:r>
            <a:r>
              <a:rPr lang="en-US" b="1" dirty="0"/>
              <a:t>multiple</a:t>
            </a:r>
            <a:r>
              <a:rPr lang="en-US" dirty="0"/>
              <a:t> events to the client.</a:t>
            </a:r>
          </a:p>
          <a:p>
            <a:endParaRPr lang="en-US" dirty="0"/>
          </a:p>
          <a:p>
            <a:r>
              <a:rPr lang="en-US" dirty="0"/>
              <a:t>Disadvantage: </a:t>
            </a:r>
            <a:r>
              <a:rPr lang="zh-CN" altLang="en-US" dirty="0"/>
              <a:t>客户端繁忙时可能无法处理</a:t>
            </a:r>
            <a:r>
              <a:rPr lang="en-US" dirty="0"/>
              <a:t>push</a:t>
            </a:r>
            <a:r>
              <a:rPr lang="zh-CN" altLang="en-US" dirty="0"/>
              <a:t>过来的事件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0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432F-4158-D949-89AE-F6F11A44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Study: Design Twitter News Feed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D73C-EB71-894A-A442-3EA9CE952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Pull</a:t>
            </a:r>
            <a:r>
              <a:rPr lang="zh-CN" altLang="en-US" sz="2400" b="1" dirty="0"/>
              <a:t>模型：</a:t>
            </a:r>
            <a:r>
              <a:rPr lang="zh-CN" altLang="en-US" dirty="0"/>
              <a:t>用户查看</a:t>
            </a:r>
            <a:r>
              <a:rPr lang="en-US" dirty="0"/>
              <a:t>news feed</a:t>
            </a:r>
            <a:r>
              <a:rPr lang="zh-CN" altLang="en-US" dirty="0"/>
              <a:t>时，获取每个好友前</a:t>
            </a:r>
            <a:r>
              <a:rPr lang="en-US" altLang="zh-CN" dirty="0"/>
              <a:t>100</a:t>
            </a:r>
            <a:r>
              <a:rPr lang="zh-CN" altLang="en-US" dirty="0"/>
              <a:t>条微博，合并出前</a:t>
            </a:r>
            <a:r>
              <a:rPr lang="en-US" altLang="zh-CN" dirty="0"/>
              <a:t>100</a:t>
            </a:r>
            <a:r>
              <a:rPr lang="zh-CN" altLang="en-US" dirty="0"/>
              <a:t>条</a:t>
            </a:r>
            <a:endParaRPr lang="en-US" altLang="zh-CN" dirty="0"/>
          </a:p>
          <a:p>
            <a:r>
              <a:rPr lang="zh-CN" altLang="en-US" dirty="0"/>
              <a:t>主动读取：用户需要的时候再算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A4FA8-5DBA-FC47-ABE0-532633D4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5" y="3305908"/>
            <a:ext cx="6968683" cy="35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35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{723A32CB-2CDF-6846-945C-EAA1C0ADB364}tf10001070</Template>
  <TotalTime>713</TotalTime>
  <Words>935</Words>
  <Application>Microsoft Macintosh PowerPoint</Application>
  <PresentationFormat>Widescreen</PresentationFormat>
  <Paragraphs>119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Rockwell</vt:lpstr>
      <vt:lpstr>Rockwell Condensed</vt:lpstr>
      <vt:lpstr>Rockwell Extra Bold</vt:lpstr>
      <vt:lpstr>Wingdings</vt:lpstr>
      <vt:lpstr>Wood Type</vt:lpstr>
      <vt:lpstr>Push vs Pull &amp; Polling</vt:lpstr>
      <vt:lpstr>Push vs Pull</vt:lpstr>
      <vt:lpstr>Push</vt:lpstr>
      <vt:lpstr>Advantages and Disadvantages</vt:lpstr>
      <vt:lpstr>Polling</vt:lpstr>
      <vt:lpstr>HTTP Long-Polling</vt:lpstr>
      <vt:lpstr>WebSockets</vt:lpstr>
      <vt:lpstr>Server-Sent Events </vt:lpstr>
      <vt:lpstr>Case Study: Design Twitter News Feed</vt:lpstr>
      <vt:lpstr>Pull模型的缺陷</vt:lpstr>
      <vt:lpstr>Push模型</vt:lpstr>
      <vt:lpstr>Push模型的缺点</vt:lpstr>
      <vt:lpstr>解决Pull的缺陷 </vt:lpstr>
      <vt:lpstr>解决Push的缺陷</vt:lpstr>
      <vt:lpstr>Push 结合 Pull 的优化方案 </vt:lpstr>
      <vt:lpstr>Summary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Polling</dc:title>
  <dc:creator>Microsoft Office User</dc:creator>
  <cp:lastModifiedBy>Microsoft Office User</cp:lastModifiedBy>
  <cp:revision>14</cp:revision>
  <dcterms:created xsi:type="dcterms:W3CDTF">2021-07-29T17:00:02Z</dcterms:created>
  <dcterms:modified xsi:type="dcterms:W3CDTF">2021-07-30T04:53:36Z</dcterms:modified>
</cp:coreProperties>
</file>