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37"/>
    <p:restoredTop sz="89232"/>
  </p:normalViewPr>
  <p:slideViewPr>
    <p:cSldViewPr snapToGrid="0" snapToObjects="1">
      <p:cViewPr varScale="1">
        <p:scale>
          <a:sx n="106" d="100"/>
          <a:sy n="106" d="100"/>
        </p:scale>
        <p:origin x="184" y="1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A35507-54E4-7241-8869-FFF6C41A42F1}" type="datetimeFigureOut">
              <a:rPr lang="en-US" smtClean="0"/>
              <a:t>9/30/21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95CC8E-5F92-4F47-B576-E4450E988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315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Rule Service: create/update/delete</a:t>
            </a:r>
          </a:p>
          <a:p>
            <a:r>
              <a:rPr lang="en-US" dirty="0"/>
              <a:t>Rules Retriever is a background process that polls rules periodically and store rules in memory.</a:t>
            </a:r>
          </a:p>
          <a:p>
            <a:r>
              <a:rPr lang="en-US" dirty="0"/>
              <a:t>Client Identifier Builder: generate a unique key for the user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95CC8E-5F92-4F47-B576-E4450E988CA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3193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95CC8E-5F92-4F47-B576-E4450E988CA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31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95CC8E-5F92-4F47-B576-E4450E988CA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0635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UDP throws all the error checking stuff out, so it’s faster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95CC8E-5F92-4F47-B576-E4450E988CA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8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84C42-4EF6-AD42-8AD0-46B83680AF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CB6DE3-7888-A143-85F3-16FA6065FD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83B8EC-56FC-E843-992F-0D0087C49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64208-5528-164D-A505-8DFBAE82219C}" type="datetimeFigureOut">
              <a:rPr lang="en-US" smtClean="0"/>
              <a:t>9/30/21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B7CA-0B8B-E04B-AFA5-220180D89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ADEC29-8CFA-F445-AA2E-7D5835368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49761-84DC-BE40-9EF9-1D3886F9F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099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26F99-8803-FA46-92F8-8D25818A3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48DE32-E45D-874A-B213-435E68479E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FB4BCE-D255-AE45-923D-6FD64B163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64208-5528-164D-A505-8DFBAE82219C}" type="datetimeFigureOut">
              <a:rPr lang="en-US" smtClean="0"/>
              <a:t>9/30/21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41B5D9-74BD-1649-A223-080E9E7AE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2A7D5C-6386-784D-B068-D38AAC4C7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49761-84DC-BE40-9EF9-1D3886F9F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650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C1CB4F-8CD8-424D-9675-E013E9A513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0E847B-F414-F24F-B5BF-9A872BA54B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7F1EC8-7E0C-254B-9481-F9F3F2666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64208-5528-164D-A505-8DFBAE82219C}" type="datetimeFigureOut">
              <a:rPr lang="en-US" smtClean="0"/>
              <a:t>9/30/21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CEA7D1-BBC9-0D4D-8661-4ABD6E672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C4A09-6358-5A48-91AD-8A0475F1E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49761-84DC-BE40-9EF9-1D3886F9F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979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19009-026C-0A41-B43C-1CA64DD9F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E48E8-67C8-8348-A7A1-7CDABDFC28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70882F-5422-4245-8C32-74E3AA9F7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64208-5528-164D-A505-8DFBAE82219C}" type="datetimeFigureOut">
              <a:rPr lang="en-US" smtClean="0"/>
              <a:t>9/30/21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12263-187E-2C4F-AAA6-DAD0B52D2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E81BC-F1A5-8F48-AC3E-C936E872D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49761-84DC-BE40-9EF9-1D3886F9F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519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01CD4-0922-1245-BA57-7FACBE309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24DDF2-F99C-C549-B960-14F08F78E0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75B413-2950-DE43-80A1-7058E6ED5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64208-5528-164D-A505-8DFBAE82219C}" type="datetimeFigureOut">
              <a:rPr lang="en-US" smtClean="0"/>
              <a:t>9/30/21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2A1900-3871-3A43-8B03-C776548B7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078E2-4BF3-B842-B724-8DCBF67DB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49761-84DC-BE40-9EF9-1D3886F9F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13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431CE-7114-184C-9D10-BA1BF6EA8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12986-469C-274E-BA25-C077965F4F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AD9A33-13B5-6045-8B7C-BDB8C7A3D0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B83A04-7BD0-984C-82FE-B0D49B70E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64208-5528-164D-A505-8DFBAE82219C}" type="datetimeFigureOut">
              <a:rPr lang="en-US" smtClean="0"/>
              <a:t>9/30/21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ACAB43-91AA-D542-9DFB-F1DEC4DA7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F3A2E2-CBF9-A44B-BB29-BA68DEE79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49761-84DC-BE40-9EF9-1D3886F9F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058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0187E-943B-F543-9512-ED5B54A61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556EE7-C020-8E4A-85ED-C652203B52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28E79B-2DE7-8241-AC80-CE113B089D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F8219E-7EFF-8745-B6F4-0C59217218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82B626-6C2C-0043-8D0A-016DE07B6F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7E37FA-D733-8E46-BB9E-DEDC47029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64208-5528-164D-A505-8DFBAE82219C}" type="datetimeFigureOut">
              <a:rPr lang="en-US" smtClean="0"/>
              <a:t>9/30/21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FE55F0-98FD-C947-970B-9EAC0118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9E9B76-2BA7-8E4E-9964-6073D9B01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49761-84DC-BE40-9EF9-1D3886F9F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590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31AFF-0987-444D-9DAB-5BC26DC1F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15A434-F382-0B4A-B2FB-6979B2679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64208-5528-164D-A505-8DFBAE82219C}" type="datetimeFigureOut">
              <a:rPr lang="en-US" smtClean="0"/>
              <a:t>9/30/21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31E6BA-4034-5A46-A3D1-ABBB0CCC9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E3FB68-CB03-3F4A-BF92-49C7A3084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49761-84DC-BE40-9EF9-1D3886F9F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057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FFD82E-9AAC-4B4F-B79A-8F6EE84BB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64208-5528-164D-A505-8DFBAE82219C}" type="datetimeFigureOut">
              <a:rPr lang="en-US" smtClean="0"/>
              <a:t>9/30/21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2C0A2F-12A4-714B-9FE0-1C2C94AD4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F8D4B9-278E-BD4F-B4F3-96F5176F4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49761-84DC-BE40-9EF9-1D3886F9F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043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6FEA2-774D-F94D-B15E-DB0C69446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DA0D5-0249-F541-9A0F-2D1AF24EA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FC4B41-7184-434B-B5B0-681A6DC88B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1C68C0-28AB-994D-8838-5B1A7A04B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64208-5528-164D-A505-8DFBAE82219C}" type="datetimeFigureOut">
              <a:rPr lang="en-US" smtClean="0"/>
              <a:t>9/30/21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F6A312-1032-AC46-8ECC-0372E69A5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0ACAF-ADC8-D843-983F-AA20788DC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49761-84DC-BE40-9EF9-1D3886F9F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097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2CFC4-184D-C644-9E01-CB9344D74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EF9636-1806-2449-8898-42D000EFB5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CD4160-0619-3547-9939-72F096341A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FEFB1E-3B7D-9249-B725-199E5A008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64208-5528-164D-A505-8DFBAE82219C}" type="datetimeFigureOut">
              <a:rPr lang="en-US" smtClean="0"/>
              <a:t>9/30/21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A076B8-2B51-B949-A4C5-B8C8301E6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1933E7-CAED-3146-8692-50CAB0EB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49761-84DC-BE40-9EF9-1D3886F9F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063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8AA9BD-537D-D246-802F-26BCE154A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D79BE4-259F-2E41-B0A4-36EFDAA6D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E52AFE-2F02-D542-8C49-EA9816BBC2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64208-5528-164D-A505-8DFBAE82219C}" type="datetimeFigureOut">
              <a:rPr lang="en-US" smtClean="0"/>
              <a:t>9/30/21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1418F-0A7D-CD47-85E1-6BEC90A991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25A733-ECAC-DE45-B14C-3E7A379B77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249761-84DC-BE40-9EF9-1D3886F9F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817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3675C-68C8-E348-A0E8-D6AC31A9A6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Design Rate Limiter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832096-D9FB-FC4F-B7D1-C147DF591E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3805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A81F8-578A-764E-B13C-E607C5618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effectLst/>
              </a:rPr>
              <a:t>Millions of users —&gt; Millions of buckets? 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1C503-4BC4-D849-843A-9D2BBC276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Remove unused buckets and re-create them when needed</a:t>
            </a:r>
          </a:p>
        </p:txBody>
      </p:sp>
    </p:spTree>
    <p:extLst>
      <p:ext uri="{BB962C8B-B14F-4D97-AF65-F5344CB8AC3E}">
        <p14:creationId xmlns:p14="http://schemas.microsoft.com/office/powerpoint/2010/main" val="3679047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3626E-1D8D-7A41-8DC7-993CD56F2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What should clients do when their requests are throttled?</a:t>
            </a:r>
            <a:br>
              <a:rPr lang="en-US" dirty="0">
                <a:effectLst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014E6-F4DC-0344-94A3-0D301DED9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Queue such requests and re-send them later</a:t>
            </a:r>
          </a:p>
          <a:p>
            <a:r>
              <a:rPr lang="en-US" dirty="0"/>
              <a:t>Retry throttled requests: exponential </a:t>
            </a:r>
            <a:r>
              <a:rPr lang="en-US" dirty="0" err="1"/>
              <a:t>backoff</a:t>
            </a:r>
            <a:r>
              <a:rPr lang="en-US" dirty="0"/>
              <a:t> and jitter</a:t>
            </a:r>
          </a:p>
          <a:p>
            <a:r>
              <a:rPr lang="en-US" dirty="0"/>
              <a:t>exponential </a:t>
            </a:r>
            <a:r>
              <a:rPr lang="en-US" dirty="0" err="1"/>
              <a:t>backoff</a:t>
            </a:r>
            <a:r>
              <a:rPr lang="en-US" dirty="0"/>
              <a:t>: Retries request exponentially, increasing the waiting time</a:t>
            </a:r>
          </a:p>
          <a:p>
            <a:r>
              <a:rPr lang="en-US" dirty="0"/>
              <a:t>Jitter: add randomness to retry intervals to spread out the load</a:t>
            </a:r>
          </a:p>
        </p:txBody>
      </p:sp>
    </p:spTree>
    <p:extLst>
      <p:ext uri="{BB962C8B-B14F-4D97-AF65-F5344CB8AC3E}">
        <p14:creationId xmlns:p14="http://schemas.microsoft.com/office/powerpoint/2010/main" val="3414875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E491E-912B-4E4C-A6CF-6DFD426A8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7C47F-3269-1840-9201-114F1C8F4E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Functional:</a:t>
            </a:r>
          </a:p>
          <a:p>
            <a:pPr lvl="1"/>
            <a:r>
              <a:rPr lang="en-US" dirty="0"/>
              <a:t>Limit the number of requests an entity can send to an API within a time window</a:t>
            </a:r>
          </a:p>
          <a:p>
            <a:pPr lvl="1"/>
            <a:r>
              <a:rPr lang="en-US" dirty="0"/>
              <a:t>The APIs are accessible through a cluster, so the rate limit should be considered across different servers.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Non-Functional:</a:t>
            </a:r>
          </a:p>
          <a:p>
            <a:pPr lvl="1"/>
            <a:r>
              <a:rPr lang="en-US" dirty="0"/>
              <a:t>low latency</a:t>
            </a:r>
          </a:p>
          <a:p>
            <a:pPr lvl="1"/>
            <a:r>
              <a:rPr lang="en-US" dirty="0"/>
              <a:t>accurate</a:t>
            </a:r>
          </a:p>
          <a:p>
            <a:pPr lvl="1"/>
            <a:r>
              <a:rPr lang="en-US" dirty="0"/>
              <a:t>scalable</a:t>
            </a:r>
          </a:p>
        </p:txBody>
      </p:sp>
    </p:spTree>
    <p:extLst>
      <p:ext uri="{BB962C8B-B14F-4D97-AF65-F5344CB8AC3E}">
        <p14:creationId xmlns:p14="http://schemas.microsoft.com/office/powerpoint/2010/main" val="3934599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BCA7DE2-9C4A-2A49-92AD-0219ACB9F7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99750" y="1482810"/>
            <a:ext cx="9452919" cy="485620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A4B45F6-9562-EE4A-8B6E-6D669B3A42F8}"/>
              </a:ext>
            </a:extLst>
          </p:cNvPr>
          <p:cNvSpPr txBox="1"/>
          <p:nvPr/>
        </p:nvSpPr>
        <p:spPr>
          <a:xfrm>
            <a:off x="4837669" y="6339015"/>
            <a:ext cx="1977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Drop request</a:t>
            </a:r>
          </a:p>
        </p:txBody>
      </p:sp>
    </p:spTree>
    <p:extLst>
      <p:ext uri="{BB962C8B-B14F-4D97-AF65-F5344CB8AC3E}">
        <p14:creationId xmlns:p14="http://schemas.microsoft.com/office/powerpoint/2010/main" val="1579764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B5959-1F6A-124B-9701-B35AAA38E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Rate Limiter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698C7-FEEA-4F47-87CF-398A6FA802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Token Bucket Algorithm</a:t>
            </a:r>
          </a:p>
          <a:p>
            <a:pPr marL="0" indent="0">
              <a:buNone/>
            </a:pP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dirty="0"/>
              <a:t>Fixed Window Algorithm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Rolling Window Algorithm</a:t>
            </a:r>
          </a:p>
        </p:txBody>
      </p:sp>
    </p:spTree>
    <p:extLst>
      <p:ext uri="{BB962C8B-B14F-4D97-AF65-F5344CB8AC3E}">
        <p14:creationId xmlns:p14="http://schemas.microsoft.com/office/powerpoint/2010/main" val="3253236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B2179-1E81-9F45-84F7-B9F495ADC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</a:t>
            </a:r>
            <a:r>
              <a:rPr lang="zh-CN" altLang="en-US" dirty="0"/>
              <a:t> </a:t>
            </a:r>
            <a:r>
              <a:rPr lang="en-US" dirty="0"/>
              <a:t>Bucket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6F78A59-9A2B-6240-881D-CFC9F40755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458586"/>
            <a:ext cx="10515600" cy="3085415"/>
          </a:xfrm>
        </p:spPr>
      </p:pic>
    </p:spTree>
    <p:extLst>
      <p:ext uri="{BB962C8B-B14F-4D97-AF65-F5344CB8AC3E}">
        <p14:creationId xmlns:p14="http://schemas.microsoft.com/office/powerpoint/2010/main" val="3899266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0B2EBC2-23C5-AD47-8B10-B703DB22F4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2980" y="989969"/>
            <a:ext cx="10828420" cy="5750265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CD735A1-F456-5947-B036-346930C0C8DF}"/>
              </a:ext>
            </a:extLst>
          </p:cNvPr>
          <p:cNvSpPr txBox="1"/>
          <p:nvPr/>
        </p:nvSpPr>
        <p:spPr>
          <a:xfrm>
            <a:off x="962525" y="457200"/>
            <a:ext cx="32846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Implementation</a:t>
            </a:r>
          </a:p>
        </p:txBody>
      </p:sp>
    </p:spTree>
    <p:extLst>
      <p:ext uri="{BB962C8B-B14F-4D97-AF65-F5344CB8AC3E}">
        <p14:creationId xmlns:p14="http://schemas.microsoft.com/office/powerpoint/2010/main" val="4254811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5592A-9FB0-4444-8D6A-73447AD3F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across multiple machines?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411B3C5-F5F5-8849-8CE7-99F8A5353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Hosts need to talk to each other and share how many tokens they consumed all together</a:t>
            </a:r>
          </a:p>
          <a:p>
            <a:endParaRPr lang="en-US" dirty="0"/>
          </a:p>
          <a:p>
            <a:r>
              <a:rPr lang="en-US" dirty="0">
                <a:effectLst/>
              </a:rPr>
              <a:t>But communication between hosts takes time</a:t>
            </a:r>
          </a:p>
          <a:p>
            <a:r>
              <a:rPr lang="en-US" dirty="0"/>
              <a:t>We should expect that sometimes our system may be processing more requests than we expected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05011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EC640-7BB0-4049-8F48-90790A591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Message Broadcasting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A2BF7-FB16-2944-975F-EA26A256C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u="sng" dirty="0">
                <a:effectLst/>
              </a:rPr>
              <a:t>Tell everyone everything: not scalable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u="sng" dirty="0">
                <a:effectLst/>
              </a:rPr>
              <a:t>Gossip Protocol</a:t>
            </a:r>
            <a:r>
              <a:rPr lang="en-US" dirty="0">
                <a:effectLst/>
              </a:rPr>
              <a:t>                            </a:t>
            </a:r>
            <a:r>
              <a:rPr lang="en-US" dirty="0"/>
              <a:t>Host A           Host B</a:t>
            </a:r>
          </a:p>
          <a:p>
            <a:r>
              <a:rPr lang="en-US" dirty="0"/>
              <a:t>Random peer selection        	</a:t>
            </a:r>
          </a:p>
          <a:p>
            <a:pPr marL="0" indent="0">
              <a:buNone/>
            </a:pPr>
            <a:r>
              <a:rPr lang="en-US" dirty="0"/>
              <a:t> 		              </a:t>
            </a:r>
            <a:r>
              <a:rPr lang="zh-CN" altLang="en-US" dirty="0"/>
              <a:t>          </a:t>
            </a:r>
            <a:r>
              <a:rPr lang="en-US" dirty="0"/>
              <a:t>Host C          </a:t>
            </a:r>
            <a:r>
              <a:rPr lang="zh-CN" altLang="en-US" dirty="0"/>
              <a:t> </a:t>
            </a:r>
            <a:r>
              <a:rPr lang="en-US" dirty="0"/>
              <a:t>Host D  </a:t>
            </a:r>
          </a:p>
          <a:p>
            <a:pPr marL="0" indent="0">
              <a:buNone/>
            </a:pPr>
            <a:r>
              <a:rPr lang="en-US" u="sng" dirty="0">
                <a:effectLst/>
              </a:rPr>
              <a:t>Distributed Cache</a:t>
            </a:r>
            <a:endParaRPr lang="en-US" dirty="0"/>
          </a:p>
          <a:p>
            <a:r>
              <a:rPr lang="en-US" dirty="0"/>
              <a:t>In memory store (e.g. Redis) shared by all hosts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u="sng" dirty="0">
                <a:effectLst/>
              </a:rPr>
              <a:t>Coordination Service</a:t>
            </a:r>
            <a:endParaRPr lang="en-US" dirty="0"/>
          </a:p>
          <a:p>
            <a:r>
              <a:rPr lang="en-US" dirty="0"/>
              <a:t>Coordination service helps to choose a leader</a:t>
            </a:r>
          </a:p>
          <a:p>
            <a:r>
              <a:rPr lang="en-US" dirty="0"/>
              <a:t>The leader receives all the messages and then calculates and sends back the final result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u="sng" dirty="0">
                <a:effectLst/>
              </a:rPr>
              <a:t>Random Leader Selection</a:t>
            </a:r>
            <a:endParaRPr lang="en-US" dirty="0"/>
          </a:p>
          <a:p>
            <a:r>
              <a:rPr lang="en-US" dirty="0"/>
              <a:t>May ended up in multiple leaders but it won’t be a problem (causing a little overhead)</a:t>
            </a:r>
          </a:p>
          <a:p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F1DB1BF-3057-394A-ABBE-5A803106FD9D}"/>
              </a:ext>
            </a:extLst>
          </p:cNvPr>
          <p:cNvCxnSpPr/>
          <p:nvPr/>
        </p:nvCxnSpPr>
        <p:spPr>
          <a:xfrm>
            <a:off x="4419185" y="2719757"/>
            <a:ext cx="0" cy="301658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DB333D3-45F5-874E-B24E-FCD42A53D8A2}"/>
              </a:ext>
            </a:extLst>
          </p:cNvPr>
          <p:cNvCxnSpPr>
            <a:cxnSpLocks/>
          </p:cNvCxnSpPr>
          <p:nvPr/>
        </p:nvCxnSpPr>
        <p:spPr>
          <a:xfrm>
            <a:off x="4985212" y="2490723"/>
            <a:ext cx="287221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C2101AF-D83A-1746-8A6F-5B59599D2F25}"/>
              </a:ext>
            </a:extLst>
          </p:cNvPr>
          <p:cNvCxnSpPr>
            <a:cxnSpLocks/>
          </p:cNvCxnSpPr>
          <p:nvPr/>
        </p:nvCxnSpPr>
        <p:spPr>
          <a:xfrm>
            <a:off x="4985212" y="3237983"/>
            <a:ext cx="287221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8571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9D4E8-EC31-CD41-96D7-033E9F921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en-US" dirty="0">
                <a:effectLst/>
              </a:rPr>
              <a:t>How hosts talk to each other</a:t>
            </a:r>
            <a:br>
              <a:rPr lang="en-US" dirty="0">
                <a:effectLst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B354F-2817-7B4C-802C-45EC5F89A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>
                <a:effectLst/>
              </a:rPr>
              <a:t>TCP vs UDP</a:t>
            </a:r>
            <a:endParaRPr lang="en-US" dirty="0"/>
          </a:p>
          <a:p>
            <a:r>
              <a:rPr lang="en-US" dirty="0"/>
              <a:t>TCP: guarantee the delivery of data and the order of the packets</a:t>
            </a:r>
          </a:p>
          <a:p>
            <a:r>
              <a:rPr lang="en-US" dirty="0"/>
              <a:t>UDP: doesn’t guarantee delivery and order, but it’s faster</a:t>
            </a:r>
          </a:p>
          <a:p>
            <a:r>
              <a:rPr lang="en-US" dirty="0"/>
              <a:t>Tradeoff: accuracy vs faster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397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353</Words>
  <Application>Microsoft Macintosh PowerPoint</Application>
  <PresentationFormat>Widescreen</PresentationFormat>
  <Paragraphs>58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Design Rate Limiter</vt:lpstr>
      <vt:lpstr>Requirements</vt:lpstr>
      <vt:lpstr>PowerPoint Presentation</vt:lpstr>
      <vt:lpstr>Rate Limiter Algorithm</vt:lpstr>
      <vt:lpstr>Token Bucket</vt:lpstr>
      <vt:lpstr>PowerPoint Presentation</vt:lpstr>
      <vt:lpstr>Work across multiple machines?</vt:lpstr>
      <vt:lpstr>Message Broadcasting</vt:lpstr>
      <vt:lpstr>How hosts talk to each other </vt:lpstr>
      <vt:lpstr>Millions of users —&gt; Millions of buckets?  </vt:lpstr>
      <vt:lpstr>What should clients do when their requests are throttled?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Rate Limiter</dc:title>
  <dc:creator>Microsoft Office User</dc:creator>
  <cp:lastModifiedBy>Microsoft Office User</cp:lastModifiedBy>
  <cp:revision>49</cp:revision>
  <dcterms:created xsi:type="dcterms:W3CDTF">2021-09-30T21:07:12Z</dcterms:created>
  <dcterms:modified xsi:type="dcterms:W3CDTF">2021-10-01T01:41:20Z</dcterms:modified>
</cp:coreProperties>
</file>