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E2F92-43FE-4C54-A681-D295B2820B4B}"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2A2FB-E6F6-45E0-AD70-AF93F18986DF}" type="slidenum">
              <a:rPr lang="en-US" smtClean="0"/>
              <a:t>‹#›</a:t>
            </a:fld>
            <a:endParaRPr lang="en-US"/>
          </a:p>
        </p:txBody>
      </p:sp>
    </p:spTree>
    <p:extLst>
      <p:ext uri="{BB962C8B-B14F-4D97-AF65-F5344CB8AC3E}">
        <p14:creationId xmlns:p14="http://schemas.microsoft.com/office/powerpoint/2010/main" val="2261013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Binary Large Object (BLOB) is a</a:t>
            </a:r>
          </a:p>
          <a:p>
            <a:r>
              <a:rPr lang="en-US" sz="1200" b="0" i="0" u="none" strike="noStrike" kern="1200" baseline="0" dirty="0" smtClean="0">
                <a:solidFill>
                  <a:schemeClr val="tx1"/>
                </a:solidFill>
                <a:latin typeface="+mn-lt"/>
                <a:ea typeface="+mn-ea"/>
                <a:cs typeface="+mn-cs"/>
              </a:rPr>
              <a:t>collection of binary data stored as a single entity in a database management system</a:t>
            </a:r>
            <a:endParaRPr lang="en-US" dirty="0"/>
          </a:p>
        </p:txBody>
      </p:sp>
      <p:sp>
        <p:nvSpPr>
          <p:cNvPr id="4" name="Slide Number Placeholder 3"/>
          <p:cNvSpPr>
            <a:spLocks noGrp="1"/>
          </p:cNvSpPr>
          <p:nvPr>
            <p:ph type="sldNum" sz="quarter" idx="10"/>
          </p:nvPr>
        </p:nvSpPr>
        <p:spPr/>
        <p:txBody>
          <a:bodyPr/>
          <a:lstStyle/>
          <a:p>
            <a:fld id="{DC82A2FB-E6F6-45E0-AD70-AF93F18986DF}" type="slidenum">
              <a:rPr lang="en-US" smtClean="0"/>
              <a:t>6</a:t>
            </a:fld>
            <a:endParaRPr lang="en-US"/>
          </a:p>
        </p:txBody>
      </p:sp>
    </p:spTree>
    <p:extLst>
      <p:ext uri="{BB962C8B-B14F-4D97-AF65-F5344CB8AC3E}">
        <p14:creationId xmlns:p14="http://schemas.microsoft.com/office/powerpoint/2010/main" val="249877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82A2FB-E6F6-45E0-AD70-AF93F18986DF}" type="slidenum">
              <a:rPr lang="en-US" smtClean="0"/>
              <a:t>20</a:t>
            </a:fld>
            <a:endParaRPr lang="en-US"/>
          </a:p>
        </p:txBody>
      </p:sp>
    </p:spTree>
    <p:extLst>
      <p:ext uri="{BB962C8B-B14F-4D97-AF65-F5344CB8AC3E}">
        <p14:creationId xmlns:p14="http://schemas.microsoft.com/office/powerpoint/2010/main" val="255135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38215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43206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87663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81746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84088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1EB77-862B-4D8A-A0B5-B15BABC0A7C6}"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85253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1EB77-862B-4D8A-A0B5-B15BABC0A7C6}"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392423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1EB77-862B-4D8A-A0B5-B15BABC0A7C6}"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324385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1EB77-862B-4D8A-A0B5-B15BABC0A7C6}"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106436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1EB77-862B-4D8A-A0B5-B15BABC0A7C6}"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73079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1EB77-862B-4D8A-A0B5-B15BABC0A7C6}"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03707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1EB77-862B-4D8A-A0B5-B15BABC0A7C6}" type="datetimeFigureOut">
              <a:rPr lang="en-US" smtClean="0"/>
              <a:t>9/5/2022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A0DA1-C944-457F-B2EA-8EB69059325E}" type="slidenum">
              <a:rPr lang="en-US" smtClean="0"/>
              <a:t>‹#›</a:t>
            </a:fld>
            <a:endParaRPr lang="en-US"/>
          </a:p>
        </p:txBody>
      </p:sp>
    </p:spTree>
    <p:extLst>
      <p:ext uri="{BB962C8B-B14F-4D97-AF65-F5344CB8AC3E}">
        <p14:creationId xmlns:p14="http://schemas.microsoft.com/office/powerpoint/2010/main" val="147582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YOUTUBE</a:t>
            </a:r>
            <a:endParaRPr lang="en-US" dirty="0"/>
          </a:p>
        </p:txBody>
      </p:sp>
      <p:sp>
        <p:nvSpPr>
          <p:cNvPr id="3" name="Subtitle 2"/>
          <p:cNvSpPr>
            <a:spLocks noGrp="1"/>
          </p:cNvSpPr>
          <p:nvPr>
            <p:ph type="subTitle" idx="1"/>
          </p:nvPr>
        </p:nvSpPr>
        <p:spPr/>
        <p:txBody>
          <a:bodyPr/>
          <a:lstStyle/>
          <a:p>
            <a:r>
              <a:rPr lang="en-US" dirty="0"/>
              <a:t>designing a video sharing platform such as Netflix and Hulu.</a:t>
            </a:r>
          </a:p>
        </p:txBody>
      </p:sp>
    </p:spTree>
    <p:extLst>
      <p:ext uri="{BB962C8B-B14F-4D97-AF65-F5344CB8AC3E}">
        <p14:creationId xmlns:p14="http://schemas.microsoft.com/office/powerpoint/2010/main" val="193070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Video streaming flow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Streaming </a:t>
            </a:r>
            <a:r>
              <a:rPr lang="en-US" sz="2000" dirty="0" smtClean="0"/>
              <a:t>protocol</a:t>
            </a:r>
            <a:r>
              <a:rPr lang="en-US" sz="2000" dirty="0"/>
              <a:t>. This is a standardized way to control data transfer for video streaming. </a:t>
            </a:r>
            <a:r>
              <a:rPr lang="en-US" sz="2000" dirty="0" smtClean="0"/>
              <a:t>Popular streaming </a:t>
            </a:r>
            <a:r>
              <a:rPr lang="en-US" sz="2000" dirty="0"/>
              <a:t>protocols are:</a:t>
            </a:r>
          </a:p>
          <a:p>
            <a:pPr marL="0" indent="0">
              <a:buNone/>
            </a:pPr>
            <a:r>
              <a:rPr lang="en-US" sz="2000" dirty="0"/>
              <a:t>• MPEG–DASH. MPEG stands for “Moving Picture Experts Group” and DASH stands </a:t>
            </a:r>
            <a:r>
              <a:rPr lang="en-US" sz="2000" dirty="0" smtClean="0"/>
              <a:t>for  "</a:t>
            </a:r>
            <a:r>
              <a:rPr lang="en-US" sz="2000" dirty="0"/>
              <a:t>Dynamic Adaptive Streaming over HTTP".</a:t>
            </a:r>
          </a:p>
          <a:p>
            <a:pPr marL="0" indent="0">
              <a:buNone/>
            </a:pPr>
            <a:r>
              <a:rPr lang="en-US" sz="2000" dirty="0"/>
              <a:t>• Apple HLS. HLS stands for “HTTP Live Streaming”.</a:t>
            </a:r>
          </a:p>
          <a:p>
            <a:pPr marL="0" indent="0">
              <a:buNone/>
            </a:pPr>
            <a:r>
              <a:rPr lang="en-US" sz="2000" dirty="0"/>
              <a:t>• Microsoft Smooth Streaming.</a:t>
            </a:r>
          </a:p>
          <a:p>
            <a:pPr marL="0" indent="0">
              <a:buNone/>
            </a:pPr>
            <a:r>
              <a:rPr lang="en-US" sz="2000" dirty="0"/>
              <a:t>• Adobe HTTP Dynamic Streaming (HDS).</a:t>
            </a:r>
          </a:p>
        </p:txBody>
      </p:sp>
      <p:sp>
        <p:nvSpPr>
          <p:cNvPr id="4" name="Rectangle 3"/>
          <p:cNvSpPr/>
          <p:nvPr/>
        </p:nvSpPr>
        <p:spPr>
          <a:xfrm>
            <a:off x="521368" y="5343658"/>
            <a:ext cx="11149263" cy="1477328"/>
          </a:xfrm>
          <a:prstGeom prst="rect">
            <a:avLst/>
          </a:prstGeom>
        </p:spPr>
        <p:txBody>
          <a:bodyPr wrap="square">
            <a:spAutoFit/>
          </a:bodyPr>
          <a:lstStyle/>
          <a:p>
            <a:r>
              <a:rPr lang="en-US" dirty="0"/>
              <a:t>You do not need to fully understand or even remember those streaming protocol names as</a:t>
            </a:r>
          </a:p>
          <a:p>
            <a:r>
              <a:rPr lang="en-US" dirty="0"/>
              <a:t>they are low-level details that require specific domain </a:t>
            </a:r>
            <a:r>
              <a:rPr lang="en-US" dirty="0" smtClean="0"/>
              <a:t>knowledge</a:t>
            </a:r>
            <a:br>
              <a:rPr lang="en-US" dirty="0" smtClean="0"/>
            </a:br>
            <a:r>
              <a:rPr lang="en-US" dirty="0"/>
              <a:t>The important thing here is</a:t>
            </a:r>
          </a:p>
          <a:p>
            <a:r>
              <a:rPr lang="en-US" dirty="0"/>
              <a:t>to understand that different streaming protocols support different video encodings and playback players.</a:t>
            </a:r>
            <a:br>
              <a:rPr lang="en-US" dirty="0"/>
            </a:br>
            <a:r>
              <a:rPr lang="en-US" dirty="0"/>
              <a:t>When we design a video streaming service, we have to choose the </a:t>
            </a:r>
            <a:r>
              <a:rPr lang="en-US" dirty="0" smtClean="0"/>
              <a:t>right streaming </a:t>
            </a:r>
            <a:r>
              <a:rPr lang="en-US" dirty="0"/>
              <a:t>protocol to support our use cases</a:t>
            </a:r>
            <a:endParaRPr lang="en-US" dirty="0"/>
          </a:p>
        </p:txBody>
      </p:sp>
      <p:pic>
        <p:nvPicPr>
          <p:cNvPr id="5" name="Picture 4"/>
          <p:cNvPicPr>
            <a:picLocks noChangeAspect="1"/>
          </p:cNvPicPr>
          <p:nvPr/>
        </p:nvPicPr>
        <p:blipFill>
          <a:blip r:embed="rId2"/>
          <a:stretch>
            <a:fillRect/>
          </a:stretch>
        </p:blipFill>
        <p:spPr>
          <a:xfrm>
            <a:off x="7368905" y="2813919"/>
            <a:ext cx="2564366" cy="3363044"/>
          </a:xfrm>
          <a:prstGeom prst="rect">
            <a:avLst/>
          </a:prstGeom>
        </p:spPr>
      </p:pic>
    </p:spTree>
    <p:extLst>
      <p:ext uri="{BB962C8B-B14F-4D97-AF65-F5344CB8AC3E}">
        <p14:creationId xmlns:p14="http://schemas.microsoft.com/office/powerpoint/2010/main" val="168078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 Design deep dive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Video transcoding </a:t>
            </a:r>
            <a:r>
              <a:rPr lang="en-US" dirty="0" smtClean="0"/>
              <a:t>is important for the following reasons:</a:t>
            </a:r>
          </a:p>
          <a:p>
            <a:r>
              <a:rPr lang="en-US" dirty="0"/>
              <a:t>Raw video consumes large amounts of storage space. An hour-long high definition video</a:t>
            </a:r>
          </a:p>
          <a:p>
            <a:pPr marL="0" indent="0">
              <a:buNone/>
            </a:pPr>
            <a:r>
              <a:rPr lang="en-US" dirty="0"/>
              <a:t>recorded at 60 frames per second can take up a few hundred GB of space.</a:t>
            </a:r>
          </a:p>
          <a:p>
            <a:pPr marL="0" indent="0">
              <a:buNone/>
            </a:pPr>
            <a:r>
              <a:rPr lang="en-US" dirty="0"/>
              <a:t>• Many devices and browsers only support certain types of video formats. Thus, it is</a:t>
            </a:r>
          </a:p>
          <a:p>
            <a:pPr marL="0" indent="0">
              <a:buNone/>
            </a:pPr>
            <a:r>
              <a:rPr lang="en-US" dirty="0"/>
              <a:t>important to encode a video to different formats for compatibility reasons.</a:t>
            </a:r>
          </a:p>
          <a:p>
            <a:pPr marL="0" indent="0">
              <a:buNone/>
            </a:pPr>
            <a:r>
              <a:rPr lang="en-US" dirty="0"/>
              <a:t>• To ensure users watch high-quality videos while maintaining smooth playback, it is a</a:t>
            </a:r>
          </a:p>
          <a:p>
            <a:pPr marL="0" indent="0">
              <a:buNone/>
            </a:pPr>
            <a:r>
              <a:rPr lang="en-US" dirty="0"/>
              <a:t>good idea to deliver higher resolution video to users who have high network bandwidth</a:t>
            </a:r>
          </a:p>
          <a:p>
            <a:pPr marL="0" indent="0">
              <a:buNone/>
            </a:pPr>
            <a:r>
              <a:rPr lang="en-US" dirty="0"/>
              <a:t>and lower resolution video to users who have low bandwidth.</a:t>
            </a:r>
          </a:p>
          <a:p>
            <a:pPr marL="0" indent="0">
              <a:buNone/>
            </a:pPr>
            <a:r>
              <a:rPr lang="en-US" dirty="0"/>
              <a:t>• Network conditions can change, especially on mobile devices. To ensure a video is</a:t>
            </a:r>
          </a:p>
          <a:p>
            <a:pPr marL="0" indent="0">
              <a:buNone/>
            </a:pPr>
            <a:r>
              <a:rPr lang="en-US" dirty="0"/>
              <a:t>played continuously, switching video quality automatically or manually based on network</a:t>
            </a:r>
          </a:p>
          <a:p>
            <a:pPr marL="0" indent="0">
              <a:buNone/>
            </a:pPr>
            <a:r>
              <a:rPr lang="en-US" dirty="0"/>
              <a:t>conditions is essential for smooth user experience.</a:t>
            </a:r>
          </a:p>
        </p:txBody>
      </p:sp>
    </p:spTree>
    <p:extLst>
      <p:ext uri="{BB962C8B-B14F-4D97-AF65-F5344CB8AC3E}">
        <p14:creationId xmlns:p14="http://schemas.microsoft.com/office/powerpoint/2010/main" val="166298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699" y="920850"/>
            <a:ext cx="10515600" cy="4351338"/>
          </a:xfrm>
        </p:spPr>
        <p:txBody>
          <a:bodyPr>
            <a:normAutofit/>
          </a:bodyPr>
          <a:lstStyle/>
          <a:p>
            <a:pPr marL="0" indent="0">
              <a:buNone/>
            </a:pPr>
            <a:r>
              <a:rPr lang="en-US" dirty="0" smtClean="0"/>
              <a:t>Many </a:t>
            </a:r>
            <a:r>
              <a:rPr lang="en-US" dirty="0"/>
              <a:t>types of encoding formats are available; however, most of them contain two parts:</a:t>
            </a:r>
          </a:p>
          <a:p>
            <a:pPr marL="0" indent="0">
              <a:buNone/>
            </a:pPr>
            <a:r>
              <a:rPr lang="en-US" dirty="0"/>
              <a:t>• Container: This is like a basket that contains the video file, audio, and metadata. You </a:t>
            </a:r>
            <a:r>
              <a:rPr lang="en-US" dirty="0" smtClean="0"/>
              <a:t>can tell </a:t>
            </a:r>
            <a:r>
              <a:rPr lang="en-US" dirty="0"/>
              <a:t>the container format by the file extension, such as .</a:t>
            </a:r>
            <a:r>
              <a:rPr lang="en-US" dirty="0" err="1"/>
              <a:t>avi</a:t>
            </a:r>
            <a:r>
              <a:rPr lang="en-US" dirty="0"/>
              <a:t>, .</a:t>
            </a:r>
            <a:r>
              <a:rPr lang="en-US" dirty="0" err="1"/>
              <a:t>mov</a:t>
            </a:r>
            <a:r>
              <a:rPr lang="en-US" dirty="0"/>
              <a:t>, or .mp4.</a:t>
            </a:r>
          </a:p>
          <a:p>
            <a:pPr marL="0" indent="0">
              <a:buNone/>
            </a:pPr>
            <a:r>
              <a:rPr lang="en-US" dirty="0"/>
              <a:t>• Codecs: These are compression and decompression algorithms aim to reduce the </a:t>
            </a:r>
            <a:r>
              <a:rPr lang="en-US" dirty="0" smtClean="0"/>
              <a:t>video  size </a:t>
            </a:r>
            <a:r>
              <a:rPr lang="en-US" dirty="0"/>
              <a:t>while preserving the video quality. The most used video codecs are H.264, VP9, </a:t>
            </a:r>
            <a:r>
              <a:rPr lang="en-US" dirty="0" smtClean="0"/>
              <a:t>and HEVC</a:t>
            </a:r>
            <a:r>
              <a:rPr lang="en-US" dirty="0"/>
              <a:t>.</a:t>
            </a:r>
          </a:p>
        </p:txBody>
      </p:sp>
    </p:spTree>
    <p:extLst>
      <p:ext uri="{BB962C8B-B14F-4D97-AF65-F5344CB8AC3E}">
        <p14:creationId xmlns:p14="http://schemas.microsoft.com/office/powerpoint/2010/main" val="339081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Directed acyclic graph (DAG) 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621152"/>
            <a:ext cx="6809026" cy="5010653"/>
          </a:xfrm>
          <a:prstGeom prst="rect">
            <a:avLst/>
          </a:prstGeom>
        </p:spPr>
      </p:pic>
      <p:sp>
        <p:nvSpPr>
          <p:cNvPr id="5" name="Rectangle 4"/>
          <p:cNvSpPr/>
          <p:nvPr/>
        </p:nvSpPr>
        <p:spPr>
          <a:xfrm>
            <a:off x="6253212" y="1546542"/>
            <a:ext cx="6096000" cy="646331"/>
          </a:xfrm>
          <a:prstGeom prst="rect">
            <a:avLst/>
          </a:prstGeom>
        </p:spPr>
        <p:txBody>
          <a:bodyPr>
            <a:spAutoFit/>
          </a:bodyPr>
          <a:lstStyle/>
          <a:p>
            <a:r>
              <a:rPr lang="en-US" dirty="0" smtClean="0"/>
              <a:t> </a:t>
            </a:r>
            <a:r>
              <a:rPr lang="en-US" dirty="0"/>
              <a:t>Inspection: Make sure videos have good quality and are not malformed.</a:t>
            </a:r>
          </a:p>
        </p:txBody>
      </p:sp>
      <p:sp>
        <p:nvSpPr>
          <p:cNvPr id="6" name="Rectangle 5"/>
          <p:cNvSpPr/>
          <p:nvPr/>
        </p:nvSpPr>
        <p:spPr>
          <a:xfrm>
            <a:off x="6346635" y="2960117"/>
            <a:ext cx="6096000" cy="646331"/>
          </a:xfrm>
          <a:prstGeom prst="rect">
            <a:avLst/>
          </a:prstGeom>
        </p:spPr>
        <p:txBody>
          <a:bodyPr>
            <a:spAutoFit/>
          </a:bodyPr>
          <a:lstStyle/>
          <a:p>
            <a:r>
              <a:rPr lang="en-US" b="0" i="0" u="none" strike="noStrike" baseline="0" dirty="0" smtClean="0">
                <a:latin typeface="LiberationSerif"/>
              </a:rPr>
              <a:t>Thumbnails can either be uploaded by a user or automatically generated by  the system.</a:t>
            </a:r>
            <a:endParaRPr lang="en-US" dirty="0"/>
          </a:p>
        </p:txBody>
      </p:sp>
      <p:cxnSp>
        <p:nvCxnSpPr>
          <p:cNvPr id="8" name="Straight Arrow Connector 7"/>
          <p:cNvCxnSpPr/>
          <p:nvPr/>
        </p:nvCxnSpPr>
        <p:spPr>
          <a:xfrm flipV="1">
            <a:off x="5159141" y="1690688"/>
            <a:ext cx="1094071" cy="502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59141" y="3166712"/>
            <a:ext cx="1187494" cy="25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46635" y="3939145"/>
            <a:ext cx="6096000" cy="923330"/>
          </a:xfrm>
          <a:prstGeom prst="rect">
            <a:avLst/>
          </a:prstGeom>
        </p:spPr>
        <p:txBody>
          <a:bodyPr>
            <a:spAutoFit/>
          </a:bodyPr>
          <a:lstStyle/>
          <a:p>
            <a:r>
              <a:rPr lang="en-US" b="0" i="0" u="none" strike="noStrike" baseline="0" dirty="0" smtClean="0">
                <a:latin typeface="LiberationSerif"/>
              </a:rPr>
              <a:t>Watermark: An image overlay on top of your video contains identifying information</a:t>
            </a:r>
          </a:p>
          <a:p>
            <a:r>
              <a:rPr lang="en-US" b="0" i="0" u="none" strike="noStrike" baseline="0" dirty="0" smtClean="0">
                <a:latin typeface="LiberationSerif"/>
              </a:rPr>
              <a:t>about your video.</a:t>
            </a:r>
            <a:endParaRPr lang="en-US" dirty="0"/>
          </a:p>
        </p:txBody>
      </p:sp>
      <p:cxnSp>
        <p:nvCxnSpPr>
          <p:cNvPr id="13" name="Straight Arrow Connector 12"/>
          <p:cNvCxnSpPr/>
          <p:nvPr/>
        </p:nvCxnSpPr>
        <p:spPr>
          <a:xfrm flipV="1">
            <a:off x="5159141" y="4126478"/>
            <a:ext cx="1187494" cy="11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06176" y="5684760"/>
            <a:ext cx="6096000" cy="923330"/>
          </a:xfrm>
          <a:prstGeom prst="rect">
            <a:avLst/>
          </a:prstGeom>
        </p:spPr>
        <p:txBody>
          <a:bodyPr>
            <a:spAutoFit/>
          </a:bodyPr>
          <a:lstStyle/>
          <a:p>
            <a:r>
              <a:rPr lang="en-US" b="0" i="0" u="none" strike="noStrike" baseline="0" dirty="0" smtClean="0">
                <a:latin typeface="LiberationSerif"/>
              </a:rPr>
              <a:t>Video encodings: Videos are converted to support different resolutions, codec, bitrates, etc. Figure 14-9 shows an example of video encoded files.</a:t>
            </a:r>
            <a:endParaRPr lang="en-US" dirty="0"/>
          </a:p>
        </p:txBody>
      </p:sp>
      <p:cxnSp>
        <p:nvCxnSpPr>
          <p:cNvPr id="16" name="Straight Arrow Connector 15"/>
          <p:cNvCxnSpPr/>
          <p:nvPr/>
        </p:nvCxnSpPr>
        <p:spPr>
          <a:xfrm>
            <a:off x="4398745" y="2770637"/>
            <a:ext cx="1354143" cy="3071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51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03181" y="1688531"/>
            <a:ext cx="4732371" cy="4764564"/>
          </a:xfrm>
          <a:prstGeom prst="rect">
            <a:avLst/>
          </a:prstGeom>
        </p:spPr>
      </p:pic>
      <p:sp>
        <p:nvSpPr>
          <p:cNvPr id="5" name="Rectangle 4"/>
          <p:cNvSpPr/>
          <p:nvPr/>
        </p:nvSpPr>
        <p:spPr>
          <a:xfrm>
            <a:off x="593558" y="705398"/>
            <a:ext cx="11053010" cy="369332"/>
          </a:xfrm>
          <a:prstGeom prst="rect">
            <a:avLst/>
          </a:prstGeom>
        </p:spPr>
        <p:txBody>
          <a:bodyPr wrap="square">
            <a:spAutoFit/>
          </a:bodyPr>
          <a:lstStyle/>
          <a:p>
            <a:r>
              <a:rPr lang="en-US" b="0" i="0" u="none" strike="noStrike" baseline="0" dirty="0" smtClean="0">
                <a:latin typeface="LiberationSerif"/>
              </a:rPr>
              <a:t>Video encodings: Videos are converted to support different resolutions, codec, bitrates, etc.</a:t>
            </a:r>
            <a:endParaRPr lang="en-US" dirty="0"/>
          </a:p>
        </p:txBody>
      </p:sp>
    </p:spTree>
    <p:extLst>
      <p:ext uri="{BB962C8B-B14F-4D97-AF65-F5344CB8AC3E}">
        <p14:creationId xmlns:p14="http://schemas.microsoft.com/office/powerpoint/2010/main" val="2330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Video transcoding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309165" y="2563032"/>
            <a:ext cx="8612260" cy="3231376"/>
          </a:xfrm>
          <a:prstGeom prst="rect">
            <a:avLst/>
          </a:prstGeom>
        </p:spPr>
      </p:pic>
    </p:spTree>
    <p:extLst>
      <p:ext uri="{BB962C8B-B14F-4D97-AF65-F5344CB8AC3E}">
        <p14:creationId xmlns:p14="http://schemas.microsoft.com/office/powerpoint/2010/main" val="157032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Preprocessor</a:t>
            </a:r>
            <a:endParaRPr lang="en-US" dirty="0"/>
          </a:p>
        </p:txBody>
      </p:sp>
      <p:sp>
        <p:nvSpPr>
          <p:cNvPr id="3" name="Content Placeholder 2"/>
          <p:cNvSpPr>
            <a:spLocks noGrp="1"/>
          </p:cNvSpPr>
          <p:nvPr>
            <p:ph idx="1"/>
          </p:nvPr>
        </p:nvSpPr>
        <p:spPr>
          <a:xfrm>
            <a:off x="732323" y="1584993"/>
            <a:ext cx="10515600" cy="3458645"/>
          </a:xfrm>
        </p:spPr>
        <p:txBody>
          <a:bodyPr>
            <a:normAutofit fontScale="77500" lnSpcReduction="20000"/>
          </a:bodyPr>
          <a:lstStyle/>
          <a:p>
            <a:pPr marL="0" indent="0">
              <a:buNone/>
            </a:pPr>
            <a:r>
              <a:rPr lang="en-US" dirty="0"/>
              <a:t>The preprocessor has 4 responsibilities:</a:t>
            </a:r>
          </a:p>
          <a:p>
            <a:pPr marL="0" indent="0">
              <a:buNone/>
            </a:pPr>
            <a:r>
              <a:rPr lang="en-US" dirty="0"/>
              <a:t>1. Video splitting. Video stream is split or further split into smaller Group of Pictures (GOP)</a:t>
            </a:r>
          </a:p>
          <a:p>
            <a:pPr marL="0" indent="0">
              <a:buNone/>
            </a:pPr>
            <a:r>
              <a:rPr lang="en-US" dirty="0"/>
              <a:t>alignment. GOP is a group/chunk of frames arranged in a specific order. Each chunk is an</a:t>
            </a:r>
          </a:p>
          <a:p>
            <a:pPr marL="0" indent="0">
              <a:buNone/>
            </a:pPr>
            <a:r>
              <a:rPr lang="en-US" dirty="0"/>
              <a:t>independently playable unit, usually a few seconds in length.</a:t>
            </a:r>
          </a:p>
          <a:p>
            <a:pPr marL="0" indent="0">
              <a:buNone/>
            </a:pPr>
            <a:r>
              <a:rPr lang="en-US" dirty="0"/>
              <a:t>2. Some old mobile devices or browsers might not support video splitting. Preprocessor </a:t>
            </a:r>
            <a:r>
              <a:rPr lang="en-US" dirty="0" smtClean="0">
                <a:solidFill>
                  <a:srgbClr val="FF0000"/>
                </a:solidFill>
              </a:rPr>
              <a:t>can’t </a:t>
            </a:r>
            <a:r>
              <a:rPr lang="en-US" dirty="0" smtClean="0"/>
              <a:t>split </a:t>
            </a:r>
            <a:r>
              <a:rPr lang="en-US" dirty="0" smtClean="0"/>
              <a:t>videos </a:t>
            </a:r>
            <a:r>
              <a:rPr lang="en-US" dirty="0"/>
              <a:t>by GOP alignment for old clients.</a:t>
            </a:r>
          </a:p>
          <a:p>
            <a:pPr marL="0" indent="0">
              <a:buNone/>
            </a:pPr>
            <a:r>
              <a:rPr lang="en-US" dirty="0"/>
              <a:t>3. DAG generation. The processor generates DAG based on configuration files client</a:t>
            </a:r>
          </a:p>
          <a:p>
            <a:pPr marL="0" indent="0">
              <a:buNone/>
            </a:pPr>
            <a:r>
              <a:rPr lang="en-US" dirty="0"/>
              <a:t>programmers write. Figure 14-12 is a simplified DAG representation which has 2 nodes and</a:t>
            </a:r>
          </a:p>
          <a:p>
            <a:pPr marL="0" indent="0">
              <a:buNone/>
            </a:pPr>
            <a:r>
              <a:rPr lang="en-US" dirty="0"/>
              <a:t>1 edge:</a:t>
            </a:r>
          </a:p>
        </p:txBody>
      </p:sp>
      <p:pic>
        <p:nvPicPr>
          <p:cNvPr id="4" name="Picture 3"/>
          <p:cNvPicPr>
            <a:picLocks noChangeAspect="1"/>
          </p:cNvPicPr>
          <p:nvPr/>
        </p:nvPicPr>
        <p:blipFill>
          <a:blip r:embed="rId2"/>
          <a:stretch>
            <a:fillRect/>
          </a:stretch>
        </p:blipFill>
        <p:spPr>
          <a:xfrm>
            <a:off x="3357913" y="4739422"/>
            <a:ext cx="3875053" cy="1141614"/>
          </a:xfrm>
          <a:prstGeom prst="rect">
            <a:avLst/>
          </a:prstGeom>
        </p:spPr>
      </p:pic>
    </p:spTree>
    <p:extLst>
      <p:ext uri="{BB962C8B-B14F-4D97-AF65-F5344CB8AC3E}">
        <p14:creationId xmlns:p14="http://schemas.microsoft.com/office/powerpoint/2010/main" val="14570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3" y="1060628"/>
            <a:ext cx="10515600" cy="956076"/>
          </a:xfrm>
        </p:spPr>
        <p:txBody>
          <a:bodyPr/>
          <a:lstStyle/>
          <a:p>
            <a:pPr marL="0" indent="0">
              <a:buNone/>
            </a:pPr>
            <a:r>
              <a:rPr lang="en-US" dirty="0"/>
              <a:t>This DAG representation is generated from the two configuration files below (Figure 14-13</a:t>
            </a:r>
            <a:r>
              <a:rPr lang="en-US" dirty="0" smtClean="0"/>
              <a:t>)</a:t>
            </a:r>
            <a:endParaRPr lang="en-US" dirty="0"/>
          </a:p>
        </p:txBody>
      </p:sp>
      <p:pic>
        <p:nvPicPr>
          <p:cNvPr id="4" name="Picture 3"/>
          <p:cNvPicPr>
            <a:picLocks noChangeAspect="1"/>
          </p:cNvPicPr>
          <p:nvPr/>
        </p:nvPicPr>
        <p:blipFill>
          <a:blip r:embed="rId2"/>
          <a:stretch>
            <a:fillRect/>
          </a:stretch>
        </p:blipFill>
        <p:spPr>
          <a:xfrm>
            <a:off x="4378586" y="2102126"/>
            <a:ext cx="6129901" cy="2673000"/>
          </a:xfrm>
          <a:prstGeom prst="rect">
            <a:avLst/>
          </a:prstGeom>
        </p:spPr>
      </p:pic>
      <p:sp>
        <p:nvSpPr>
          <p:cNvPr id="5" name="Rectangle 4"/>
          <p:cNvSpPr/>
          <p:nvPr/>
        </p:nvSpPr>
        <p:spPr>
          <a:xfrm>
            <a:off x="1199948" y="5337283"/>
            <a:ext cx="10013483" cy="923330"/>
          </a:xfrm>
          <a:prstGeom prst="rect">
            <a:avLst/>
          </a:prstGeom>
        </p:spPr>
        <p:txBody>
          <a:bodyPr wrap="square">
            <a:spAutoFit/>
          </a:bodyPr>
          <a:lstStyle/>
          <a:p>
            <a:r>
              <a:rPr lang="en-US" b="0" i="0" u="none" strike="noStrike" baseline="0" dirty="0" smtClean="0">
                <a:latin typeface="LiberationSerif"/>
              </a:rPr>
              <a:t>4. Cache data. The preprocessor is a cache for segmented videos. For better reliability, the</a:t>
            </a:r>
          </a:p>
          <a:p>
            <a:r>
              <a:rPr lang="en-US" b="0" i="0" u="none" strike="noStrike" baseline="0" dirty="0" smtClean="0">
                <a:latin typeface="LiberationSerif"/>
              </a:rPr>
              <a:t>preprocessor stores GOPs and metadata in temporary storage. If video encoding fails, the</a:t>
            </a:r>
          </a:p>
          <a:p>
            <a:r>
              <a:rPr lang="en-US" b="0" i="0" u="none" strike="noStrike" baseline="0" dirty="0" smtClean="0">
                <a:latin typeface="LiberationSerif"/>
              </a:rPr>
              <a:t>system could use persisted data for retry operations.</a:t>
            </a:r>
            <a:endParaRPr lang="en-US" dirty="0"/>
          </a:p>
        </p:txBody>
      </p:sp>
    </p:spTree>
    <p:extLst>
      <p:ext uri="{BB962C8B-B14F-4D97-AF65-F5344CB8AC3E}">
        <p14:creationId xmlns:p14="http://schemas.microsoft.com/office/powerpoint/2010/main" val="173860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DAG scheduler</a:t>
            </a:r>
            <a:endParaRPr lang="en-US" dirty="0"/>
          </a:p>
        </p:txBody>
      </p:sp>
      <p:sp>
        <p:nvSpPr>
          <p:cNvPr id="3" name="Content Placeholder 2"/>
          <p:cNvSpPr>
            <a:spLocks noGrp="1"/>
          </p:cNvSpPr>
          <p:nvPr>
            <p:ph idx="1"/>
          </p:nvPr>
        </p:nvSpPr>
        <p:spPr>
          <a:xfrm>
            <a:off x="838200" y="1825625"/>
            <a:ext cx="10515600" cy="1302586"/>
          </a:xfrm>
        </p:spPr>
        <p:txBody>
          <a:bodyPr/>
          <a:lstStyle/>
          <a:p>
            <a:r>
              <a:rPr lang="en-US" dirty="0"/>
              <a:t>The DAG scheduler splits a DAG graph into stages of tasks and puts them in the task </a:t>
            </a:r>
            <a:r>
              <a:rPr lang="en-US" dirty="0" smtClean="0"/>
              <a:t>queue in </a:t>
            </a:r>
            <a:r>
              <a:rPr lang="en-US" dirty="0"/>
              <a:t>the resource manager. Figure 14-15 shows an example of how the DAG scheduler works.</a:t>
            </a:r>
          </a:p>
        </p:txBody>
      </p:sp>
      <p:pic>
        <p:nvPicPr>
          <p:cNvPr id="4" name="Picture 3"/>
          <p:cNvPicPr>
            <a:picLocks noChangeAspect="1"/>
          </p:cNvPicPr>
          <p:nvPr/>
        </p:nvPicPr>
        <p:blipFill>
          <a:blip r:embed="rId2"/>
          <a:stretch>
            <a:fillRect/>
          </a:stretch>
        </p:blipFill>
        <p:spPr>
          <a:xfrm>
            <a:off x="914249" y="3263148"/>
            <a:ext cx="5181751" cy="3283500"/>
          </a:xfrm>
          <a:prstGeom prst="rect">
            <a:avLst/>
          </a:prstGeom>
        </p:spPr>
      </p:pic>
    </p:spTree>
    <p:extLst>
      <p:ext uri="{BB962C8B-B14F-4D97-AF65-F5344CB8AC3E}">
        <p14:creationId xmlns:p14="http://schemas.microsoft.com/office/powerpoint/2010/main" val="307711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a:t>
            </a:r>
            <a:r>
              <a:rPr lang="en-US" b="1" dirty="0" smtClean="0"/>
              <a:t>manager &amp; </a:t>
            </a:r>
            <a:r>
              <a:rPr lang="en-US" b="1" dirty="0"/>
              <a:t>Task workers</a:t>
            </a:r>
            <a:endParaRPr lang="en-US" dirty="0"/>
          </a:p>
        </p:txBody>
      </p:sp>
      <p:pic>
        <p:nvPicPr>
          <p:cNvPr id="4" name="Content Placeholder 3"/>
          <p:cNvPicPr>
            <a:picLocks noGrp="1" noChangeAspect="1"/>
          </p:cNvPicPr>
          <p:nvPr>
            <p:ph idx="1"/>
          </p:nvPr>
        </p:nvPicPr>
        <p:blipFill>
          <a:blip r:embed="rId2"/>
          <a:stretch>
            <a:fillRect/>
          </a:stretch>
        </p:blipFill>
        <p:spPr>
          <a:xfrm>
            <a:off x="471765" y="1459681"/>
            <a:ext cx="8339483" cy="2996816"/>
          </a:xfrm>
          <a:prstGeom prst="rect">
            <a:avLst/>
          </a:prstGeom>
        </p:spPr>
      </p:pic>
      <p:sp>
        <p:nvSpPr>
          <p:cNvPr id="5" name="Rectangle 4"/>
          <p:cNvSpPr/>
          <p:nvPr/>
        </p:nvSpPr>
        <p:spPr>
          <a:xfrm>
            <a:off x="670560" y="4538909"/>
            <a:ext cx="10552496" cy="2031325"/>
          </a:xfrm>
          <a:prstGeom prst="rect">
            <a:avLst/>
          </a:prstGeom>
        </p:spPr>
        <p:txBody>
          <a:bodyPr wrap="square">
            <a:spAutoFit/>
          </a:bodyPr>
          <a:lstStyle/>
          <a:p>
            <a:r>
              <a:rPr lang="en-US" b="0" i="0" u="none" strike="noStrike" baseline="0" dirty="0" smtClean="0">
                <a:latin typeface="LiberationSerif"/>
              </a:rPr>
              <a:t>• Task queue: It is a priority queue that contains tasks to be executed.</a:t>
            </a:r>
          </a:p>
          <a:p>
            <a:r>
              <a:rPr lang="en-US" b="0" i="0" u="none" strike="noStrike" baseline="0" dirty="0" smtClean="0">
                <a:latin typeface="LiberationSerif"/>
              </a:rPr>
              <a:t>• Worker queue: It is a priority queue that contains worker utilization info.</a:t>
            </a:r>
          </a:p>
          <a:p>
            <a:r>
              <a:rPr lang="en-US" b="0" i="0" u="none" strike="noStrike" baseline="0" dirty="0" smtClean="0">
                <a:latin typeface="LiberationSerif"/>
              </a:rPr>
              <a:t>• Running queue: It contains info about the currently running tasks and workers running</a:t>
            </a:r>
          </a:p>
          <a:p>
            <a:r>
              <a:rPr lang="en-US" b="0" i="0" u="none" strike="noStrike" baseline="0" dirty="0" smtClean="0">
                <a:latin typeface="LiberationSerif"/>
              </a:rPr>
              <a:t>the tasks.</a:t>
            </a:r>
          </a:p>
          <a:p>
            <a:endParaRPr lang="en-US" b="0" i="0" u="none" strike="noStrike" baseline="0" dirty="0" smtClean="0">
              <a:latin typeface="LiberationSerif"/>
            </a:endParaRPr>
          </a:p>
          <a:p>
            <a:r>
              <a:rPr lang="en-US" b="0" i="0" u="none" strike="noStrike" baseline="0" dirty="0" smtClean="0">
                <a:latin typeface="LiberationSerif"/>
              </a:rPr>
              <a:t>• Task scheduler: It picks the optimal task/worker, and instructs the chosen task worker to</a:t>
            </a:r>
          </a:p>
          <a:p>
            <a:r>
              <a:rPr lang="en-US" b="0" i="0" u="none" strike="noStrike" baseline="0" dirty="0" smtClean="0">
                <a:latin typeface="LiberationSerif"/>
              </a:rPr>
              <a:t>execute the job.</a:t>
            </a:r>
            <a:endParaRPr lang="en-US" dirty="0"/>
          </a:p>
        </p:txBody>
      </p:sp>
      <p:sp>
        <p:nvSpPr>
          <p:cNvPr id="6" name="Rectangle 5"/>
          <p:cNvSpPr/>
          <p:nvPr/>
        </p:nvSpPr>
        <p:spPr>
          <a:xfrm>
            <a:off x="9593917" y="1875276"/>
            <a:ext cx="3519765" cy="1477328"/>
          </a:xfrm>
          <a:prstGeom prst="rect">
            <a:avLst/>
          </a:prstGeom>
        </p:spPr>
        <p:txBody>
          <a:bodyPr wrap="square">
            <a:spAutoFit/>
          </a:bodyPr>
          <a:lstStyle/>
          <a:p>
            <a:r>
              <a:rPr lang="en-US" b="0" i="0" u="none" strike="noStrike" baseline="0" dirty="0" smtClean="0">
                <a:latin typeface="LiberationSerif"/>
              </a:rPr>
              <a:t>Task workers run the tasks which are defined in the DAG. Different task workers may run</a:t>
            </a:r>
          </a:p>
          <a:p>
            <a:r>
              <a:rPr lang="en-US" b="0" i="0" u="none" strike="noStrike" baseline="0" dirty="0" smtClean="0">
                <a:latin typeface="LiberationSerif"/>
              </a:rPr>
              <a:t>different tasks as shown in Figure 14-19.</a:t>
            </a:r>
            <a:endParaRPr lang="en-US" dirty="0"/>
          </a:p>
        </p:txBody>
      </p:sp>
    </p:spTree>
    <p:extLst>
      <p:ext uri="{BB962C8B-B14F-4D97-AF65-F5344CB8AC3E}">
        <p14:creationId xmlns:p14="http://schemas.microsoft.com/office/powerpoint/2010/main" val="25759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6534"/>
          </a:xfrm>
        </p:spPr>
        <p:txBody>
          <a:bodyPr>
            <a:normAutofit/>
          </a:bodyPr>
          <a:lstStyle/>
          <a:p>
            <a:r>
              <a:rPr lang="en-US" sz="3200" b="1" dirty="0"/>
              <a:t>Step 1 - Understand the problem and establish design scope</a:t>
            </a:r>
            <a:endParaRPr lang="en-US" sz="3200" dirty="0"/>
          </a:p>
        </p:txBody>
      </p:sp>
      <p:sp>
        <p:nvSpPr>
          <p:cNvPr id="4" name="Rectangle 3"/>
          <p:cNvSpPr/>
          <p:nvPr/>
        </p:nvSpPr>
        <p:spPr>
          <a:xfrm>
            <a:off x="838199" y="1506021"/>
            <a:ext cx="10625489" cy="3416320"/>
          </a:xfrm>
          <a:prstGeom prst="rect">
            <a:avLst/>
          </a:prstGeom>
        </p:spPr>
        <p:txBody>
          <a:bodyPr wrap="square">
            <a:spAutoFit/>
          </a:bodyPr>
          <a:lstStyle/>
          <a:p>
            <a:r>
              <a:rPr lang="en-US" b="0" i="0" u="none" strike="noStrike" baseline="0" dirty="0" smtClean="0">
                <a:latin typeface="LiberationSerif"/>
              </a:rPr>
              <a:t>1: What features are important?  </a:t>
            </a:r>
            <a:r>
              <a:rPr lang="en-US" b="0" i="0" u="none" strike="noStrike" baseline="0" dirty="0" smtClean="0">
                <a:latin typeface="LiberationSerif"/>
                <a:sym typeface="Wingdings" panose="05000000000000000000" pitchFamily="2" charset="2"/>
              </a:rPr>
              <a:t> </a:t>
            </a:r>
            <a:r>
              <a:rPr lang="en-US" dirty="0"/>
              <a:t>Ability to upload a video and watch a video</a:t>
            </a:r>
            <a:r>
              <a:rPr lang="en-US" dirty="0" smtClean="0"/>
              <a:t>.</a:t>
            </a:r>
          </a:p>
          <a:p>
            <a:r>
              <a:rPr lang="en-US" dirty="0" smtClean="0"/>
              <a:t>2: </a:t>
            </a:r>
            <a:r>
              <a:rPr lang="en-US" dirty="0"/>
              <a:t>What clients do we need to support</a:t>
            </a:r>
            <a:r>
              <a:rPr lang="en-US" dirty="0" smtClean="0"/>
              <a:t>?</a:t>
            </a:r>
            <a:r>
              <a:rPr lang="en-US" dirty="0" smtClean="0">
                <a:sym typeface="Wingdings" panose="05000000000000000000" pitchFamily="2" charset="2"/>
              </a:rPr>
              <a:t></a:t>
            </a:r>
            <a:r>
              <a:rPr lang="en-US" dirty="0" smtClean="0"/>
              <a:t> </a:t>
            </a:r>
            <a:r>
              <a:rPr lang="en-US" dirty="0"/>
              <a:t>Mobile apps, web browsers, and smart TV.</a:t>
            </a:r>
          </a:p>
          <a:p>
            <a:r>
              <a:rPr lang="en-US" b="1" dirty="0" smtClean="0"/>
              <a:t>3: </a:t>
            </a:r>
            <a:r>
              <a:rPr lang="en-US" dirty="0" smtClean="0"/>
              <a:t>How </a:t>
            </a:r>
            <a:r>
              <a:rPr lang="en-US" dirty="0"/>
              <a:t>many daily active users do we have</a:t>
            </a:r>
            <a:r>
              <a:rPr lang="en-US" dirty="0" smtClean="0"/>
              <a:t>?</a:t>
            </a:r>
            <a:r>
              <a:rPr lang="en-US" dirty="0" smtClean="0">
                <a:sym typeface="Wingdings" panose="05000000000000000000" pitchFamily="2" charset="2"/>
              </a:rPr>
              <a:t>5 </a:t>
            </a:r>
            <a:r>
              <a:rPr lang="en-US" dirty="0" smtClean="0"/>
              <a:t>million</a:t>
            </a:r>
          </a:p>
          <a:p>
            <a:r>
              <a:rPr lang="en-US" dirty="0" smtClean="0"/>
              <a:t>4: What </a:t>
            </a:r>
            <a:r>
              <a:rPr lang="en-US" dirty="0"/>
              <a:t>is the average daily time spent on the product</a:t>
            </a:r>
            <a:r>
              <a:rPr lang="en-US" dirty="0" smtClean="0"/>
              <a:t>?</a:t>
            </a:r>
            <a:r>
              <a:rPr lang="en-US" dirty="0" smtClean="0">
                <a:sym typeface="Wingdings" panose="05000000000000000000" pitchFamily="2" charset="2"/>
              </a:rPr>
              <a:t></a:t>
            </a:r>
            <a:r>
              <a:rPr lang="en-US" dirty="0" smtClean="0"/>
              <a:t> </a:t>
            </a:r>
            <a:r>
              <a:rPr lang="en-US" dirty="0"/>
              <a:t>30 minutes</a:t>
            </a:r>
            <a:r>
              <a:rPr lang="en-US" dirty="0" smtClean="0"/>
              <a:t>.</a:t>
            </a:r>
          </a:p>
          <a:p>
            <a:r>
              <a:rPr lang="en-US" dirty="0" smtClean="0"/>
              <a:t>5: Do </a:t>
            </a:r>
            <a:r>
              <a:rPr lang="en-US" dirty="0"/>
              <a:t>we need to support international users</a:t>
            </a:r>
            <a:r>
              <a:rPr lang="en-US" dirty="0" smtClean="0"/>
              <a:t>?</a:t>
            </a:r>
            <a:r>
              <a:rPr lang="en-US" dirty="0" smtClean="0">
                <a:sym typeface="Wingdings" panose="05000000000000000000" pitchFamily="2" charset="2"/>
              </a:rPr>
              <a:t></a:t>
            </a:r>
            <a:r>
              <a:rPr lang="en-US" dirty="0" smtClean="0"/>
              <a:t>Yes</a:t>
            </a:r>
            <a:r>
              <a:rPr lang="en-US" dirty="0"/>
              <a:t>, a large percentage of users are international users</a:t>
            </a:r>
            <a:r>
              <a:rPr lang="en-US" dirty="0" smtClean="0"/>
              <a:t>.</a:t>
            </a:r>
          </a:p>
          <a:p>
            <a:r>
              <a:rPr lang="en-US" dirty="0" smtClean="0"/>
              <a:t>6:</a:t>
            </a:r>
            <a:r>
              <a:rPr lang="en-US" dirty="0"/>
              <a:t>What are the supported video resolutions</a:t>
            </a:r>
            <a:r>
              <a:rPr lang="en-US" dirty="0" smtClean="0"/>
              <a:t>?</a:t>
            </a:r>
            <a:r>
              <a:rPr lang="en-US" dirty="0" smtClean="0">
                <a:sym typeface="Wingdings" panose="05000000000000000000" pitchFamily="2" charset="2"/>
              </a:rPr>
              <a:t></a:t>
            </a:r>
            <a:r>
              <a:rPr lang="en-US" dirty="0" smtClean="0"/>
              <a:t>The </a:t>
            </a:r>
            <a:r>
              <a:rPr lang="en-US" dirty="0"/>
              <a:t>system accepts most of the video resolutions and </a:t>
            </a:r>
            <a:r>
              <a:rPr lang="en-US" dirty="0" smtClean="0"/>
              <a:t>format</a:t>
            </a:r>
            <a:br>
              <a:rPr lang="en-US" dirty="0" smtClean="0"/>
            </a:br>
            <a:r>
              <a:rPr lang="en-US" dirty="0" smtClean="0"/>
              <a:t>7:</a:t>
            </a:r>
            <a:r>
              <a:rPr lang="en-US" dirty="0"/>
              <a:t>Is encryption required</a:t>
            </a:r>
            <a:r>
              <a:rPr lang="en-US" dirty="0" smtClean="0"/>
              <a:t>?</a:t>
            </a:r>
            <a:r>
              <a:rPr lang="en-US" dirty="0" smtClean="0">
                <a:sym typeface="Wingdings" panose="05000000000000000000" pitchFamily="2" charset="2"/>
              </a:rPr>
              <a:t></a:t>
            </a:r>
            <a:r>
              <a:rPr lang="en-US" dirty="0" smtClean="0"/>
              <a:t> Yes</a:t>
            </a:r>
          </a:p>
          <a:p>
            <a:r>
              <a:rPr lang="en-US" dirty="0" smtClean="0"/>
              <a:t>8:</a:t>
            </a:r>
            <a:r>
              <a:rPr lang="en-US" dirty="0"/>
              <a:t>Any file size requirement for videos</a:t>
            </a:r>
            <a:r>
              <a:rPr lang="en-US" dirty="0" smtClean="0"/>
              <a:t>?</a:t>
            </a:r>
            <a:r>
              <a:rPr lang="en-US" dirty="0" smtClean="0">
                <a:sym typeface="Wingdings" panose="05000000000000000000" pitchFamily="2" charset="2"/>
              </a:rPr>
              <a:t></a:t>
            </a:r>
            <a:r>
              <a:rPr lang="en-US" dirty="0" smtClean="0"/>
              <a:t>Our </a:t>
            </a:r>
            <a:r>
              <a:rPr lang="en-US" dirty="0"/>
              <a:t>platform focuses on small and medium-sized videos. The maximum</a:t>
            </a:r>
          </a:p>
          <a:p>
            <a:r>
              <a:rPr lang="en-US" dirty="0"/>
              <a:t>allowed video size is 1GB</a:t>
            </a:r>
            <a:r>
              <a:rPr lang="en-US" dirty="0" smtClean="0"/>
              <a:t>.</a:t>
            </a:r>
          </a:p>
          <a:p>
            <a:r>
              <a:rPr lang="en-US" dirty="0" smtClean="0"/>
              <a:t>9: Can </a:t>
            </a:r>
            <a:r>
              <a:rPr lang="en-US" dirty="0"/>
              <a:t>we leverage some of the existing cloud infrastructures provided by Amazon</a:t>
            </a:r>
            <a:r>
              <a:rPr lang="en-US" dirty="0" smtClean="0"/>
              <a:t>, Google</a:t>
            </a:r>
            <a:r>
              <a:rPr lang="en-US" dirty="0"/>
              <a:t>, or Microsoft?</a:t>
            </a:r>
          </a:p>
          <a:p>
            <a:r>
              <a:rPr lang="en-US" b="1" dirty="0" smtClean="0">
                <a:sym typeface="Wingdings" panose="05000000000000000000" pitchFamily="2" charset="2"/>
              </a:rPr>
              <a:t></a:t>
            </a:r>
            <a:r>
              <a:rPr lang="en-US" dirty="0" smtClean="0"/>
              <a:t>That </a:t>
            </a:r>
            <a:r>
              <a:rPr lang="en-US" dirty="0"/>
              <a:t>is a great question. Building everything from scratch is unrealistic for most</a:t>
            </a:r>
          </a:p>
          <a:p>
            <a:r>
              <a:rPr lang="en-US" dirty="0"/>
              <a:t>companies, it is recommended to leverage some of the existing cloud services.</a:t>
            </a:r>
          </a:p>
        </p:txBody>
      </p:sp>
    </p:spTree>
    <p:extLst>
      <p:ext uri="{BB962C8B-B14F-4D97-AF65-F5344CB8AC3E}">
        <p14:creationId xmlns:p14="http://schemas.microsoft.com/office/powerpoint/2010/main" val="89078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Temporary </a:t>
            </a:r>
            <a:r>
              <a:rPr lang="en-US" b="1" dirty="0" smtClean="0"/>
              <a:t>storage</a:t>
            </a:r>
            <a:endParaRPr lang="en-US" dirty="0"/>
          </a:p>
        </p:txBody>
      </p:sp>
      <p:sp>
        <p:nvSpPr>
          <p:cNvPr id="3" name="Content Placeholder 2"/>
          <p:cNvSpPr>
            <a:spLocks noGrp="1"/>
          </p:cNvSpPr>
          <p:nvPr>
            <p:ph idx="1"/>
          </p:nvPr>
        </p:nvSpPr>
        <p:spPr>
          <a:xfrm>
            <a:off x="838200" y="1825625"/>
            <a:ext cx="10515600" cy="2534619"/>
          </a:xfrm>
        </p:spPr>
        <p:txBody>
          <a:bodyPr>
            <a:normAutofit/>
          </a:bodyPr>
          <a:lstStyle/>
          <a:p>
            <a:pPr marL="0" indent="0">
              <a:buNone/>
            </a:pPr>
            <a:r>
              <a:rPr lang="en-US" sz="2400" dirty="0"/>
              <a:t>Multiple storage systems are used here. The choice of storage system depends on factors </a:t>
            </a:r>
            <a:r>
              <a:rPr lang="en-US" sz="2400" dirty="0" smtClean="0"/>
              <a:t>like data </a:t>
            </a:r>
            <a:r>
              <a:rPr lang="en-US" sz="2400" dirty="0"/>
              <a:t>type, data size, access frequency, data life span, etc. For instance, metadata is frequently</a:t>
            </a:r>
          </a:p>
          <a:p>
            <a:pPr marL="0" indent="0">
              <a:buNone/>
            </a:pPr>
            <a:r>
              <a:rPr lang="en-US" sz="2400" dirty="0"/>
              <a:t>accessed by workers, and the data size is usually small. Thus, caching metadata in memory </a:t>
            </a:r>
            <a:r>
              <a:rPr lang="en-US" sz="2400" dirty="0" smtClean="0"/>
              <a:t>is a </a:t>
            </a:r>
            <a:r>
              <a:rPr lang="en-US" sz="2400" dirty="0"/>
              <a:t>good idea. For video or audio data, we put them in blob storage. Data in temporary </a:t>
            </a:r>
            <a:r>
              <a:rPr lang="en-US" sz="2400" dirty="0" smtClean="0"/>
              <a:t>storage is </a:t>
            </a:r>
            <a:r>
              <a:rPr lang="en-US" sz="2400" dirty="0"/>
              <a:t>freed up once the corresponding video processing is complete.</a:t>
            </a:r>
          </a:p>
        </p:txBody>
      </p:sp>
    </p:spTree>
    <p:extLst>
      <p:ext uri="{BB962C8B-B14F-4D97-AF65-F5344CB8AC3E}">
        <p14:creationId xmlns:p14="http://schemas.microsoft.com/office/powerpoint/2010/main" val="172039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Encoded video</a:t>
            </a:r>
            <a:endParaRPr lang="en-US" dirty="0"/>
          </a:p>
        </p:txBody>
      </p:sp>
      <p:sp>
        <p:nvSpPr>
          <p:cNvPr id="3" name="Content Placeholder 2"/>
          <p:cNvSpPr>
            <a:spLocks noGrp="1"/>
          </p:cNvSpPr>
          <p:nvPr>
            <p:ph idx="1"/>
          </p:nvPr>
        </p:nvSpPr>
        <p:spPr/>
        <p:txBody>
          <a:bodyPr>
            <a:normAutofit/>
          </a:bodyPr>
          <a:lstStyle/>
          <a:p>
            <a:r>
              <a:rPr lang="en-US" dirty="0"/>
              <a:t>Encoded video is the final output of the encoding pipeline. Here is an example of the output</a:t>
            </a:r>
            <a:r>
              <a:rPr lang="en-US" dirty="0" smtClean="0"/>
              <a:t>: funny_720p.mp4 .</a:t>
            </a:r>
          </a:p>
          <a:p>
            <a:r>
              <a:rPr lang="en-US" b="1" dirty="0"/>
              <a:t>System </a:t>
            </a:r>
            <a:r>
              <a:rPr lang="en-US" b="1" dirty="0" smtClean="0"/>
              <a:t>optimizations </a:t>
            </a:r>
            <a:br>
              <a:rPr lang="en-US" b="1" dirty="0" smtClean="0"/>
            </a:br>
            <a:r>
              <a:rPr lang="en-US" b="1" dirty="0" smtClean="0"/>
              <a:t>1: parallelize </a:t>
            </a:r>
            <a:r>
              <a:rPr lang="en-US" b="1" dirty="0"/>
              <a:t>video </a:t>
            </a:r>
            <a:r>
              <a:rPr lang="en-US" b="1" dirty="0" smtClean="0"/>
              <a:t>uploading</a:t>
            </a:r>
            <a:br>
              <a:rPr lang="en-US" b="1" dirty="0" smtClean="0"/>
            </a:br>
            <a:r>
              <a:rPr lang="en-US" b="1" dirty="0" smtClean="0"/>
              <a:t>2: place </a:t>
            </a:r>
            <a:r>
              <a:rPr lang="en-US" b="1" dirty="0"/>
              <a:t>upload centers close to </a:t>
            </a:r>
            <a:r>
              <a:rPr lang="en-US" b="1" dirty="0" smtClean="0"/>
              <a:t>users</a:t>
            </a:r>
            <a:br>
              <a:rPr lang="en-US" b="1" dirty="0" smtClean="0"/>
            </a:br>
            <a:r>
              <a:rPr lang="en-US" b="1" dirty="0" smtClean="0"/>
              <a:t>3: parallelism everywhere</a:t>
            </a:r>
          </a:p>
          <a:p>
            <a:r>
              <a:rPr lang="en-US" b="1" dirty="0" smtClean="0"/>
              <a:t>Safety </a:t>
            </a:r>
            <a:r>
              <a:rPr lang="en-US" b="1" dirty="0"/>
              <a:t>optimization: </a:t>
            </a:r>
            <a:r>
              <a:rPr lang="en-US" b="1" dirty="0" smtClean="0"/>
              <a:t/>
            </a:r>
            <a:br>
              <a:rPr lang="en-US" b="1" dirty="0" smtClean="0"/>
            </a:br>
            <a:r>
              <a:rPr lang="en-US" b="1" dirty="0" smtClean="0"/>
              <a:t>1: pre-signed </a:t>
            </a:r>
            <a:r>
              <a:rPr lang="en-US" b="1" dirty="0"/>
              <a:t>upload </a:t>
            </a:r>
            <a:r>
              <a:rPr lang="en-US" b="1" dirty="0" smtClean="0"/>
              <a:t>URL</a:t>
            </a:r>
            <a:br>
              <a:rPr lang="en-US" b="1" dirty="0" smtClean="0"/>
            </a:br>
            <a:r>
              <a:rPr lang="en-US" b="1" dirty="0" smtClean="0"/>
              <a:t>2: protect </a:t>
            </a:r>
            <a:r>
              <a:rPr lang="en-US" b="1" dirty="0"/>
              <a:t>your </a:t>
            </a:r>
            <a:r>
              <a:rPr lang="en-US" b="1" dirty="0" smtClean="0"/>
              <a:t>videos</a:t>
            </a:r>
          </a:p>
          <a:p>
            <a:r>
              <a:rPr lang="en-US" b="1" dirty="0" smtClean="0"/>
              <a:t>Cost-saving </a:t>
            </a:r>
            <a:r>
              <a:rPr lang="en-US" b="1" dirty="0"/>
              <a:t>optimization</a:t>
            </a:r>
            <a:endParaRPr lang="en-US" dirty="0"/>
          </a:p>
        </p:txBody>
      </p:sp>
    </p:spTree>
    <p:extLst>
      <p:ext uri="{BB962C8B-B14F-4D97-AF65-F5344CB8AC3E}">
        <p14:creationId xmlns:p14="http://schemas.microsoft.com/office/powerpoint/2010/main" val="364400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Speed optimization: parallelize video uploading</a:t>
            </a:r>
            <a:endParaRPr lang="en-US" sz="4000" dirty="0"/>
          </a:p>
        </p:txBody>
      </p:sp>
      <p:pic>
        <p:nvPicPr>
          <p:cNvPr id="4" name="Content Placeholder 3"/>
          <p:cNvPicPr>
            <a:picLocks noGrp="1" noChangeAspect="1"/>
          </p:cNvPicPr>
          <p:nvPr>
            <p:ph idx="1"/>
          </p:nvPr>
        </p:nvPicPr>
        <p:blipFill>
          <a:blip r:embed="rId2"/>
          <a:stretch>
            <a:fillRect/>
          </a:stretch>
        </p:blipFill>
        <p:spPr>
          <a:xfrm>
            <a:off x="914561" y="1619745"/>
            <a:ext cx="7629301" cy="1221000"/>
          </a:xfrm>
          <a:prstGeom prst="rect">
            <a:avLst/>
          </a:prstGeom>
        </p:spPr>
      </p:pic>
      <p:sp>
        <p:nvSpPr>
          <p:cNvPr id="5" name="Rectangle 4"/>
          <p:cNvSpPr/>
          <p:nvPr/>
        </p:nvSpPr>
        <p:spPr>
          <a:xfrm>
            <a:off x="993006" y="2945308"/>
            <a:ext cx="10205987" cy="646331"/>
          </a:xfrm>
          <a:prstGeom prst="rect">
            <a:avLst/>
          </a:prstGeom>
        </p:spPr>
        <p:txBody>
          <a:bodyPr wrap="square">
            <a:spAutoFit/>
          </a:bodyPr>
          <a:lstStyle/>
          <a:p>
            <a:r>
              <a:rPr lang="en-US" b="0" i="0" u="none" strike="noStrike" baseline="0" dirty="0" smtClean="0">
                <a:latin typeface="LiberationSerif"/>
              </a:rPr>
              <a:t>Uploading a video as a whole unit is inefficient. We can split a video into smaller chunks by</a:t>
            </a:r>
          </a:p>
          <a:p>
            <a:r>
              <a:rPr lang="en-US" b="0" i="0" u="none" strike="noStrike" baseline="0" dirty="0" smtClean="0">
                <a:latin typeface="LiberationSerif"/>
              </a:rPr>
              <a:t>GOP alignment as shown in Figure 14-22.</a:t>
            </a:r>
            <a:endParaRPr lang="en-US" dirty="0"/>
          </a:p>
        </p:txBody>
      </p:sp>
      <p:pic>
        <p:nvPicPr>
          <p:cNvPr id="6" name="Picture 5"/>
          <p:cNvPicPr>
            <a:picLocks noChangeAspect="1"/>
          </p:cNvPicPr>
          <p:nvPr/>
        </p:nvPicPr>
        <p:blipFill>
          <a:blip r:embed="rId3"/>
          <a:stretch>
            <a:fillRect/>
          </a:stretch>
        </p:blipFill>
        <p:spPr>
          <a:xfrm>
            <a:off x="838200" y="3794994"/>
            <a:ext cx="7474951" cy="2161500"/>
          </a:xfrm>
          <a:prstGeom prst="rect">
            <a:avLst/>
          </a:prstGeom>
        </p:spPr>
      </p:pic>
      <p:sp>
        <p:nvSpPr>
          <p:cNvPr id="7" name="Rectangle 6"/>
          <p:cNvSpPr/>
          <p:nvPr/>
        </p:nvSpPr>
        <p:spPr>
          <a:xfrm>
            <a:off x="654677" y="5934670"/>
            <a:ext cx="11829289" cy="646331"/>
          </a:xfrm>
          <a:prstGeom prst="rect">
            <a:avLst/>
          </a:prstGeom>
        </p:spPr>
        <p:txBody>
          <a:bodyPr wrap="square">
            <a:spAutoFit/>
          </a:bodyPr>
          <a:lstStyle/>
          <a:p>
            <a:r>
              <a:rPr lang="en-US" b="0" i="0" u="none" strike="noStrike" baseline="0" dirty="0" smtClean="0">
                <a:latin typeface="LiberationSerif"/>
              </a:rPr>
              <a:t>This allows fast </a:t>
            </a:r>
            <a:r>
              <a:rPr lang="en-US" b="0" i="0" u="none" strike="noStrike" baseline="0" dirty="0" err="1" smtClean="0">
                <a:latin typeface="LiberationSerif"/>
              </a:rPr>
              <a:t>resumable</a:t>
            </a:r>
            <a:r>
              <a:rPr lang="en-US" b="0" i="0" u="none" strike="noStrike" baseline="0" dirty="0" smtClean="0">
                <a:latin typeface="LiberationSerif"/>
              </a:rPr>
              <a:t> uploads when the previous upload failed. The job of splitting a</a:t>
            </a:r>
          </a:p>
          <a:p>
            <a:r>
              <a:rPr lang="en-US" b="0" i="0" u="none" strike="noStrike" baseline="0" dirty="0" smtClean="0">
                <a:latin typeface="LiberationSerif"/>
              </a:rPr>
              <a:t>video file by GOP can be implemented by the client to improve the upload speed as shown in Figure 14-23.</a:t>
            </a:r>
            <a:endParaRPr lang="en-US" dirty="0"/>
          </a:p>
        </p:txBody>
      </p:sp>
    </p:spTree>
    <p:extLst>
      <p:ext uri="{BB962C8B-B14F-4D97-AF65-F5344CB8AC3E}">
        <p14:creationId xmlns:p14="http://schemas.microsoft.com/office/powerpoint/2010/main" val="3593841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Speed optimization: place upload centers close to users</a:t>
            </a:r>
            <a:endParaRPr lang="en-US" sz="3600" dirty="0"/>
          </a:p>
        </p:txBody>
      </p:sp>
      <p:pic>
        <p:nvPicPr>
          <p:cNvPr id="4" name="Content Placeholder 3"/>
          <p:cNvPicPr>
            <a:picLocks noGrp="1" noChangeAspect="1"/>
          </p:cNvPicPr>
          <p:nvPr>
            <p:ph idx="1"/>
          </p:nvPr>
        </p:nvPicPr>
        <p:blipFill>
          <a:blip r:embed="rId2"/>
          <a:stretch>
            <a:fillRect/>
          </a:stretch>
        </p:blipFill>
        <p:spPr>
          <a:xfrm>
            <a:off x="838200" y="1690687"/>
            <a:ext cx="6650255" cy="5018733"/>
          </a:xfrm>
          <a:prstGeom prst="rect">
            <a:avLst/>
          </a:prstGeom>
        </p:spPr>
      </p:pic>
      <p:sp>
        <p:nvSpPr>
          <p:cNvPr id="5" name="Rectangle 4"/>
          <p:cNvSpPr/>
          <p:nvPr/>
        </p:nvSpPr>
        <p:spPr>
          <a:xfrm>
            <a:off x="7690585" y="3981500"/>
            <a:ext cx="4004109" cy="2031325"/>
          </a:xfrm>
          <a:prstGeom prst="rect">
            <a:avLst/>
          </a:prstGeom>
        </p:spPr>
        <p:txBody>
          <a:bodyPr wrap="square">
            <a:spAutoFit/>
          </a:bodyPr>
          <a:lstStyle/>
          <a:p>
            <a:r>
              <a:rPr lang="en-US" b="0" i="0" u="none" strike="noStrike" baseline="0" dirty="0" smtClean="0">
                <a:latin typeface="LiberationSerif"/>
              </a:rPr>
              <a:t>Another way to improve the upload speed is by setting up multiple upload centers across the globe (Figure 14-24). </a:t>
            </a:r>
            <a:br>
              <a:rPr lang="en-US" b="0" i="0" u="none" strike="noStrike" baseline="0" dirty="0" smtClean="0">
                <a:latin typeface="LiberationSerif"/>
              </a:rPr>
            </a:br>
            <a:r>
              <a:rPr lang="en-US" b="0" i="0" u="none" strike="noStrike" baseline="0" dirty="0" smtClean="0">
                <a:latin typeface="LiberationSerif"/>
              </a:rPr>
              <a:t/>
            </a:r>
            <a:br>
              <a:rPr lang="en-US" b="0" i="0" u="none" strike="noStrike" baseline="0" dirty="0" smtClean="0">
                <a:latin typeface="LiberationSerif"/>
              </a:rPr>
            </a:br>
            <a:r>
              <a:rPr lang="en-US" b="0" i="0" u="none" strike="noStrike" baseline="0" dirty="0" smtClean="0">
                <a:latin typeface="LiberationSerif"/>
              </a:rPr>
              <a:t>To achieve this, we use CDN as upload centers.</a:t>
            </a:r>
            <a:endParaRPr lang="en-US" dirty="0"/>
          </a:p>
        </p:txBody>
      </p:sp>
    </p:spTree>
    <p:extLst>
      <p:ext uri="{BB962C8B-B14F-4D97-AF65-F5344CB8AC3E}">
        <p14:creationId xmlns:p14="http://schemas.microsoft.com/office/powerpoint/2010/main" val="719873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Speed optimization: parallelism everywhere</a:t>
            </a:r>
            <a:endParaRPr lang="en-US" dirty="0"/>
          </a:p>
        </p:txBody>
      </p:sp>
      <p:pic>
        <p:nvPicPr>
          <p:cNvPr id="4" name="Content Placeholder 3"/>
          <p:cNvPicPr>
            <a:picLocks noGrp="1" noChangeAspect="1"/>
          </p:cNvPicPr>
          <p:nvPr>
            <p:ph idx="1"/>
          </p:nvPr>
        </p:nvPicPr>
        <p:blipFill>
          <a:blip r:embed="rId2"/>
          <a:stretch>
            <a:fillRect/>
          </a:stretch>
        </p:blipFill>
        <p:spPr>
          <a:xfrm>
            <a:off x="1300938" y="1690688"/>
            <a:ext cx="10287879" cy="3745469"/>
          </a:xfrm>
          <a:prstGeom prst="rect">
            <a:avLst/>
          </a:prstGeom>
        </p:spPr>
      </p:pic>
    </p:spTree>
    <p:extLst>
      <p:ext uri="{BB962C8B-B14F-4D97-AF65-F5344CB8AC3E}">
        <p14:creationId xmlns:p14="http://schemas.microsoft.com/office/powerpoint/2010/main" val="200928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Autofit/>
          </a:bodyPr>
          <a:lstStyle/>
          <a:p>
            <a:r>
              <a:rPr lang="en-US" sz="1800" dirty="0"/>
              <a:t>Let us use an example to explain how message queues make the system more </a:t>
            </a:r>
            <a:r>
              <a:rPr lang="en-US" sz="1800" dirty="0" smtClean="0"/>
              <a:t>loosely coupled</a:t>
            </a:r>
            <a:r>
              <a:rPr lang="en-US" sz="1800" dirty="0"/>
              <a:t>.</a:t>
            </a:r>
            <a:br>
              <a:rPr lang="en-US" sz="1800" dirty="0"/>
            </a:br>
            <a:r>
              <a:rPr lang="en-US" sz="1800" dirty="0"/>
              <a:t>• Before the message queue is introduced, the encoding module must wait for the output </a:t>
            </a:r>
            <a:r>
              <a:rPr lang="en-US" sz="1800" dirty="0" smtClean="0"/>
              <a:t>of the </a:t>
            </a:r>
            <a:r>
              <a:rPr lang="en-US" sz="1800" dirty="0"/>
              <a:t>download module.</a:t>
            </a:r>
            <a:br>
              <a:rPr lang="en-US" sz="1800" dirty="0"/>
            </a:br>
            <a:r>
              <a:rPr lang="en-US" sz="1800" dirty="0"/>
              <a:t>• After the message queue is introduced, the encoding module does not need to wait for </a:t>
            </a:r>
            <a:r>
              <a:rPr lang="en-US" sz="1800" dirty="0" smtClean="0"/>
              <a:t>the output </a:t>
            </a:r>
            <a:r>
              <a:rPr lang="en-US" sz="1800" dirty="0"/>
              <a:t>of the download module anymore. If there are events in the message queue, </a:t>
            </a:r>
            <a:r>
              <a:rPr lang="en-US" sz="1800" dirty="0" smtClean="0"/>
              <a:t>the encoding </a:t>
            </a:r>
            <a:r>
              <a:rPr lang="en-US" sz="1800" dirty="0"/>
              <a:t>module can execute those jobs in parallel.</a:t>
            </a:r>
          </a:p>
        </p:txBody>
      </p:sp>
      <p:pic>
        <p:nvPicPr>
          <p:cNvPr id="4" name="Content Placeholder 3"/>
          <p:cNvPicPr>
            <a:picLocks noGrp="1" noChangeAspect="1"/>
          </p:cNvPicPr>
          <p:nvPr>
            <p:ph idx="1"/>
          </p:nvPr>
        </p:nvPicPr>
        <p:blipFill>
          <a:blip r:embed="rId2"/>
          <a:stretch>
            <a:fillRect/>
          </a:stretch>
        </p:blipFill>
        <p:spPr>
          <a:xfrm>
            <a:off x="1666699" y="1963528"/>
            <a:ext cx="8189571" cy="5137298"/>
          </a:xfrm>
          <a:prstGeom prst="rect">
            <a:avLst/>
          </a:prstGeom>
        </p:spPr>
      </p:pic>
    </p:spTree>
    <p:extLst>
      <p:ext uri="{BB962C8B-B14F-4D97-AF65-F5344CB8AC3E}">
        <p14:creationId xmlns:p14="http://schemas.microsoft.com/office/powerpoint/2010/main" val="3807310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05" y="259247"/>
            <a:ext cx="10515600" cy="1325563"/>
          </a:xfrm>
        </p:spPr>
        <p:txBody>
          <a:bodyPr>
            <a:normAutofit/>
          </a:bodyPr>
          <a:lstStyle/>
          <a:p>
            <a:r>
              <a:rPr lang="en-US" b="1" dirty="0"/>
              <a:t>Safety optimization: pre-signed upload </a:t>
            </a:r>
            <a:r>
              <a:rPr lang="en-US" b="1" dirty="0" smtClean="0"/>
              <a:t>URL</a:t>
            </a:r>
            <a:endParaRPr lang="en-US" dirty="0"/>
          </a:p>
        </p:txBody>
      </p:sp>
      <p:pic>
        <p:nvPicPr>
          <p:cNvPr id="4" name="Content Placeholder 3"/>
          <p:cNvPicPr>
            <a:picLocks noGrp="1" noChangeAspect="1"/>
          </p:cNvPicPr>
          <p:nvPr>
            <p:ph idx="1"/>
          </p:nvPr>
        </p:nvPicPr>
        <p:blipFill>
          <a:blip r:embed="rId2"/>
          <a:stretch>
            <a:fillRect/>
          </a:stretch>
        </p:blipFill>
        <p:spPr>
          <a:xfrm>
            <a:off x="527605" y="3016251"/>
            <a:ext cx="5244344" cy="3295198"/>
          </a:xfrm>
          <a:prstGeom prst="rect">
            <a:avLst/>
          </a:prstGeom>
        </p:spPr>
      </p:pic>
      <p:sp>
        <p:nvSpPr>
          <p:cNvPr id="5" name="Rectangle 4"/>
          <p:cNvSpPr/>
          <p:nvPr/>
        </p:nvSpPr>
        <p:spPr>
          <a:xfrm>
            <a:off x="5954829" y="2618130"/>
            <a:ext cx="6096000" cy="3693319"/>
          </a:xfrm>
          <a:prstGeom prst="rect">
            <a:avLst/>
          </a:prstGeom>
        </p:spPr>
        <p:txBody>
          <a:bodyPr>
            <a:spAutoFit/>
          </a:bodyPr>
          <a:lstStyle/>
          <a:p>
            <a:r>
              <a:rPr lang="en-US" b="0" i="0" u="none" strike="noStrike" baseline="0" dirty="0" smtClean="0">
                <a:latin typeface="LiberationSerif"/>
              </a:rPr>
              <a:t>1. The client makes a HTTP request to API servers to fetch the pre-signed URL, which  gives the access permission to the object identified in the URL. The term pre-signed URL is used by uploading files to Amazon S3. Other cloud service providers might use a</a:t>
            </a:r>
          </a:p>
          <a:p>
            <a:r>
              <a:rPr lang="en-US" b="0" i="0" u="none" strike="noStrike" baseline="0" dirty="0" smtClean="0">
                <a:latin typeface="LiberationSerif"/>
              </a:rPr>
              <a:t>different name. For instance, Microsoft Azure blob storage supports the same feature, but  call it “Shared Access Signature” [10].</a:t>
            </a:r>
          </a:p>
          <a:p>
            <a:endParaRPr lang="en-US" b="0" i="0" u="none" strike="noStrike" baseline="0" dirty="0" smtClean="0">
              <a:latin typeface="LiberationSerif"/>
            </a:endParaRPr>
          </a:p>
          <a:p>
            <a:r>
              <a:rPr lang="en-US" b="0" i="0" u="none" strike="noStrike" baseline="0" dirty="0" smtClean="0">
                <a:latin typeface="LiberationSerif"/>
              </a:rPr>
              <a:t>2. API servers respond with a pre-signed URL.</a:t>
            </a:r>
          </a:p>
          <a:p>
            <a:endParaRPr lang="en-US" b="0" i="0" u="none" strike="noStrike" baseline="0" dirty="0" smtClean="0">
              <a:latin typeface="LiberationSerif"/>
            </a:endParaRPr>
          </a:p>
          <a:p>
            <a:r>
              <a:rPr lang="en-US" b="0" i="0" u="none" strike="noStrike" baseline="0" dirty="0" smtClean="0">
                <a:latin typeface="LiberationSerif"/>
              </a:rPr>
              <a:t>3. Once the client receives the response, it uploads the video using the pre-signed URL.</a:t>
            </a:r>
            <a:endParaRPr lang="en-US" dirty="0"/>
          </a:p>
        </p:txBody>
      </p:sp>
      <p:sp>
        <p:nvSpPr>
          <p:cNvPr id="6" name="Rectangle 5"/>
          <p:cNvSpPr/>
          <p:nvPr/>
        </p:nvSpPr>
        <p:spPr>
          <a:xfrm>
            <a:off x="737937" y="1302245"/>
            <a:ext cx="10456244" cy="646331"/>
          </a:xfrm>
          <a:prstGeom prst="rect">
            <a:avLst/>
          </a:prstGeom>
        </p:spPr>
        <p:txBody>
          <a:bodyPr wrap="square">
            <a:spAutoFit/>
          </a:bodyPr>
          <a:lstStyle/>
          <a:p>
            <a:r>
              <a:rPr lang="en-US" b="0" i="0" u="none" strike="noStrike" baseline="0" dirty="0" smtClean="0">
                <a:latin typeface="LiberationSerif"/>
              </a:rPr>
              <a:t>Safety is one of the most important aspects of any product. To ensure only authorized users</a:t>
            </a:r>
          </a:p>
          <a:p>
            <a:r>
              <a:rPr lang="en-US" b="0" i="0" u="none" strike="noStrike" baseline="0" dirty="0" smtClean="0">
                <a:latin typeface="LiberationSerif"/>
              </a:rPr>
              <a:t>upload videos to the right location, we introduce pre-signed URLs as shown in Figure 14-27.</a:t>
            </a:r>
            <a:endParaRPr lang="en-US" dirty="0"/>
          </a:p>
        </p:txBody>
      </p:sp>
    </p:spTree>
    <p:extLst>
      <p:ext uri="{BB962C8B-B14F-4D97-AF65-F5344CB8AC3E}">
        <p14:creationId xmlns:p14="http://schemas.microsoft.com/office/powerpoint/2010/main" val="716870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optimization: protect your videos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Many content makers are reluctant to post videos online because they fear their original</a:t>
            </a:r>
          </a:p>
          <a:p>
            <a:pPr marL="0" indent="0">
              <a:buNone/>
            </a:pPr>
            <a:r>
              <a:rPr lang="en-US" dirty="0" smtClean="0"/>
              <a:t>videos will be stolen. To protect copyrighted videos, we can adopt one of the following three safety options:</a:t>
            </a:r>
            <a:br>
              <a:rPr lang="en-US" dirty="0" smtClean="0"/>
            </a:br>
            <a:endParaRPr lang="en-US" dirty="0" smtClean="0"/>
          </a:p>
          <a:p>
            <a:pPr marL="0" indent="0">
              <a:buNone/>
            </a:pPr>
            <a:r>
              <a:rPr lang="en-US" dirty="0" smtClean="0"/>
              <a:t>• Digital rights management (DRM) systems: Three major DRM systems are Apple</a:t>
            </a:r>
          </a:p>
          <a:p>
            <a:pPr marL="0" indent="0">
              <a:buNone/>
            </a:pPr>
            <a:r>
              <a:rPr lang="en-US" dirty="0" err="1" smtClean="0"/>
              <a:t>FairPlay</a:t>
            </a:r>
            <a:r>
              <a:rPr lang="en-US" dirty="0" smtClean="0"/>
              <a:t>, Google </a:t>
            </a:r>
            <a:r>
              <a:rPr lang="en-US" dirty="0" err="1" smtClean="0"/>
              <a:t>Widevine</a:t>
            </a:r>
            <a:r>
              <a:rPr lang="en-US" dirty="0" smtClean="0"/>
              <a:t>, and Microsoft PlayReady.</a:t>
            </a:r>
            <a:br>
              <a:rPr lang="en-US" dirty="0" smtClean="0"/>
            </a:br>
            <a:endParaRPr lang="en-US" dirty="0" smtClean="0"/>
          </a:p>
          <a:p>
            <a:pPr marL="0" indent="0">
              <a:buNone/>
            </a:pPr>
            <a:r>
              <a:rPr lang="en-US" dirty="0" smtClean="0"/>
              <a:t>• AES encryption: You can encrypt a video and configure an authorization policy. The</a:t>
            </a:r>
          </a:p>
          <a:p>
            <a:pPr marL="0" indent="0">
              <a:buNone/>
            </a:pPr>
            <a:r>
              <a:rPr lang="en-US" dirty="0" smtClean="0"/>
              <a:t>encrypted video will be decrypted upon playback. This ensures that only authorized users</a:t>
            </a:r>
          </a:p>
          <a:p>
            <a:pPr marL="0" indent="0">
              <a:buNone/>
            </a:pPr>
            <a:r>
              <a:rPr lang="en-US" dirty="0" smtClean="0"/>
              <a:t>can watch an encrypted video.</a:t>
            </a:r>
            <a:br>
              <a:rPr lang="en-US" dirty="0" smtClean="0"/>
            </a:br>
            <a:endParaRPr lang="en-US" dirty="0" smtClean="0"/>
          </a:p>
          <a:p>
            <a:pPr marL="0" indent="0">
              <a:buNone/>
            </a:pPr>
            <a:r>
              <a:rPr lang="en-US" dirty="0" smtClean="0"/>
              <a:t>• Visual watermarking: This is an image overlay on top of your video that contains</a:t>
            </a:r>
          </a:p>
          <a:p>
            <a:pPr marL="0" indent="0">
              <a:buNone/>
            </a:pPr>
            <a:r>
              <a:rPr lang="en-US" dirty="0" smtClean="0"/>
              <a:t>identifying information for your video. It can be your company logo or company name.</a:t>
            </a:r>
            <a:endParaRPr lang="en-US" dirty="0"/>
          </a:p>
        </p:txBody>
      </p:sp>
      <p:sp>
        <p:nvSpPr>
          <p:cNvPr id="4" name="Rectangle 3"/>
          <p:cNvSpPr/>
          <p:nvPr/>
        </p:nvSpPr>
        <p:spPr>
          <a:xfrm>
            <a:off x="4911234" y="4726625"/>
            <a:ext cx="4621843" cy="369332"/>
          </a:xfrm>
          <a:prstGeom prst="rect">
            <a:avLst/>
          </a:prstGeom>
        </p:spPr>
        <p:txBody>
          <a:bodyPr wrap="none">
            <a:spAutoFit/>
          </a:bodyPr>
          <a:lstStyle/>
          <a:p>
            <a:r>
              <a:rPr lang="en-US" dirty="0">
                <a:solidFill>
                  <a:srgbClr val="4D5156"/>
                </a:solidFill>
                <a:latin typeface="Roboto"/>
              </a:rPr>
              <a:t>The Advanced </a:t>
            </a:r>
            <a:r>
              <a:rPr lang="en-US" b="1" dirty="0">
                <a:solidFill>
                  <a:srgbClr val="5F6368"/>
                </a:solidFill>
                <a:latin typeface="Roboto"/>
              </a:rPr>
              <a:t>Encryption</a:t>
            </a:r>
            <a:r>
              <a:rPr lang="en-US" dirty="0">
                <a:solidFill>
                  <a:srgbClr val="4D5156"/>
                </a:solidFill>
                <a:latin typeface="Roboto"/>
              </a:rPr>
              <a:t> Standard (</a:t>
            </a:r>
            <a:r>
              <a:rPr lang="en-US" b="1" dirty="0">
                <a:solidFill>
                  <a:srgbClr val="5F6368"/>
                </a:solidFill>
                <a:latin typeface="Roboto"/>
              </a:rPr>
              <a:t>AES</a:t>
            </a:r>
            <a:r>
              <a:rPr lang="en-US" dirty="0">
                <a:solidFill>
                  <a:srgbClr val="4D5156"/>
                </a:solidFill>
                <a:latin typeface="Roboto"/>
              </a:rPr>
              <a:t>)</a:t>
            </a:r>
            <a:endParaRPr lang="en-US" dirty="0"/>
          </a:p>
        </p:txBody>
      </p:sp>
    </p:spTree>
    <p:extLst>
      <p:ext uri="{BB962C8B-B14F-4D97-AF65-F5344CB8AC3E}">
        <p14:creationId xmlns:p14="http://schemas.microsoft.com/office/powerpoint/2010/main" val="4122421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Cost-saving optimization</a:t>
            </a:r>
            <a:endParaRPr lang="en-US" dirty="0"/>
          </a:p>
        </p:txBody>
      </p:sp>
      <p:pic>
        <p:nvPicPr>
          <p:cNvPr id="4" name="Content Placeholder 3"/>
          <p:cNvPicPr>
            <a:picLocks noGrp="1" noChangeAspect="1"/>
          </p:cNvPicPr>
          <p:nvPr>
            <p:ph idx="1"/>
          </p:nvPr>
        </p:nvPicPr>
        <p:blipFill>
          <a:blip r:embed="rId2"/>
          <a:stretch>
            <a:fillRect/>
          </a:stretch>
        </p:blipFill>
        <p:spPr>
          <a:xfrm>
            <a:off x="193137" y="1555142"/>
            <a:ext cx="4860126" cy="4326311"/>
          </a:xfrm>
          <a:prstGeom prst="rect">
            <a:avLst/>
          </a:prstGeom>
        </p:spPr>
      </p:pic>
      <p:sp>
        <p:nvSpPr>
          <p:cNvPr id="5" name="Rectangle 4"/>
          <p:cNvSpPr/>
          <p:nvPr/>
        </p:nvSpPr>
        <p:spPr>
          <a:xfrm>
            <a:off x="5698326" y="1555142"/>
            <a:ext cx="6096000" cy="5078313"/>
          </a:xfrm>
          <a:prstGeom prst="rect">
            <a:avLst/>
          </a:prstGeom>
        </p:spPr>
        <p:txBody>
          <a:bodyPr>
            <a:spAutoFit/>
          </a:bodyPr>
          <a:lstStyle/>
          <a:p>
            <a:r>
              <a:rPr lang="en-US" dirty="0"/>
              <a:t>1. Only serve the most popular videos from CDN and other videos from our high </a:t>
            </a:r>
            <a:r>
              <a:rPr lang="en-US" dirty="0" smtClean="0"/>
              <a:t>capacity storage </a:t>
            </a:r>
            <a:r>
              <a:rPr lang="en-US" dirty="0"/>
              <a:t>video </a:t>
            </a:r>
            <a:r>
              <a:rPr lang="en-US" dirty="0" smtClean="0"/>
              <a:t>servers</a:t>
            </a:r>
            <a:br>
              <a:rPr lang="en-US" dirty="0" smtClean="0"/>
            </a:br>
            <a:r>
              <a:rPr lang="en-US" b="0" i="0" u="none" strike="noStrike" baseline="0" dirty="0" smtClean="0">
                <a:latin typeface="LiberationSerif"/>
              </a:rPr>
              <a:t/>
            </a:r>
            <a:br>
              <a:rPr lang="en-US" b="0" i="0" u="none" strike="noStrike" baseline="0" dirty="0" smtClean="0">
                <a:latin typeface="LiberationSerif"/>
              </a:rPr>
            </a:br>
            <a:r>
              <a:rPr lang="en-US" b="0" i="0" u="none" strike="noStrike" baseline="0" dirty="0" smtClean="0">
                <a:latin typeface="LiberationSerif"/>
              </a:rPr>
              <a:t>2. For less popular content, we may not need to store many encoded video versions. Short videos can be encoded on-demand.</a:t>
            </a:r>
            <a:br>
              <a:rPr lang="en-US" b="0" i="0" u="none" strike="noStrike" baseline="0" dirty="0" smtClean="0">
                <a:latin typeface="LiberationSerif"/>
              </a:rPr>
            </a:br>
            <a:endParaRPr lang="en-US" b="0" i="0" u="none" strike="noStrike" baseline="0" dirty="0" smtClean="0">
              <a:latin typeface="LiberationSerif"/>
            </a:endParaRPr>
          </a:p>
          <a:p>
            <a:r>
              <a:rPr lang="en-US" b="0" i="0" u="none" strike="noStrike" baseline="0" dirty="0" smtClean="0">
                <a:latin typeface="LiberationSerif"/>
              </a:rPr>
              <a:t>3. Some videos are popular only in certain regions. There is no need to distribute these videos to other regions.</a:t>
            </a:r>
            <a:br>
              <a:rPr lang="en-US" b="0" i="0" u="none" strike="noStrike" baseline="0" dirty="0" smtClean="0">
                <a:latin typeface="LiberationSerif"/>
              </a:rPr>
            </a:br>
            <a:endParaRPr lang="en-US" b="0" i="0" u="none" strike="noStrike" baseline="0" dirty="0" smtClean="0">
              <a:latin typeface="LiberationSerif"/>
            </a:endParaRPr>
          </a:p>
          <a:p>
            <a:r>
              <a:rPr lang="en-US" b="0" i="0" u="none" strike="noStrike" baseline="0" dirty="0" smtClean="0">
                <a:latin typeface="LiberationSerif"/>
              </a:rPr>
              <a:t>4. Build your own CDN like Netflix and partner with Internet Service Providers (ISPs).</a:t>
            </a:r>
          </a:p>
          <a:p>
            <a:r>
              <a:rPr lang="en-US" b="0" i="0" u="none" strike="noStrike" baseline="0" dirty="0" smtClean="0">
                <a:latin typeface="LiberationSerif"/>
              </a:rPr>
              <a:t>Building your CDN is a giant project; however, this could make sense for large streaming companies. An ISP can be Comcast, AT&amp;T, Verizon, or other internet providers. ISPs are  located all around the world and are close to users. By partnering with ISPs, you can improve the viewing experience and reduce the bandwidth charges.</a:t>
            </a:r>
            <a:endParaRPr lang="en-US" dirty="0"/>
          </a:p>
        </p:txBody>
      </p:sp>
    </p:spTree>
    <p:extLst>
      <p:ext uri="{BB962C8B-B14F-4D97-AF65-F5344CB8AC3E}">
        <p14:creationId xmlns:p14="http://schemas.microsoft.com/office/powerpoint/2010/main" val="3597415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handling</a:t>
            </a:r>
            <a:endParaRPr lang="en-US" dirty="0"/>
          </a:p>
        </p:txBody>
      </p:sp>
      <p:sp>
        <p:nvSpPr>
          <p:cNvPr id="3" name="Content Placeholder 2"/>
          <p:cNvSpPr>
            <a:spLocks noGrp="1"/>
          </p:cNvSpPr>
          <p:nvPr>
            <p:ph idx="1"/>
          </p:nvPr>
        </p:nvSpPr>
        <p:spPr/>
        <p:txBody>
          <a:bodyPr>
            <a:normAutofit/>
          </a:bodyPr>
          <a:lstStyle/>
          <a:p>
            <a:pPr marL="0" indent="0">
              <a:buNone/>
            </a:pPr>
            <a:r>
              <a:rPr lang="en-US" dirty="0"/>
              <a:t>• Recoverable error. For recoverable errors such as video segment fails to transcode, </a:t>
            </a:r>
            <a:r>
              <a:rPr lang="en-US" dirty="0" smtClean="0"/>
              <a:t>the general </a:t>
            </a:r>
            <a:r>
              <a:rPr lang="en-US" dirty="0"/>
              <a:t>idea is to retry the operation a few times. If the task continues to fail and </a:t>
            </a:r>
            <a:r>
              <a:rPr lang="en-US" dirty="0" smtClean="0"/>
              <a:t>the system </a:t>
            </a:r>
            <a:r>
              <a:rPr lang="en-US" dirty="0"/>
              <a:t>believes it is not recoverable, it returns a proper error code to the client.</a:t>
            </a:r>
          </a:p>
          <a:p>
            <a:pPr marL="0" indent="0">
              <a:buNone/>
            </a:pPr>
            <a:r>
              <a:rPr lang="en-US" dirty="0"/>
              <a:t>• Non-recoverable error. For non-recoverable errors such as malformed video format, </a:t>
            </a:r>
            <a:r>
              <a:rPr lang="en-US" dirty="0" smtClean="0"/>
              <a:t>the system </a:t>
            </a:r>
            <a:r>
              <a:rPr lang="en-US" dirty="0"/>
              <a:t>stops the running tasks associated with the video and returns the proper error </a:t>
            </a:r>
            <a:r>
              <a:rPr lang="en-US" dirty="0" smtClean="0"/>
              <a:t>code to </a:t>
            </a:r>
            <a:r>
              <a:rPr lang="en-US" dirty="0"/>
              <a:t>the client.</a:t>
            </a:r>
          </a:p>
        </p:txBody>
      </p:sp>
    </p:spTree>
    <p:extLst>
      <p:ext uri="{BB962C8B-B14F-4D97-AF65-F5344CB8AC3E}">
        <p14:creationId xmlns:p14="http://schemas.microsoft.com/office/powerpoint/2010/main" val="191546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Ability to upload videos fast</a:t>
            </a:r>
          </a:p>
          <a:p>
            <a:pPr marL="0" indent="0">
              <a:buNone/>
            </a:pPr>
            <a:r>
              <a:rPr lang="en-US" dirty="0"/>
              <a:t>• Smooth video streaming</a:t>
            </a:r>
          </a:p>
          <a:p>
            <a:pPr marL="0" indent="0">
              <a:buNone/>
            </a:pPr>
            <a:r>
              <a:rPr lang="en-US" dirty="0"/>
              <a:t>• Ability to change video quality</a:t>
            </a:r>
          </a:p>
          <a:p>
            <a:pPr marL="0" indent="0">
              <a:buNone/>
            </a:pPr>
            <a:r>
              <a:rPr lang="en-US" dirty="0"/>
              <a:t>• Low infrastructure cost</a:t>
            </a:r>
          </a:p>
          <a:p>
            <a:pPr marL="0" indent="0">
              <a:buNone/>
            </a:pPr>
            <a:r>
              <a:rPr lang="en-US" dirty="0"/>
              <a:t>• High availability, scalability, and reliability requirements</a:t>
            </a:r>
          </a:p>
          <a:p>
            <a:pPr marL="0" indent="0">
              <a:buNone/>
            </a:pPr>
            <a:r>
              <a:rPr lang="en-US" dirty="0"/>
              <a:t>• Clients supported: mobile apps, web browser, and smart TV</a:t>
            </a:r>
          </a:p>
        </p:txBody>
      </p:sp>
    </p:spTree>
    <p:extLst>
      <p:ext uri="{BB962C8B-B14F-4D97-AF65-F5344CB8AC3E}">
        <p14:creationId xmlns:p14="http://schemas.microsoft.com/office/powerpoint/2010/main" val="2026526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normAutofit fontScale="70000" lnSpcReduction="20000"/>
          </a:bodyPr>
          <a:lstStyle/>
          <a:p>
            <a:pPr marL="0" indent="0">
              <a:buNone/>
            </a:pPr>
            <a:r>
              <a:rPr lang="en-US" dirty="0"/>
              <a:t>Typical errors for each system component are covered by the following playbook</a:t>
            </a:r>
            <a:r>
              <a:rPr lang="en-US" dirty="0" smtClean="0"/>
              <a:t>:</a:t>
            </a:r>
            <a:br>
              <a:rPr lang="en-US" dirty="0" smtClean="0"/>
            </a:br>
            <a:endParaRPr lang="en-US" dirty="0"/>
          </a:p>
          <a:p>
            <a:pPr marL="0" indent="0">
              <a:buNone/>
            </a:pPr>
            <a:r>
              <a:rPr lang="en-US" dirty="0" smtClean="0"/>
              <a:t>• Upload error: retry a few times.</a:t>
            </a:r>
            <a:br>
              <a:rPr lang="en-US" dirty="0" smtClean="0"/>
            </a:br>
            <a:r>
              <a:rPr lang="en-US" dirty="0" smtClean="0"/>
              <a:t/>
            </a:r>
            <a:br>
              <a:rPr lang="en-US" dirty="0" smtClean="0"/>
            </a:br>
            <a:r>
              <a:rPr lang="en-US" dirty="0" smtClean="0"/>
              <a:t>• Split video error: if older versions of clients cannot split videos by GOP alignment, the entire video is passed to the server. The job of splitting videos is done on the server-side.</a:t>
            </a:r>
          </a:p>
          <a:p>
            <a:pPr marL="0" indent="0">
              <a:buNone/>
            </a:pPr>
            <a:r>
              <a:rPr lang="en-US" dirty="0" smtClean="0"/>
              <a:t>• Transcoding error: retry.</a:t>
            </a:r>
          </a:p>
          <a:p>
            <a:pPr marL="0" indent="0">
              <a:buNone/>
            </a:pPr>
            <a:r>
              <a:rPr lang="en-US" dirty="0" smtClean="0"/>
              <a:t>• </a:t>
            </a:r>
            <a:r>
              <a:rPr lang="en-US" dirty="0"/>
              <a:t>Preprocessor error: regenerate DAG diagram.</a:t>
            </a:r>
          </a:p>
          <a:p>
            <a:pPr marL="0" indent="0">
              <a:buNone/>
            </a:pPr>
            <a:r>
              <a:rPr lang="en-US" dirty="0"/>
              <a:t>• DAG scheduler error: reschedule a task.</a:t>
            </a:r>
          </a:p>
          <a:p>
            <a:pPr marL="0" indent="0">
              <a:buNone/>
            </a:pPr>
            <a:r>
              <a:rPr lang="en-US" dirty="0"/>
              <a:t>• Resource manager queue down: use a replica.</a:t>
            </a:r>
          </a:p>
          <a:p>
            <a:pPr marL="0" indent="0">
              <a:buNone/>
            </a:pPr>
            <a:r>
              <a:rPr lang="en-US" dirty="0"/>
              <a:t>• Task worker down: retry the task on a new worker.</a:t>
            </a:r>
          </a:p>
          <a:p>
            <a:pPr marL="0" indent="0">
              <a:buNone/>
            </a:pPr>
            <a:r>
              <a:rPr lang="en-US" dirty="0"/>
              <a:t>• API server down: API servers are stateless so requests will be directed to a different </a:t>
            </a:r>
            <a:r>
              <a:rPr lang="en-US" dirty="0" smtClean="0"/>
              <a:t>API server</a:t>
            </a:r>
            <a:r>
              <a:rPr lang="en-US" dirty="0"/>
              <a:t>.</a:t>
            </a:r>
          </a:p>
          <a:p>
            <a:pPr marL="0" indent="0">
              <a:buNone/>
            </a:pPr>
            <a:r>
              <a:rPr lang="en-US" dirty="0"/>
              <a:t>• Metadata cache server down: data is replicated multiple times. If one node goes down</a:t>
            </a:r>
            <a:r>
              <a:rPr lang="en-US" dirty="0" smtClean="0"/>
              <a:t>,  you </a:t>
            </a:r>
            <a:r>
              <a:rPr lang="en-US" dirty="0"/>
              <a:t>can still access other nodes to fetch data. We can bring up a new cache server </a:t>
            </a:r>
            <a:r>
              <a:rPr lang="en-US" dirty="0" smtClean="0"/>
              <a:t>to replace </a:t>
            </a:r>
            <a:r>
              <a:rPr lang="en-US" dirty="0"/>
              <a:t>the dead one.</a:t>
            </a:r>
          </a:p>
          <a:p>
            <a:pPr marL="0" indent="0">
              <a:buNone/>
            </a:pPr>
            <a:r>
              <a:rPr lang="en-US" dirty="0"/>
              <a:t>• Metadata DB server down</a:t>
            </a:r>
            <a:r>
              <a:rPr lang="en-US" dirty="0" smtClean="0"/>
              <a:t>: </a:t>
            </a:r>
            <a:br>
              <a:rPr lang="en-US" dirty="0" smtClean="0"/>
            </a:br>
            <a:r>
              <a:rPr lang="en-US" dirty="0" smtClean="0"/>
              <a:t> 1: Master </a:t>
            </a:r>
            <a:r>
              <a:rPr lang="en-US" dirty="0"/>
              <a:t>is down, promote one of the slaves to act as the </a:t>
            </a:r>
            <a:r>
              <a:rPr lang="en-US" dirty="0" smtClean="0"/>
              <a:t>new master. </a:t>
            </a:r>
            <a:r>
              <a:rPr lang="en-US" dirty="0"/>
              <a:t/>
            </a:r>
            <a:br>
              <a:rPr lang="en-US" dirty="0"/>
            </a:br>
            <a:r>
              <a:rPr lang="en-US" dirty="0" smtClean="0"/>
              <a:t> 2: Slave </a:t>
            </a:r>
            <a:r>
              <a:rPr lang="en-US" dirty="0"/>
              <a:t>is down. If a slave goes down, you can use another slave for reads and </a:t>
            </a:r>
            <a:r>
              <a:rPr lang="en-US" dirty="0" smtClean="0"/>
              <a:t>bring up </a:t>
            </a:r>
            <a:r>
              <a:rPr lang="en-US" dirty="0"/>
              <a:t>another database server to replace the dead one.</a:t>
            </a:r>
          </a:p>
        </p:txBody>
      </p:sp>
    </p:spTree>
    <p:extLst>
      <p:ext uri="{BB962C8B-B14F-4D97-AF65-F5344CB8AC3E}">
        <p14:creationId xmlns:p14="http://schemas.microsoft.com/office/powerpoint/2010/main" val="3190754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 Wrap up</a:t>
            </a:r>
            <a:endParaRPr lang="en-US" dirty="0"/>
          </a:p>
        </p:txBody>
      </p:sp>
      <p:pic>
        <p:nvPicPr>
          <p:cNvPr id="4" name="Content Placeholder 3"/>
          <p:cNvPicPr>
            <a:picLocks noGrp="1" noChangeAspect="1"/>
          </p:cNvPicPr>
          <p:nvPr>
            <p:ph idx="1"/>
          </p:nvPr>
        </p:nvPicPr>
        <p:blipFill>
          <a:blip r:embed="rId2"/>
          <a:stretch>
            <a:fillRect/>
          </a:stretch>
        </p:blipFill>
        <p:spPr>
          <a:xfrm>
            <a:off x="1227019" y="1559283"/>
            <a:ext cx="8321241" cy="4599681"/>
          </a:xfrm>
          <a:prstGeom prst="rect">
            <a:avLst/>
          </a:prstGeom>
        </p:spPr>
      </p:pic>
    </p:spTree>
    <p:extLst>
      <p:ext uri="{BB962C8B-B14F-4D97-AF65-F5344CB8AC3E}">
        <p14:creationId xmlns:p14="http://schemas.microsoft.com/office/powerpoint/2010/main" val="385417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 of the envelope estimation</a:t>
            </a:r>
            <a:endParaRPr lang="en-US" dirty="0"/>
          </a:p>
        </p:txBody>
      </p:sp>
      <p:sp>
        <p:nvSpPr>
          <p:cNvPr id="3" name="Content Placeholder 2"/>
          <p:cNvSpPr>
            <a:spLocks noGrp="1"/>
          </p:cNvSpPr>
          <p:nvPr>
            <p:ph idx="1"/>
          </p:nvPr>
        </p:nvSpPr>
        <p:spPr>
          <a:xfrm>
            <a:off x="741948" y="1459865"/>
            <a:ext cx="10515600" cy="4351338"/>
          </a:xfrm>
        </p:spPr>
        <p:txBody>
          <a:bodyPr>
            <a:normAutofit fontScale="85000" lnSpcReduction="20000"/>
          </a:bodyPr>
          <a:lstStyle/>
          <a:p>
            <a:pPr marL="0" indent="0">
              <a:buNone/>
            </a:pPr>
            <a:r>
              <a:rPr lang="en-US" sz="2400" dirty="0"/>
              <a:t>The following estimations are based on many assumptions, so it is important to communicate</a:t>
            </a:r>
          </a:p>
          <a:p>
            <a:pPr marL="0" indent="0">
              <a:buNone/>
            </a:pPr>
            <a:r>
              <a:rPr lang="en-US" sz="2400" dirty="0"/>
              <a:t>with the interviewer to make sure she is on the same page.</a:t>
            </a:r>
          </a:p>
          <a:p>
            <a:pPr marL="0" indent="0">
              <a:buNone/>
            </a:pPr>
            <a:r>
              <a:rPr lang="en-US" sz="2400" dirty="0"/>
              <a:t>• Assume the product has 5 million daily active users (DAU).</a:t>
            </a:r>
          </a:p>
          <a:p>
            <a:pPr marL="0" indent="0">
              <a:buNone/>
            </a:pPr>
            <a:r>
              <a:rPr lang="en-US" sz="2400" dirty="0"/>
              <a:t>• Users watch 5 videos per day.</a:t>
            </a:r>
          </a:p>
          <a:p>
            <a:pPr marL="0" indent="0">
              <a:buNone/>
            </a:pPr>
            <a:r>
              <a:rPr lang="en-US" sz="2400" dirty="0"/>
              <a:t>• 10% of users upload 1 video per day.</a:t>
            </a:r>
          </a:p>
          <a:p>
            <a:pPr marL="0" indent="0">
              <a:buNone/>
            </a:pPr>
            <a:r>
              <a:rPr lang="en-US" sz="2400" dirty="0"/>
              <a:t>• Assume the average video size is 300 MB</a:t>
            </a:r>
            <a:r>
              <a:rPr lang="en-US" sz="2400" dirty="0" smtClean="0"/>
              <a:t>.</a:t>
            </a:r>
          </a:p>
          <a:p>
            <a:pPr marL="0" indent="0">
              <a:buNone/>
            </a:pPr>
            <a:r>
              <a:rPr lang="en-US" sz="2400" dirty="0"/>
              <a:t>• CDN cost.</a:t>
            </a:r>
          </a:p>
          <a:p>
            <a:pPr marL="457200" indent="-457200">
              <a:buFont typeface="+mj-lt"/>
              <a:buAutoNum type="arabicPeriod"/>
            </a:pPr>
            <a:r>
              <a:rPr lang="en-US" sz="2400" dirty="0" smtClean="0"/>
              <a:t>Total </a:t>
            </a:r>
            <a:r>
              <a:rPr lang="en-US" sz="2400" dirty="0"/>
              <a:t>daily storage </a:t>
            </a:r>
            <a:r>
              <a:rPr lang="en-US" sz="2400" dirty="0" smtClean="0"/>
              <a:t>space needed: 5 million * 10% * 300 MB = 150TB</a:t>
            </a:r>
            <a:br>
              <a:rPr lang="en-US" sz="2400" dirty="0" smtClean="0"/>
            </a:br>
            <a:r>
              <a:rPr lang="en-US" sz="2400" dirty="0" smtClean="0"/>
              <a:t>When </a:t>
            </a:r>
            <a:r>
              <a:rPr lang="en-US" sz="2400" dirty="0"/>
              <a:t>cloud CDN serves a video, you are charged for data transferred out of </a:t>
            </a:r>
            <a:r>
              <a:rPr lang="en-US" sz="2400" dirty="0" smtClean="0"/>
              <a:t>the CDN</a:t>
            </a:r>
            <a:r>
              <a:rPr lang="en-US" sz="2400" dirty="0"/>
              <a:t>.</a:t>
            </a:r>
          </a:p>
          <a:p>
            <a:pPr marL="457200" indent="-457200">
              <a:buFont typeface="+mj-lt"/>
              <a:buAutoNum type="arabicPeriod"/>
            </a:pPr>
            <a:r>
              <a:rPr lang="en-US" sz="2400" dirty="0" smtClean="0"/>
              <a:t>Let </a:t>
            </a:r>
            <a:r>
              <a:rPr lang="en-US" sz="2400" dirty="0"/>
              <a:t>us use Amazon’s CDN </a:t>
            </a:r>
            <a:r>
              <a:rPr lang="en-US" sz="2400" dirty="0" err="1"/>
              <a:t>CloudFront</a:t>
            </a:r>
            <a:r>
              <a:rPr lang="en-US" sz="2400" dirty="0"/>
              <a:t> for cost estimation (Figure 14-2) [3]. </a:t>
            </a:r>
            <a:r>
              <a:rPr lang="en-US" sz="2400" dirty="0" smtClean="0"/>
              <a:t>Assume 100</a:t>
            </a:r>
            <a:r>
              <a:rPr lang="en-US" sz="2400" dirty="0"/>
              <a:t>% of traffic is served from the United States. The average cost per GB is $</a:t>
            </a:r>
            <a:r>
              <a:rPr lang="en-US" sz="2400" dirty="0" smtClean="0"/>
              <a:t>0.02. </a:t>
            </a:r>
          </a:p>
          <a:p>
            <a:pPr marL="457200" indent="-457200">
              <a:buFont typeface="+mj-lt"/>
              <a:buAutoNum type="arabicPeriod"/>
            </a:pPr>
            <a:r>
              <a:rPr lang="en-US" sz="2400" dirty="0" smtClean="0"/>
              <a:t>For </a:t>
            </a:r>
            <a:r>
              <a:rPr lang="en-US" sz="2400" dirty="0"/>
              <a:t>simplicity, we only calculate the cost of video </a:t>
            </a:r>
            <a:r>
              <a:rPr lang="en-US" sz="2400" dirty="0" smtClean="0"/>
              <a:t>streaming. </a:t>
            </a:r>
            <a:br>
              <a:rPr lang="en-US" sz="2400" dirty="0" smtClean="0"/>
            </a:br>
            <a:r>
              <a:rPr lang="en-US" sz="2400" dirty="0" smtClean="0"/>
              <a:t>5 million </a:t>
            </a:r>
            <a:r>
              <a:rPr lang="en-US" sz="2400" dirty="0"/>
              <a:t>* 5 videos * 0.3GB * $0.02 = $150,000 per day.</a:t>
            </a:r>
          </a:p>
        </p:txBody>
      </p:sp>
      <p:sp>
        <p:nvSpPr>
          <p:cNvPr id="4" name="Rectangle 3"/>
          <p:cNvSpPr/>
          <p:nvPr/>
        </p:nvSpPr>
        <p:spPr>
          <a:xfrm>
            <a:off x="1236775" y="6016410"/>
            <a:ext cx="5348580" cy="369332"/>
          </a:xfrm>
          <a:prstGeom prst="rect">
            <a:avLst/>
          </a:prstGeom>
        </p:spPr>
        <p:txBody>
          <a:bodyPr wrap="none">
            <a:spAutoFit/>
          </a:bodyPr>
          <a:lstStyle/>
          <a:p>
            <a:r>
              <a:rPr lang="en-US" b="0" i="0" u="none" strike="noStrike" baseline="0" dirty="0" smtClean="0">
                <a:latin typeface="LiberationSerif"/>
              </a:rPr>
              <a:t>We will discuss ways to reduce CDN costs in deep</a:t>
            </a:r>
            <a:endParaRPr lang="en-US" dirty="0"/>
          </a:p>
        </p:txBody>
      </p:sp>
    </p:spTree>
    <p:extLst>
      <p:ext uri="{BB962C8B-B14F-4D97-AF65-F5344CB8AC3E}">
        <p14:creationId xmlns:p14="http://schemas.microsoft.com/office/powerpoint/2010/main" val="83819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2 - Propose high-level design and get buy-in</a:t>
            </a:r>
            <a:endParaRPr lang="en-US" sz="4000" dirty="0"/>
          </a:p>
        </p:txBody>
      </p:sp>
      <p:pic>
        <p:nvPicPr>
          <p:cNvPr id="4" name="Picture 3"/>
          <p:cNvPicPr>
            <a:picLocks noChangeAspect="1"/>
          </p:cNvPicPr>
          <p:nvPr/>
        </p:nvPicPr>
        <p:blipFill>
          <a:blip r:embed="rId2"/>
          <a:stretch>
            <a:fillRect/>
          </a:stretch>
        </p:blipFill>
        <p:spPr>
          <a:xfrm>
            <a:off x="982063" y="1453109"/>
            <a:ext cx="3836700" cy="2816000"/>
          </a:xfrm>
          <a:prstGeom prst="rect">
            <a:avLst/>
          </a:prstGeom>
        </p:spPr>
      </p:pic>
      <p:sp>
        <p:nvSpPr>
          <p:cNvPr id="5" name="Rectangle 4"/>
          <p:cNvSpPr/>
          <p:nvPr/>
        </p:nvSpPr>
        <p:spPr>
          <a:xfrm>
            <a:off x="3396630" y="4355737"/>
            <a:ext cx="6151631" cy="923330"/>
          </a:xfrm>
          <a:prstGeom prst="rect">
            <a:avLst/>
          </a:prstGeom>
        </p:spPr>
        <p:txBody>
          <a:bodyPr wrap="square">
            <a:spAutoFit/>
          </a:bodyPr>
          <a:lstStyle/>
          <a:p>
            <a:r>
              <a:rPr lang="en-US" b="0" i="0" u="none" strike="noStrike" baseline="0" dirty="0" smtClean="0">
                <a:latin typeface="LiberationSerif"/>
              </a:rPr>
              <a:t>This includes</a:t>
            </a:r>
          </a:p>
          <a:p>
            <a:r>
              <a:rPr lang="en-US" b="0" i="0" u="none" strike="noStrike" baseline="0" dirty="0" smtClean="0">
                <a:latin typeface="LiberationSerif"/>
              </a:rPr>
              <a:t>feed recommendation, generating video upload URL, updating metadata database and cache</a:t>
            </a:r>
            <a:r>
              <a:rPr lang="en-US" b="0" i="0" u="none" strike="noStrike" baseline="0" dirty="0" smtClean="0">
                <a:latin typeface="LiberationSerif"/>
              </a:rPr>
              <a:t>, user </a:t>
            </a:r>
            <a:r>
              <a:rPr lang="en-US" b="0" i="0" u="none" strike="noStrike" baseline="0" dirty="0" smtClean="0">
                <a:latin typeface="LiberationSerif"/>
              </a:rPr>
              <a:t>signup, etc.</a:t>
            </a:r>
            <a:endParaRPr lang="en-US" dirty="0"/>
          </a:p>
        </p:txBody>
      </p:sp>
      <p:sp>
        <p:nvSpPr>
          <p:cNvPr id="6" name="Rectangle 5"/>
          <p:cNvSpPr/>
          <p:nvPr/>
        </p:nvSpPr>
        <p:spPr>
          <a:xfrm>
            <a:off x="295175" y="4632736"/>
            <a:ext cx="2707908" cy="646331"/>
          </a:xfrm>
          <a:prstGeom prst="rect">
            <a:avLst/>
          </a:prstGeom>
        </p:spPr>
        <p:txBody>
          <a:bodyPr wrap="square">
            <a:spAutoFit/>
          </a:bodyPr>
          <a:lstStyle/>
          <a:p>
            <a:r>
              <a:rPr lang="en-US" b="0" i="0" u="none" strike="noStrike" baseline="0" dirty="0" smtClean="0">
                <a:latin typeface="LiberationSerif"/>
              </a:rPr>
              <a:t>Video uploading flow</a:t>
            </a:r>
          </a:p>
          <a:p>
            <a:r>
              <a:rPr lang="en-US" b="0" i="0" u="none" strike="noStrike" baseline="0" dirty="0" smtClean="0">
                <a:latin typeface="LiberationSerif"/>
              </a:rPr>
              <a:t>Video streaming flow</a:t>
            </a:r>
            <a:endParaRPr lang="en-US" dirty="0"/>
          </a:p>
        </p:txBody>
      </p:sp>
      <p:pic>
        <p:nvPicPr>
          <p:cNvPr id="3" name="Picture 2"/>
          <p:cNvPicPr>
            <a:picLocks noChangeAspect="1"/>
          </p:cNvPicPr>
          <p:nvPr/>
        </p:nvPicPr>
        <p:blipFill>
          <a:blip r:embed="rId3"/>
          <a:stretch>
            <a:fillRect/>
          </a:stretch>
        </p:blipFill>
        <p:spPr>
          <a:xfrm>
            <a:off x="5668127" y="1777316"/>
            <a:ext cx="7400925" cy="2047875"/>
          </a:xfrm>
          <a:prstGeom prst="rect">
            <a:avLst/>
          </a:prstGeom>
        </p:spPr>
      </p:pic>
    </p:spTree>
    <p:extLst>
      <p:ext uri="{BB962C8B-B14F-4D97-AF65-F5344CB8AC3E}">
        <p14:creationId xmlns:p14="http://schemas.microsoft.com/office/powerpoint/2010/main" val="60238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123545" y="491778"/>
            <a:ext cx="4714501" cy="6366222"/>
          </a:xfrm>
          <a:prstGeom prst="rect">
            <a:avLst/>
          </a:prstGeom>
        </p:spPr>
      </p:pic>
      <p:sp>
        <p:nvSpPr>
          <p:cNvPr id="2" name="Title 1"/>
          <p:cNvSpPr>
            <a:spLocks noGrp="1"/>
          </p:cNvSpPr>
          <p:nvPr>
            <p:ph type="title"/>
          </p:nvPr>
        </p:nvSpPr>
        <p:spPr/>
        <p:txBody>
          <a:bodyPr/>
          <a:lstStyle/>
          <a:p>
            <a:r>
              <a:rPr lang="en-US" b="1" dirty="0"/>
              <a:t>Video uploading flow</a:t>
            </a:r>
            <a:endParaRPr lang="en-US" dirty="0"/>
          </a:p>
        </p:txBody>
      </p:sp>
      <p:sp>
        <p:nvSpPr>
          <p:cNvPr id="5" name="Rectangle 4"/>
          <p:cNvSpPr/>
          <p:nvPr/>
        </p:nvSpPr>
        <p:spPr>
          <a:xfrm>
            <a:off x="462814" y="2956098"/>
            <a:ext cx="4933690" cy="1754326"/>
          </a:xfrm>
          <a:prstGeom prst="rect">
            <a:avLst/>
          </a:prstGeom>
        </p:spPr>
        <p:txBody>
          <a:bodyPr wrap="square">
            <a:spAutoFit/>
          </a:bodyPr>
          <a:lstStyle/>
          <a:p>
            <a:r>
              <a:rPr lang="en-US" b="0" i="0" u="none" strike="noStrike" baseline="0" dirty="0" smtClean="0">
                <a:latin typeface="LiberationSerif"/>
              </a:rPr>
              <a:t>Transcoding servers: Video transcoding is also called video encoding. It is the process of</a:t>
            </a:r>
          </a:p>
          <a:p>
            <a:r>
              <a:rPr lang="en-US" b="0" i="0" u="none" strike="noStrike" baseline="0" dirty="0" smtClean="0">
                <a:latin typeface="LiberationSerif"/>
              </a:rPr>
              <a:t>converting a video format to other formats (MPEG, HLS, </a:t>
            </a:r>
            <a:r>
              <a:rPr lang="en-US" b="0" i="0" u="none" strike="noStrike" baseline="0" dirty="0" err="1" smtClean="0">
                <a:latin typeface="LiberationSerif"/>
              </a:rPr>
              <a:t>etc</a:t>
            </a:r>
            <a:r>
              <a:rPr lang="en-US" b="0" i="0" u="none" strike="noStrike" baseline="0" dirty="0" smtClean="0">
                <a:latin typeface="LiberationSerif"/>
              </a:rPr>
              <a:t>), which provide the best</a:t>
            </a:r>
          </a:p>
          <a:p>
            <a:r>
              <a:rPr lang="en-US" b="0" i="0" u="none" strike="noStrike" baseline="0" dirty="0" smtClean="0">
                <a:latin typeface="LiberationSerif"/>
              </a:rPr>
              <a:t>video streams possible for different devices and bandwidth capabilities.</a:t>
            </a:r>
            <a:endParaRPr lang="en-US" dirty="0"/>
          </a:p>
        </p:txBody>
      </p:sp>
      <p:cxnSp>
        <p:nvCxnSpPr>
          <p:cNvPr id="7" name="Straight Arrow Connector 6"/>
          <p:cNvCxnSpPr/>
          <p:nvPr/>
        </p:nvCxnSpPr>
        <p:spPr>
          <a:xfrm>
            <a:off x="5139891" y="4312118"/>
            <a:ext cx="789271" cy="33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08884" y="202131"/>
            <a:ext cx="1187116" cy="16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85638" y="17465"/>
            <a:ext cx="679738" cy="369332"/>
          </a:xfrm>
          <a:prstGeom prst="rect">
            <a:avLst/>
          </a:prstGeom>
          <a:noFill/>
        </p:spPr>
        <p:txBody>
          <a:bodyPr wrap="square" rtlCol="0">
            <a:spAutoFit/>
          </a:bodyPr>
          <a:lstStyle/>
          <a:p>
            <a:r>
              <a:rPr lang="en-US" dirty="0" smtClean="0"/>
              <a:t>BLOB</a:t>
            </a:r>
            <a:endParaRPr lang="en-US" dirty="0"/>
          </a:p>
        </p:txBody>
      </p:sp>
      <p:sp>
        <p:nvSpPr>
          <p:cNvPr id="11" name="Rectangle 10"/>
          <p:cNvSpPr/>
          <p:nvPr/>
        </p:nvSpPr>
        <p:spPr>
          <a:xfrm>
            <a:off x="201134" y="5697112"/>
            <a:ext cx="5570756" cy="369332"/>
          </a:xfrm>
          <a:prstGeom prst="rect">
            <a:avLst/>
          </a:prstGeom>
        </p:spPr>
        <p:txBody>
          <a:bodyPr wrap="none">
            <a:spAutoFit/>
          </a:bodyPr>
          <a:lstStyle/>
          <a:p>
            <a:r>
              <a:rPr lang="en-US" b="0" i="0" u="none" strike="noStrike" baseline="0" dirty="0" smtClean="0">
                <a:latin typeface="LiberationSerif"/>
              </a:rPr>
              <a:t>It is a blob storage that stores transcoded video files.</a:t>
            </a:r>
            <a:endParaRPr lang="en-US" dirty="0"/>
          </a:p>
        </p:txBody>
      </p:sp>
      <p:cxnSp>
        <p:nvCxnSpPr>
          <p:cNvPr id="13" name="Straight Arrow Connector 12"/>
          <p:cNvCxnSpPr/>
          <p:nvPr/>
        </p:nvCxnSpPr>
        <p:spPr>
          <a:xfrm>
            <a:off x="5396504" y="6066444"/>
            <a:ext cx="532658" cy="257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927613" y="2248026"/>
            <a:ext cx="4272397" cy="1200329"/>
          </a:xfrm>
          <a:prstGeom prst="rect">
            <a:avLst/>
          </a:prstGeom>
        </p:spPr>
        <p:txBody>
          <a:bodyPr wrap="square">
            <a:spAutoFit/>
          </a:bodyPr>
          <a:lstStyle/>
          <a:p>
            <a:r>
              <a:rPr lang="en-US" b="0" i="0" u="none" strike="noStrike" baseline="0" dirty="0" smtClean="0">
                <a:latin typeface="LiberationSerif"/>
              </a:rPr>
              <a:t>• Completion handler: This consists of a list of workers that pull event data from the completion queue and update metadata cache and database.</a:t>
            </a:r>
            <a:endParaRPr lang="en-US" dirty="0"/>
          </a:p>
        </p:txBody>
      </p:sp>
      <p:sp>
        <p:nvSpPr>
          <p:cNvPr id="15" name="Rectangle 14"/>
          <p:cNvSpPr/>
          <p:nvPr/>
        </p:nvSpPr>
        <p:spPr>
          <a:xfrm>
            <a:off x="8998226" y="5733456"/>
            <a:ext cx="6096000" cy="923330"/>
          </a:xfrm>
          <a:prstGeom prst="rect">
            <a:avLst/>
          </a:prstGeom>
        </p:spPr>
        <p:txBody>
          <a:bodyPr>
            <a:spAutoFit/>
          </a:bodyPr>
          <a:lstStyle/>
          <a:p>
            <a:r>
              <a:rPr lang="en-US" b="0" i="0" u="none" strike="noStrike" baseline="0" dirty="0" smtClean="0">
                <a:latin typeface="LiberationSerif"/>
              </a:rPr>
              <a:t>Videos </a:t>
            </a:r>
            <a:r>
              <a:rPr lang="en-US" b="0" i="0" u="none" strike="noStrike" baseline="0" dirty="0" smtClean="0">
                <a:latin typeface="LiberationSerif"/>
              </a:rPr>
              <a:t>are cached in CDN. When you click the play button, a video is streamed</a:t>
            </a:r>
          </a:p>
          <a:p>
            <a:r>
              <a:rPr lang="en-US" b="0" i="0" u="none" strike="noStrike" baseline="0" dirty="0" smtClean="0">
                <a:latin typeface="LiberationSerif"/>
              </a:rPr>
              <a:t>from the CDN.</a:t>
            </a:r>
          </a:p>
        </p:txBody>
      </p:sp>
      <p:cxnSp>
        <p:nvCxnSpPr>
          <p:cNvPr id="18" name="Straight Arrow Connector 17"/>
          <p:cNvCxnSpPr/>
          <p:nvPr/>
        </p:nvCxnSpPr>
        <p:spPr>
          <a:xfrm flipH="1">
            <a:off x="11121997" y="3448355"/>
            <a:ext cx="616226" cy="120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4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a:t>Upload the actual video.</a:t>
            </a:r>
          </a:p>
          <a:p>
            <a:r>
              <a:rPr lang="en-US" dirty="0"/>
              <a:t>b. Update video metadata. Metadata contains information about video URL, </a:t>
            </a:r>
            <a:r>
              <a:rPr lang="en-US" dirty="0" smtClean="0"/>
              <a:t>size, </a:t>
            </a:r>
            <a:r>
              <a:rPr lang="fr-FR" dirty="0" err="1" smtClean="0"/>
              <a:t>resolution</a:t>
            </a:r>
            <a:r>
              <a:rPr lang="fr-FR" dirty="0"/>
              <a:t>, format, user info, etc.</a:t>
            </a:r>
            <a:endParaRPr lang="en-US" dirty="0"/>
          </a:p>
        </p:txBody>
      </p:sp>
    </p:spTree>
    <p:extLst>
      <p:ext uri="{BB962C8B-B14F-4D97-AF65-F5344CB8AC3E}">
        <p14:creationId xmlns:p14="http://schemas.microsoft.com/office/powerpoint/2010/main" val="382355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a: upload the actual video</a:t>
            </a:r>
            <a:endParaRPr lang="en-US" dirty="0"/>
          </a:p>
        </p:txBody>
      </p:sp>
      <p:sp>
        <p:nvSpPr>
          <p:cNvPr id="3" name="Content Placeholder 2"/>
          <p:cNvSpPr>
            <a:spLocks noGrp="1"/>
          </p:cNvSpPr>
          <p:nvPr>
            <p:ph idx="1"/>
          </p:nvPr>
        </p:nvSpPr>
        <p:spPr>
          <a:xfrm>
            <a:off x="-730717" y="1844876"/>
            <a:ext cx="8700436" cy="4351338"/>
          </a:xfrm>
        </p:spPr>
        <p:txBody>
          <a:bodyPr>
            <a:normAutofit fontScale="62500" lnSpcReduction="20000"/>
          </a:bodyPr>
          <a:lstStyle/>
          <a:p>
            <a:pPr marL="0" indent="0">
              <a:buNone/>
            </a:pPr>
            <a:r>
              <a:rPr lang="en-US" dirty="0"/>
              <a:t>1. Videos are uploaded to the original storage.</a:t>
            </a:r>
          </a:p>
          <a:p>
            <a:pPr marL="0" indent="0">
              <a:buNone/>
            </a:pPr>
            <a:r>
              <a:rPr lang="en-US" dirty="0"/>
              <a:t>2. Transcoding servers fetch videos from the original storage and start transcoding.</a:t>
            </a:r>
          </a:p>
          <a:p>
            <a:pPr marL="0" indent="0">
              <a:buNone/>
            </a:pPr>
            <a:r>
              <a:rPr lang="en-US" dirty="0"/>
              <a:t>3. Once transcoding is complete, the following two steps are executed in parallel:</a:t>
            </a:r>
          </a:p>
          <a:p>
            <a:pPr marL="0" indent="0">
              <a:buNone/>
            </a:pPr>
            <a:r>
              <a:rPr lang="en-US" dirty="0" smtClean="0"/>
              <a:t>	3a</a:t>
            </a:r>
            <a:r>
              <a:rPr lang="en-US" dirty="0"/>
              <a:t>. Transcoded videos are sent to transcoded storage.</a:t>
            </a:r>
          </a:p>
          <a:p>
            <a:pPr marL="0" indent="0">
              <a:buNone/>
            </a:pPr>
            <a:r>
              <a:rPr lang="en-US" dirty="0" smtClean="0"/>
              <a:t>	3b</a:t>
            </a:r>
            <a:r>
              <a:rPr lang="en-US" dirty="0"/>
              <a:t>. Transcoding completion events are queued in the completion queue.</a:t>
            </a:r>
          </a:p>
          <a:p>
            <a:pPr marL="0" indent="0">
              <a:buNone/>
            </a:pPr>
            <a:r>
              <a:rPr lang="en-US" dirty="0" smtClean="0"/>
              <a:t>3a.1</a:t>
            </a:r>
            <a:r>
              <a:rPr lang="en-US" dirty="0"/>
              <a:t>. Transcoded videos are distributed to CDN.</a:t>
            </a:r>
          </a:p>
          <a:p>
            <a:pPr marL="0" indent="0">
              <a:buNone/>
            </a:pPr>
            <a:r>
              <a:rPr lang="en-US" dirty="0" smtClean="0"/>
              <a:t>3b.1</a:t>
            </a:r>
            <a:r>
              <a:rPr lang="en-US" dirty="0"/>
              <a:t>. Completion handler contains a bunch of workers that continuously pull event data</a:t>
            </a:r>
          </a:p>
          <a:p>
            <a:pPr marL="0" indent="0">
              <a:buNone/>
            </a:pPr>
            <a:r>
              <a:rPr lang="en-US" dirty="0"/>
              <a:t>from the queue.</a:t>
            </a:r>
          </a:p>
          <a:p>
            <a:pPr marL="0" indent="0">
              <a:buNone/>
            </a:pPr>
            <a:r>
              <a:rPr lang="en-US" dirty="0" smtClean="0"/>
              <a:t>3b.1.a</a:t>
            </a:r>
            <a:r>
              <a:rPr lang="en-US" dirty="0"/>
              <a:t>. and 3b.1.b. Completion handler updates the metadata database and cache when</a:t>
            </a:r>
          </a:p>
          <a:p>
            <a:pPr marL="0" indent="0">
              <a:buNone/>
            </a:pPr>
            <a:r>
              <a:rPr lang="en-US" dirty="0"/>
              <a:t>video transcoding is complete.</a:t>
            </a:r>
          </a:p>
          <a:p>
            <a:pPr marL="0" indent="0">
              <a:buNone/>
            </a:pPr>
            <a:r>
              <a:rPr lang="en-US" dirty="0"/>
              <a:t>4. API servers inform the client that the video is successfully uploaded and is ready for</a:t>
            </a:r>
          </a:p>
          <a:p>
            <a:pPr marL="0" indent="0">
              <a:buNone/>
            </a:pPr>
            <a:r>
              <a:rPr lang="en-US" dirty="0"/>
              <a:t>streaming.</a:t>
            </a:r>
          </a:p>
        </p:txBody>
      </p:sp>
      <p:pic>
        <p:nvPicPr>
          <p:cNvPr id="4" name="Picture 3"/>
          <p:cNvPicPr>
            <a:picLocks noChangeAspect="1"/>
          </p:cNvPicPr>
          <p:nvPr/>
        </p:nvPicPr>
        <p:blipFill>
          <a:blip r:embed="rId2"/>
          <a:stretch>
            <a:fillRect/>
          </a:stretch>
        </p:blipFill>
        <p:spPr>
          <a:xfrm>
            <a:off x="7969719" y="365125"/>
            <a:ext cx="4829396" cy="6434246"/>
          </a:xfrm>
          <a:prstGeom prst="rect">
            <a:avLst/>
          </a:prstGeom>
        </p:spPr>
      </p:pic>
    </p:spTree>
    <p:extLst>
      <p:ext uri="{BB962C8B-B14F-4D97-AF65-F5344CB8AC3E}">
        <p14:creationId xmlns:p14="http://schemas.microsoft.com/office/powerpoint/2010/main" val="146089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b: update the metadata</a:t>
            </a:r>
            <a:endParaRPr lang="en-US" dirty="0"/>
          </a:p>
        </p:txBody>
      </p:sp>
      <p:pic>
        <p:nvPicPr>
          <p:cNvPr id="4" name="Content Placeholder 3"/>
          <p:cNvPicPr>
            <a:picLocks noGrp="1" noChangeAspect="1"/>
          </p:cNvPicPr>
          <p:nvPr>
            <p:ph idx="1"/>
          </p:nvPr>
        </p:nvPicPr>
        <p:blipFill>
          <a:blip r:embed="rId2"/>
          <a:stretch>
            <a:fillRect/>
          </a:stretch>
        </p:blipFill>
        <p:spPr>
          <a:xfrm>
            <a:off x="1010653" y="1631466"/>
            <a:ext cx="2717332" cy="5226534"/>
          </a:xfrm>
          <a:prstGeom prst="rect">
            <a:avLst/>
          </a:prstGeom>
        </p:spPr>
      </p:pic>
      <p:sp>
        <p:nvSpPr>
          <p:cNvPr id="5" name="Rectangle 4"/>
          <p:cNvSpPr/>
          <p:nvPr/>
        </p:nvSpPr>
        <p:spPr>
          <a:xfrm>
            <a:off x="4819049" y="1866309"/>
            <a:ext cx="6144126" cy="1754326"/>
          </a:xfrm>
          <a:prstGeom prst="rect">
            <a:avLst/>
          </a:prstGeom>
        </p:spPr>
        <p:txBody>
          <a:bodyPr wrap="square">
            <a:spAutoFit/>
          </a:bodyPr>
          <a:lstStyle/>
          <a:p>
            <a:r>
              <a:rPr lang="en-US" dirty="0">
                <a:latin typeface="LiberationSerif"/>
              </a:rPr>
              <a:t>While a file is being uploaded to the original storage, the client in parallel sends a request to </a:t>
            </a:r>
            <a:r>
              <a:rPr lang="en-US" b="0" i="0" u="none" strike="noStrike" baseline="0" dirty="0" smtClean="0">
                <a:latin typeface="LiberationSerif"/>
              </a:rPr>
              <a:t>update the video metadata as shown in Figure 14-6. The request contains video metadata,</a:t>
            </a:r>
          </a:p>
          <a:p>
            <a:r>
              <a:rPr lang="en-US" b="0" i="0" u="none" strike="noStrike" baseline="0" dirty="0" smtClean="0">
                <a:latin typeface="LiberationSerif"/>
              </a:rPr>
              <a:t>including file name, size, format, etc. API servers update the metadata cache and database.</a:t>
            </a:r>
            <a:endParaRPr lang="en-US" dirty="0"/>
          </a:p>
        </p:txBody>
      </p:sp>
    </p:spTree>
    <p:extLst>
      <p:ext uri="{BB962C8B-B14F-4D97-AF65-F5344CB8AC3E}">
        <p14:creationId xmlns:p14="http://schemas.microsoft.com/office/powerpoint/2010/main" val="144861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9013</TotalTime>
  <Words>1883</Words>
  <Application>Microsoft Office PowerPoint</Application>
  <PresentationFormat>Widescreen</PresentationFormat>
  <Paragraphs>181</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LiberationSerif</vt:lpstr>
      <vt:lpstr>Roboto</vt:lpstr>
      <vt:lpstr>Arial</vt:lpstr>
      <vt:lpstr>Calibri</vt:lpstr>
      <vt:lpstr>Calibri Light</vt:lpstr>
      <vt:lpstr>Wingdings</vt:lpstr>
      <vt:lpstr>Office Theme</vt:lpstr>
      <vt:lpstr>DESIGN YOUTUBE</vt:lpstr>
      <vt:lpstr>Step 1 - Understand the problem and establish design scope</vt:lpstr>
      <vt:lpstr>PowerPoint Presentation</vt:lpstr>
      <vt:lpstr>Back of the envelope estimation</vt:lpstr>
      <vt:lpstr>Step 2 - Propose high-level design and get buy-in</vt:lpstr>
      <vt:lpstr>Video uploading flow</vt:lpstr>
      <vt:lpstr>PowerPoint Presentation</vt:lpstr>
      <vt:lpstr>Flow a: upload the actual video</vt:lpstr>
      <vt:lpstr>Flow b: update the metadata</vt:lpstr>
      <vt:lpstr>Video streaming flow</vt:lpstr>
      <vt:lpstr>Step 3 - Design deep dive</vt:lpstr>
      <vt:lpstr>PowerPoint Presentation</vt:lpstr>
      <vt:lpstr>Directed acyclic graph (DAG) model</vt:lpstr>
      <vt:lpstr>PowerPoint Presentation</vt:lpstr>
      <vt:lpstr>Video transcoding architecture</vt:lpstr>
      <vt:lpstr>Preprocessor</vt:lpstr>
      <vt:lpstr>PowerPoint Presentation</vt:lpstr>
      <vt:lpstr>DAG scheduler</vt:lpstr>
      <vt:lpstr>Resource manager &amp; Task workers</vt:lpstr>
      <vt:lpstr>Temporary storage</vt:lpstr>
      <vt:lpstr>Encoded video</vt:lpstr>
      <vt:lpstr>Speed optimization: parallelize video uploading</vt:lpstr>
      <vt:lpstr>Speed optimization: place upload centers close to users</vt:lpstr>
      <vt:lpstr>Speed optimization: parallelism everywhere</vt:lpstr>
      <vt:lpstr>Let us use an example to explain how message queues make the system more loosely coupled. • Before the message queue is introduced, the encoding module must wait for the output of the download module. • After the message queue is introduced, the encoding module does not need to wait for the output of the download module anymore. If there are events in the message queue, the encoding module can execute those jobs in parallel.</vt:lpstr>
      <vt:lpstr>Safety optimization: pre-signed upload URL</vt:lpstr>
      <vt:lpstr>Safety optimization: protect your videos</vt:lpstr>
      <vt:lpstr>Cost-saving optimization</vt:lpstr>
      <vt:lpstr>Error handling</vt:lpstr>
      <vt:lpstr>PowerPoint Presentation</vt:lpstr>
      <vt:lpstr>Step 4 - Wrap 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YOUTUBE</dc:title>
  <dc:creator>Wei Zhou</dc:creator>
  <cp:lastModifiedBy>Wei Zhou</cp:lastModifiedBy>
  <cp:revision>54</cp:revision>
  <dcterms:created xsi:type="dcterms:W3CDTF">2022-08-29T05:30:06Z</dcterms:created>
  <dcterms:modified xsi:type="dcterms:W3CDTF">2022-09-07T00:29:24Z</dcterms:modified>
</cp:coreProperties>
</file>