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69" autoAdjust="0"/>
  </p:normalViewPr>
  <p:slideViewPr>
    <p:cSldViewPr snapToGrid="0">
      <p:cViewPr>
        <p:scale>
          <a:sx n="66" d="100"/>
          <a:sy n="66" d="100"/>
        </p:scale>
        <p:origin x="644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5321D-0A71-485D-AD29-52DB0CD5E22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F71E1-9BD9-431F-9F91-1DF6B5CF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F71E1-9BD9-431F-9F91-1DF6B5CFAF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6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optimizations are proposed to minimize the amount of network traffic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transmitted: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Delta sync. When a file is modified, only modified blocks are synced instead of the whole file using a sync algorithm [7] [8].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F71E1-9BD9-431F-9F91-1DF6B5CFAF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1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highly simplified version as it only includes the most important tables and interesting fields.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F71E1-9BD9-431F-9F91-1DF6B5CFAF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does a client know if a file is added or edited by another client?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client A is online while a file is changed by another client, notification service will inform client A that changes are made somewhere so it needs to pull the latest data.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client A is offline while a file is changed by another client, data will be saved to the cache. When the offline client is online again, it pulls the latest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F71E1-9BD9-431F-9F91-1DF6B5CFAF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4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support file version history and ensure reliability, multiple versions of the same file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across multiple data centers. Storage space can be filled up quickly with frequent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backups of all file revisions.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F71E1-9BD9-431F-9F91-1DF6B5CFAF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6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5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1835-52B0-423F-AD86-EE9C83E8AF1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05FEB-C346-4205-BEA7-93985B835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 GOOGLE DRIVE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8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 conflicts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199" y="1593621"/>
            <a:ext cx="8822159" cy="22564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9939" y="3850105"/>
            <a:ext cx="10812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the first version that gets processed wins, and the version that gets processed later receives a conflict.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9938" y="4399888"/>
            <a:ext cx="10663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How can we resolve the conflict for user 2?</a:t>
            </a:r>
            <a:br>
              <a:rPr lang="en-US" b="0" i="0" u="none" strike="noStrike" baseline="0" dirty="0" smtClean="0">
                <a:latin typeface="LiberationSerif"/>
              </a:rPr>
            </a:br>
            <a:r>
              <a:rPr lang="en-US" b="0" i="0" u="none" strike="noStrike" baseline="0" dirty="0" smtClean="0">
                <a:latin typeface="LiberationSerif"/>
                <a:sym typeface="Wingdings" panose="05000000000000000000" pitchFamily="2" charset="2"/>
              </a:rPr>
              <a:t></a:t>
            </a:r>
            <a:r>
              <a:rPr lang="en-US" b="0" i="0" u="none" strike="noStrike" baseline="0" dirty="0" smtClean="0">
                <a:latin typeface="LiberationSerif"/>
              </a:rPr>
              <a:t>Our system presents both copies of the same file: user 2’s local copy and the latest version from the server (Figure 15-9). User 2 has the option to merge both files or override one version with the other.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22" y="5503668"/>
            <a:ext cx="7276501" cy="13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High-level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056" y="954263"/>
            <a:ext cx="7184580" cy="5687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364" y="1383957"/>
            <a:ext cx="43048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Block servers: </a:t>
            </a:r>
            <a:r>
              <a:rPr lang="en-US" b="0" i="0" u="none" strike="noStrike" baseline="0" dirty="0" smtClean="0">
                <a:latin typeface="LiberationSerif"/>
              </a:rPr>
              <a:t>A file can be split into several blocks, each with a unique hash value, stored in our metadata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database. </a:t>
            </a:r>
            <a:br>
              <a:rPr lang="en-US" b="0" i="0" u="none" strike="noStrike" baseline="0" dirty="0" smtClean="0">
                <a:latin typeface="LiberationSerif"/>
              </a:rPr>
            </a:br>
            <a:r>
              <a:rPr lang="en-US" b="0" i="0" u="none" strike="noStrike" baseline="0" dirty="0" smtClean="0">
                <a:latin typeface="LiberationSerif"/>
              </a:rPr>
              <a:t>Each block is treated as an independent object and stored in our storage system (S3). To reconstruct a file, blocks are joined in a particular order. </a:t>
            </a:r>
            <a:br>
              <a:rPr lang="en-US" b="0" i="0" u="none" strike="noStrike" baseline="0" dirty="0" smtClean="0">
                <a:latin typeface="LiberationSerif"/>
              </a:rPr>
            </a:br>
            <a:r>
              <a:rPr lang="en-US" b="0" i="0" u="none" strike="noStrike" baseline="0" dirty="0" smtClean="0">
                <a:latin typeface="LiberationSerif"/>
              </a:rPr>
              <a:t>As for the block size, we use Dropbox as a reference: it sets the maximal size of a block to 4MB [6].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364" y="51124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Cold storage: </a:t>
            </a:r>
            <a:r>
              <a:rPr lang="en-US" b="0" i="0" u="none" strike="noStrike" baseline="0" dirty="0" smtClean="0">
                <a:latin typeface="LiberationSerif"/>
              </a:rPr>
              <a:t>Cold storage is a computer system designed for storing inactive data, meaning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files are not accessed for a long time.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13533" y="5112416"/>
            <a:ext cx="5248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Metadata database: </a:t>
            </a:r>
            <a:r>
              <a:rPr lang="en-US" b="0" i="0" u="none" strike="noStrike" baseline="0" dirty="0" smtClean="0">
                <a:latin typeface="LiberationSerif"/>
              </a:rPr>
              <a:t>It stores metadata of users, files, blocks, versions, etc. Please note that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files are stored in the cloud and the metadata database only contains metadata.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38064" y="354098"/>
            <a:ext cx="4848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notification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service notifies relevant clients when a file is added/edited/removed elsewhere so they can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pull the latest changes.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53097" y="2368319"/>
            <a:ext cx="4233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Offline backup queue</a:t>
            </a:r>
            <a:r>
              <a:rPr lang="en-US" b="0" i="0" u="none" strike="noStrike" baseline="0" dirty="0" smtClean="0">
                <a:latin typeface="LiberationSerif"/>
              </a:rPr>
              <a:t>: If a client is offline and cannot pull the latest file changes, the offline  backup queue stores the info so changes will be synced when the client is online.</a:t>
            </a:r>
          </a:p>
        </p:txBody>
      </p:sp>
    </p:spTree>
    <p:extLst>
      <p:ext uri="{BB962C8B-B14F-4D97-AF65-F5344CB8AC3E}">
        <p14:creationId xmlns:p14="http://schemas.microsoft.com/office/powerpoint/2010/main" val="388884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3 - Design deep dive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5771" y="1886631"/>
            <a:ext cx="7069699" cy="40896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6150429"/>
            <a:ext cx="1028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Block servers allow us to save network traffic by providing delta sync and compression.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consistency requirement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142" y="1605953"/>
            <a:ext cx="10395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Memory caches adopt an eventual consistency model by default, which means different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replicas might have different data. To achieve strong consistency, we must ensure the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following: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Data in cache replicas and the master is consistent.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Invalidate caches on database write to ensure cache and database hold the same value. (delete from cache</a:t>
            </a:r>
            <a:r>
              <a:rPr lang="en-US" b="0" i="0" u="none" strike="noStrike" dirty="0" smtClean="0">
                <a:latin typeface="LiberationSerif"/>
              </a:rPr>
              <a:t> before write to </a:t>
            </a:r>
            <a:r>
              <a:rPr lang="en-US" b="0" i="0" u="none" strike="noStrike" dirty="0" err="1" smtClean="0">
                <a:latin typeface="LiberationSerif"/>
              </a:rPr>
              <a:t>db</a:t>
            </a:r>
            <a:r>
              <a:rPr lang="en-US" b="0" i="0" u="none" strike="noStrike" baseline="0" dirty="0" smtClean="0">
                <a:latin typeface="LiberationSerif"/>
              </a:rPr>
              <a:t>)</a:t>
            </a:r>
            <a:br>
              <a:rPr lang="en-US" b="0" i="0" u="none" strike="noStrike" baseline="0" dirty="0" smtClean="0">
                <a:latin typeface="LiberationSerif"/>
              </a:rPr>
            </a:br>
            <a:endParaRPr lang="en-US" b="0" i="0" u="none" strike="noStrike" baseline="0" dirty="0" smtClean="0">
              <a:latin typeface="LiberationSerif"/>
            </a:endParaRPr>
          </a:p>
          <a:p>
            <a:r>
              <a:rPr lang="en-US" b="0" i="0" u="none" strike="noStrike" baseline="0" dirty="0" smtClean="0">
                <a:latin typeface="LiberationSerif"/>
              </a:rPr>
              <a:t>ACID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2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465" y="538262"/>
            <a:ext cx="8730419" cy="6162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Metadata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3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616543" cy="1325563"/>
          </a:xfrm>
        </p:spPr>
        <p:txBody>
          <a:bodyPr/>
          <a:lstStyle/>
          <a:p>
            <a:r>
              <a:rPr lang="en-US" b="1" dirty="0"/>
              <a:t>Upload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67" y="1091407"/>
            <a:ext cx="9481532" cy="57665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3571" y="176372"/>
            <a:ext cx="9329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T</a:t>
            </a:r>
            <a:r>
              <a:rPr lang="en-US" b="0" i="0" u="none" strike="noStrike" baseline="0" dirty="0" smtClean="0">
                <a:latin typeface="LiberationSerif"/>
              </a:rPr>
              <a:t>wo requests are sent in parallel: add file metadata and upload the file to cloud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7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0638" y="1447771"/>
            <a:ext cx="9579505" cy="51347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84915" y="482378"/>
            <a:ext cx="7369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Download flow is triggered when a file is added or edited elsewhere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9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notification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7781"/>
            <a:ext cx="9268326" cy="52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Notification </a:t>
            </a:r>
            <a:r>
              <a:rPr lang="en-US" b="1" dirty="0" smtClean="0"/>
              <a:t>service</a:t>
            </a:r>
            <a:br>
              <a:rPr lang="en-US" b="1" dirty="0" smtClean="0"/>
            </a:br>
            <a:r>
              <a:rPr lang="en-US" sz="2700" dirty="0" smtClean="0"/>
              <a:t>To maintain file consistency, any mutation of a file performed locally needs to be informed to other client </a:t>
            </a:r>
            <a:r>
              <a:rPr lang="en-US" sz="2400" dirty="0"/>
              <a:t>to reduce conflicts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8743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Long polling. Dropbox uses long polling [10].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WebSocket</a:t>
            </a:r>
            <a:r>
              <a:rPr lang="en-US" dirty="0"/>
              <a:t>. </a:t>
            </a:r>
            <a:r>
              <a:rPr lang="en-US" dirty="0" err="1"/>
              <a:t>WebSocket</a:t>
            </a:r>
            <a:r>
              <a:rPr lang="en-US" dirty="0"/>
              <a:t> provides a persistent connection between the client and the</a:t>
            </a:r>
          </a:p>
          <a:p>
            <a:pPr marL="0" indent="0">
              <a:buNone/>
            </a:pPr>
            <a:r>
              <a:rPr lang="en-US" dirty="0"/>
              <a:t>server. Communication is bi-directional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Even though both </a:t>
            </a:r>
            <a:r>
              <a:rPr lang="en-US" dirty="0" smtClean="0"/>
              <a:t>options work well, we opt for long polling for </a:t>
            </a:r>
            <a:r>
              <a:rPr lang="en-US" dirty="0"/>
              <a:t>the following two </a:t>
            </a:r>
            <a:r>
              <a:rPr lang="en-US" dirty="0" smtClean="0"/>
              <a:t>reasons: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 Communication for notification service is not bi-directional. The server sends</a:t>
            </a:r>
          </a:p>
          <a:p>
            <a:pPr marL="0" indent="0">
              <a:buNone/>
            </a:pPr>
            <a:r>
              <a:rPr lang="en-US" dirty="0" smtClean="0"/>
              <a:t>information about file changes to the client, but not vice versa.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WebSocket</a:t>
            </a:r>
            <a:r>
              <a:rPr lang="en-US" dirty="0" smtClean="0"/>
              <a:t> is suited for real-time bi-directional communication such as a chat app. For</a:t>
            </a:r>
          </a:p>
          <a:p>
            <a:pPr marL="0" indent="0">
              <a:buNone/>
            </a:pPr>
            <a:r>
              <a:rPr lang="en-US" dirty="0" smtClean="0"/>
              <a:t>Google </a:t>
            </a:r>
            <a:r>
              <a:rPr lang="en-US" dirty="0"/>
              <a:t>Drive, notifications are sent infrequently with no burst of </a:t>
            </a:r>
            <a:r>
              <a:rPr lang="en-US" dirty="0" smtClean="0"/>
              <a:t>data 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1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Save storage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73" y="1517616"/>
            <a:ext cx="10515600" cy="43922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1: De-duplicate </a:t>
            </a:r>
            <a:r>
              <a:rPr lang="en-US" dirty="0"/>
              <a:t>data blocks. Eliminating redundant blocks at the account level is an </a:t>
            </a:r>
            <a:r>
              <a:rPr lang="en-US" dirty="0" smtClean="0"/>
              <a:t>easy way </a:t>
            </a:r>
            <a:r>
              <a:rPr lang="en-US" dirty="0"/>
              <a:t>to save space. Two blocks are identical if they have the </a:t>
            </a:r>
            <a:r>
              <a:rPr lang="en-US" dirty="0" smtClean="0"/>
              <a:t>same </a:t>
            </a:r>
            <a:r>
              <a:rPr lang="en-US" dirty="0"/>
              <a:t>hash </a:t>
            </a:r>
            <a:r>
              <a:rPr lang="en-US" dirty="0" smtClean="0"/>
              <a:t>value (SHA256, AES Hash)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2: Adopt </a:t>
            </a:r>
            <a:r>
              <a:rPr lang="en-US" dirty="0"/>
              <a:t>an intelligent data backup strategy. Two optimization strategies can be applied:</a:t>
            </a:r>
          </a:p>
          <a:p>
            <a:pPr marL="0" indent="0">
              <a:buNone/>
            </a:pPr>
            <a:r>
              <a:rPr lang="en-US" dirty="0" smtClean="0"/>
              <a:t>  • </a:t>
            </a:r>
            <a:r>
              <a:rPr lang="en-US" dirty="0"/>
              <a:t>Set a limit: We can set a limit for the number of versions to store. If the limit is</a:t>
            </a:r>
          </a:p>
          <a:p>
            <a:pPr marL="0" indent="0">
              <a:buNone/>
            </a:pPr>
            <a:r>
              <a:rPr lang="en-US" dirty="0"/>
              <a:t>reached, the oldest version will be replaced with the new version.</a:t>
            </a:r>
          </a:p>
          <a:p>
            <a:pPr marL="0" indent="0">
              <a:buNone/>
            </a:pPr>
            <a:r>
              <a:rPr lang="en-US" dirty="0" smtClean="0"/>
              <a:t>  • </a:t>
            </a:r>
            <a:r>
              <a:rPr lang="en-US" dirty="0"/>
              <a:t>Keep valuable versions only: Some files might be edited frequently. For example,</a:t>
            </a:r>
          </a:p>
          <a:p>
            <a:pPr marL="0" indent="0">
              <a:buNone/>
            </a:pPr>
            <a:r>
              <a:rPr lang="en-US" dirty="0"/>
              <a:t>saving every edited version for a heavily modified document could mean the file is</a:t>
            </a:r>
          </a:p>
          <a:p>
            <a:pPr marL="0" indent="0">
              <a:buNone/>
            </a:pPr>
            <a:r>
              <a:rPr lang="en-US" dirty="0"/>
              <a:t>saved over 1000 times within a short period. To avoid unnecessary copies, we could</a:t>
            </a:r>
          </a:p>
          <a:p>
            <a:pPr marL="0" indent="0">
              <a:buNone/>
            </a:pPr>
            <a:r>
              <a:rPr lang="en-US" dirty="0"/>
              <a:t>limit the number of saved versions. We give more weight to recent versions.</a:t>
            </a:r>
          </a:p>
          <a:p>
            <a:pPr marL="0" indent="0">
              <a:buNone/>
            </a:pPr>
            <a:r>
              <a:rPr lang="en-US" dirty="0"/>
              <a:t>Experimentation is helpful to figure out the optimal number of versions to save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3:  </a:t>
            </a:r>
            <a:r>
              <a:rPr lang="en-US" dirty="0"/>
              <a:t>Moving infrequently used data to cold storage. Cold data is the data that has not been</a:t>
            </a:r>
          </a:p>
          <a:p>
            <a:pPr marL="0" indent="0">
              <a:buNone/>
            </a:pPr>
            <a:r>
              <a:rPr lang="en-US" dirty="0"/>
              <a:t>active for months or years. Cold storage like Amazon S3 glacier </a:t>
            </a:r>
            <a:r>
              <a:rPr lang="en-US" dirty="0" smtClean="0"/>
              <a:t>is </a:t>
            </a:r>
            <a:r>
              <a:rPr lang="en-US" dirty="0"/>
              <a:t>much cheaper </a:t>
            </a:r>
            <a:r>
              <a:rPr lang="en-US" dirty="0" smtClean="0"/>
              <a:t>than SS3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66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Step 1 - Understand the problem and establish design scope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32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What are the most important </a:t>
            </a:r>
            <a:r>
              <a:rPr lang="en-US" sz="2000" dirty="0" smtClean="0"/>
              <a:t>features? 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  <a:r>
              <a:rPr lang="en-US" sz="2000" dirty="0" smtClean="0"/>
              <a:t> </a:t>
            </a:r>
            <a:r>
              <a:rPr lang="en-US" sz="2000" dirty="0"/>
              <a:t>Upload and download files, file sync, and notifications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Is this a mobile app, a web app, or both</a:t>
            </a:r>
            <a:r>
              <a:rPr lang="en-US" sz="2000" dirty="0" smtClean="0"/>
              <a:t>?</a:t>
            </a: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Both.</a:t>
            </a:r>
          </a:p>
          <a:p>
            <a:r>
              <a:rPr lang="en-US" sz="2000" dirty="0"/>
              <a:t>What are the supported file formats</a:t>
            </a:r>
            <a:r>
              <a:rPr lang="en-US" sz="2000" dirty="0" smtClean="0"/>
              <a:t>?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  <a:r>
              <a:rPr lang="en-US" sz="2000" dirty="0" smtClean="0"/>
              <a:t> </a:t>
            </a:r>
            <a:r>
              <a:rPr lang="en-US" sz="2000" dirty="0"/>
              <a:t>Any file type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Do files need to be encrypted</a:t>
            </a:r>
            <a:r>
              <a:rPr lang="en-US" sz="2000" dirty="0" smtClean="0"/>
              <a:t>?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  <a:r>
              <a:rPr lang="en-US" sz="2000" dirty="0" smtClean="0"/>
              <a:t> </a:t>
            </a:r>
            <a:r>
              <a:rPr lang="en-US" sz="2000" dirty="0"/>
              <a:t>Yes, files in the storage must be encrypted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Is there a file size limit</a:t>
            </a:r>
            <a:r>
              <a:rPr lang="en-US" sz="2000" dirty="0" smtClean="0"/>
              <a:t>?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  <a:r>
              <a:rPr lang="en-US" sz="2000" dirty="0" smtClean="0"/>
              <a:t> </a:t>
            </a:r>
            <a:r>
              <a:rPr lang="en-US" sz="2000" dirty="0"/>
              <a:t>Yes, files must be 10 GB or smaller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How many users does </a:t>
            </a:r>
            <a:r>
              <a:rPr lang="en-US" sz="2000" dirty="0" smtClean="0"/>
              <a:t>the </a:t>
            </a:r>
            <a:r>
              <a:rPr lang="en-US" sz="2000" dirty="0"/>
              <a:t>product have</a:t>
            </a:r>
            <a:r>
              <a:rPr lang="en-US" sz="2000" dirty="0" smtClean="0"/>
              <a:t>?</a:t>
            </a:r>
            <a:r>
              <a:rPr lang="en-US" sz="2000" dirty="0" smtClean="0">
                <a:sym typeface="Wingdings" panose="05000000000000000000" pitchFamily="2" charset="2"/>
              </a:rPr>
              <a:t></a:t>
            </a:r>
            <a:r>
              <a:rPr lang="en-US" sz="2000" dirty="0" smtClean="0"/>
              <a:t> 10M </a:t>
            </a:r>
            <a:r>
              <a:rPr lang="en-US" sz="2000" dirty="0"/>
              <a:t>DAU</a:t>
            </a:r>
            <a:r>
              <a:rPr lang="en-US" sz="2000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44077" y="4658810"/>
            <a:ext cx="11010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1" i="0" u="none" strike="noStrike" baseline="0" dirty="0" smtClean="0">
                <a:latin typeface="LiberationSerif"/>
              </a:rPr>
              <a:t>Add files. </a:t>
            </a:r>
            <a:r>
              <a:rPr lang="en-US" b="0" i="0" u="none" strike="noStrike" baseline="0" dirty="0" smtClean="0">
                <a:latin typeface="LiberationSerif"/>
              </a:rPr>
              <a:t>The easiest way to add a file is to drag and drop a file into Google drive.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1" i="0" u="none" strike="noStrike" baseline="0" dirty="0" smtClean="0">
                <a:latin typeface="LiberationSerif"/>
              </a:rPr>
              <a:t>Download files.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1" i="0" u="none" strike="noStrike" baseline="0" dirty="0" smtClean="0">
                <a:latin typeface="LiberationSerif"/>
              </a:rPr>
              <a:t>Sync files across multiple devices</a:t>
            </a:r>
            <a:r>
              <a:rPr lang="en-US" b="0" i="0" u="none" strike="noStrike" baseline="0" dirty="0" smtClean="0">
                <a:latin typeface="LiberationSerif"/>
              </a:rPr>
              <a:t>. When a file is added to one device, it is automatically synced to other devices.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1" i="0" u="none" strike="noStrike" baseline="0" dirty="0" smtClean="0">
                <a:latin typeface="LiberationSerif"/>
              </a:rPr>
              <a:t>See file revisions.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1" i="0" u="none" strike="noStrike" baseline="0" dirty="0" smtClean="0">
                <a:latin typeface="LiberationSerif"/>
              </a:rPr>
              <a:t>Share files </a:t>
            </a:r>
            <a:r>
              <a:rPr lang="en-US" b="0" i="0" u="none" strike="noStrike" baseline="0" dirty="0" smtClean="0">
                <a:latin typeface="LiberationSerif"/>
              </a:rPr>
              <a:t>with your friends, family, and coworkers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1" i="0" u="none" strike="noStrike" baseline="0" dirty="0" smtClean="0">
                <a:latin typeface="LiberationSerif"/>
              </a:rPr>
              <a:t>Send a notification </a:t>
            </a:r>
            <a:r>
              <a:rPr lang="en-US" b="0" i="0" u="none" strike="noStrike" baseline="0" dirty="0" smtClean="0">
                <a:latin typeface="LiberationSerif"/>
              </a:rPr>
              <a:t>when a file is edited, deleted, or shared with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4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</a:t>
            </a:r>
            <a:r>
              <a:rPr lang="en-US" b="1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2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• Load balancer failure: If a load balancer fails, the secondary would become active </a:t>
            </a:r>
            <a:r>
              <a:rPr lang="en-US" dirty="0" smtClean="0"/>
              <a:t>and pick </a:t>
            </a:r>
            <a:r>
              <a:rPr lang="en-US" dirty="0"/>
              <a:t>up the traffic. Load balancers usually monitor each other using a heartbeat, a </a:t>
            </a:r>
            <a:r>
              <a:rPr lang="en-US" dirty="0" smtClean="0"/>
              <a:t>periodic signal </a:t>
            </a:r>
            <a:r>
              <a:rPr lang="en-US" dirty="0"/>
              <a:t>sent between load balancers. A load balancer is considered as failed if it has not </a:t>
            </a:r>
            <a:r>
              <a:rPr lang="en-US" dirty="0" smtClean="0"/>
              <a:t>sent a </a:t>
            </a:r>
            <a:r>
              <a:rPr lang="en-US" dirty="0"/>
              <a:t>heartbeat for some time.</a:t>
            </a:r>
          </a:p>
          <a:p>
            <a:pPr marL="0" indent="0">
              <a:buNone/>
            </a:pPr>
            <a:r>
              <a:rPr lang="en-US" dirty="0"/>
              <a:t>• Block server failure: If a block server fails, other servers pick up unfinished or </a:t>
            </a:r>
            <a:r>
              <a:rPr lang="en-US" dirty="0" smtClean="0"/>
              <a:t>pending jobs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Cloud storage failure: S3 buckets are replicated multiple times in different regions. </a:t>
            </a:r>
            <a:r>
              <a:rPr lang="en-US" dirty="0" smtClean="0"/>
              <a:t>If files </a:t>
            </a:r>
            <a:r>
              <a:rPr lang="en-US" dirty="0"/>
              <a:t>are not available in one region, they can be fetched from different regions.</a:t>
            </a:r>
          </a:p>
          <a:p>
            <a:pPr marL="0" indent="0">
              <a:buNone/>
            </a:pPr>
            <a:r>
              <a:rPr lang="en-US" dirty="0"/>
              <a:t>• API server failure: It is a stateless service. If an API server fails, the traffic is redirected</a:t>
            </a:r>
          </a:p>
          <a:p>
            <a:pPr marL="0" indent="0">
              <a:buNone/>
            </a:pPr>
            <a:r>
              <a:rPr lang="en-US" dirty="0"/>
              <a:t>to other API servers by a load balancer.</a:t>
            </a:r>
          </a:p>
          <a:p>
            <a:pPr marL="0" indent="0">
              <a:buNone/>
            </a:pPr>
            <a:r>
              <a:rPr lang="en-US" dirty="0"/>
              <a:t>• Metadata cache failure: Metadata cache servers are replicated multiple times. If one </a:t>
            </a:r>
            <a:r>
              <a:rPr lang="en-US" dirty="0" smtClean="0"/>
              <a:t>node goes </a:t>
            </a:r>
            <a:r>
              <a:rPr lang="en-US" dirty="0"/>
              <a:t>down, you can still access other nodes to fetch data. We will bring up a new </a:t>
            </a:r>
            <a:r>
              <a:rPr lang="en-US" dirty="0" smtClean="0"/>
              <a:t>cache server </a:t>
            </a:r>
            <a:r>
              <a:rPr lang="en-US" dirty="0"/>
              <a:t>to replace the failed one.</a:t>
            </a:r>
          </a:p>
        </p:txBody>
      </p:sp>
    </p:spTree>
    <p:extLst>
      <p:ext uri="{BB962C8B-B14F-4D97-AF65-F5344CB8AC3E}">
        <p14:creationId xmlns:p14="http://schemas.microsoft.com/office/powerpoint/2010/main" val="294529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639081"/>
            <a:ext cx="10733314" cy="51303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• Metadata DB failure.</a:t>
            </a:r>
          </a:p>
          <a:p>
            <a:pPr marL="0" indent="0">
              <a:buNone/>
            </a:pPr>
            <a:r>
              <a:rPr lang="en-US" dirty="0" smtClean="0"/>
              <a:t>1  </a:t>
            </a:r>
            <a:r>
              <a:rPr lang="en-US" dirty="0"/>
              <a:t>Master down: If the master is down, promote one of the slaves to act as a new master</a:t>
            </a:r>
          </a:p>
          <a:p>
            <a:pPr marL="0" indent="0">
              <a:buNone/>
            </a:pPr>
            <a:r>
              <a:rPr lang="en-US" dirty="0"/>
              <a:t>and bring up a new slave node.</a:t>
            </a:r>
          </a:p>
          <a:p>
            <a:pPr marL="0" indent="0">
              <a:buNone/>
            </a:pPr>
            <a:r>
              <a:rPr lang="en-US" dirty="0" smtClean="0"/>
              <a:t>2 Slave </a:t>
            </a:r>
            <a:r>
              <a:rPr lang="en-US" dirty="0"/>
              <a:t>down: If a slave is down, you can use another slave for read operations and</a:t>
            </a:r>
          </a:p>
          <a:p>
            <a:pPr marL="0" indent="0">
              <a:buNone/>
            </a:pPr>
            <a:r>
              <a:rPr lang="en-US" dirty="0"/>
              <a:t>bring another database server to replace the failed one.</a:t>
            </a:r>
          </a:p>
          <a:p>
            <a:pPr marL="0" indent="0">
              <a:buNone/>
            </a:pPr>
            <a:r>
              <a:rPr lang="en-US" dirty="0"/>
              <a:t>• Notification service failure: Every online user keeps a long poll connection with the</a:t>
            </a:r>
          </a:p>
          <a:p>
            <a:pPr marL="0" indent="0">
              <a:buNone/>
            </a:pPr>
            <a:r>
              <a:rPr lang="en-US" dirty="0"/>
              <a:t>notification server. Thus, each notification server is connected with many users. According</a:t>
            </a:r>
          </a:p>
          <a:p>
            <a:pPr marL="0" indent="0">
              <a:buNone/>
            </a:pPr>
            <a:r>
              <a:rPr lang="en-US" dirty="0"/>
              <a:t>to the Dropbox talk in 2012 [6], over 1 million connections are open per machine. If a</a:t>
            </a:r>
          </a:p>
          <a:p>
            <a:pPr marL="0" indent="0">
              <a:buNone/>
            </a:pPr>
            <a:r>
              <a:rPr lang="en-US" dirty="0"/>
              <a:t>server goes down, all the long poll connections are lost so clients must reconnect to a</a:t>
            </a:r>
          </a:p>
          <a:p>
            <a:pPr marL="0" indent="0">
              <a:buNone/>
            </a:pPr>
            <a:r>
              <a:rPr lang="en-US" dirty="0"/>
              <a:t>different server. Even though one server can keep many open connections, it cannot</a:t>
            </a:r>
          </a:p>
          <a:p>
            <a:pPr marL="0" indent="0">
              <a:buNone/>
            </a:pPr>
            <a:r>
              <a:rPr lang="en-US" dirty="0"/>
              <a:t>reconnect all the lost connections at once. Reconnecting with all the lost clients is a</a:t>
            </a:r>
          </a:p>
          <a:p>
            <a:pPr marL="0" indent="0">
              <a:buNone/>
            </a:pPr>
            <a:r>
              <a:rPr lang="en-US" dirty="0"/>
              <a:t>relatively slow process.</a:t>
            </a:r>
          </a:p>
          <a:p>
            <a:pPr marL="0" indent="0">
              <a:buNone/>
            </a:pPr>
            <a:r>
              <a:rPr lang="en-US" dirty="0"/>
              <a:t>• Offline backup queue failure: Queues are replicated multiple times. If one queue fails,</a:t>
            </a:r>
          </a:p>
          <a:p>
            <a:pPr marL="0" indent="0">
              <a:buNone/>
            </a:pPr>
            <a:r>
              <a:rPr lang="en-US" dirty="0"/>
              <a:t>consumers of the queue may need to re-subscribe to the backup queue.</a:t>
            </a:r>
          </a:p>
        </p:txBody>
      </p:sp>
    </p:spTree>
    <p:extLst>
      <p:ext uri="{BB962C8B-B14F-4D97-AF65-F5344CB8AC3E}">
        <p14:creationId xmlns:p14="http://schemas.microsoft.com/office/powerpoint/2010/main" val="670630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4 - 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50" y="1421364"/>
            <a:ext cx="11823700" cy="1100455"/>
          </a:xfrm>
        </p:spPr>
        <p:txBody>
          <a:bodyPr>
            <a:normAutofit/>
          </a:bodyPr>
          <a:lstStyle/>
          <a:p>
            <a:r>
              <a:rPr lang="en-US" sz="2000" dirty="0"/>
              <a:t>there is no perfect solution. Every company </a:t>
            </a:r>
            <a:r>
              <a:rPr lang="en-US" sz="2000" dirty="0" smtClean="0"/>
              <a:t>has its </a:t>
            </a:r>
            <a:r>
              <a:rPr lang="en-US" sz="2000" dirty="0"/>
              <a:t>unique constraints and you must design a system to fit those constraints. </a:t>
            </a:r>
            <a:endParaRPr lang="en-US" sz="2000" dirty="0" smtClean="0"/>
          </a:p>
          <a:p>
            <a:r>
              <a:rPr lang="en-US" sz="2000" dirty="0" smtClean="0"/>
              <a:t>Knowing the tradeoffs </a:t>
            </a:r>
            <a:r>
              <a:rPr lang="en-US" sz="2000" dirty="0"/>
              <a:t>of your design and technology choices are </a:t>
            </a:r>
            <a:r>
              <a:rPr lang="en-US" sz="2000" dirty="0" smtClean="0"/>
              <a:t> important</a:t>
            </a:r>
            <a:r>
              <a:rPr lang="en-US" sz="20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553"/>
            <a:ext cx="9958659" cy="33575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055" y="5727116"/>
            <a:ext cx="11414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Another interesting evolution of the system is moving online/offline logic to a separate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service. Let us call it presence service. By moving presence service out of notification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servers, online/offline functionality can easily be integrated by other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5" y="352959"/>
            <a:ext cx="10515600" cy="274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important to understand non-functional requirements:</a:t>
            </a:r>
          </a:p>
          <a:p>
            <a:pPr marL="0" indent="0">
              <a:buNone/>
            </a:pPr>
            <a:r>
              <a:rPr lang="en-US" sz="1800" dirty="0"/>
              <a:t>• Reliability. Reliability is extremely important for a storage system. Data loss </a:t>
            </a:r>
            <a:r>
              <a:rPr lang="en-US" sz="1800" dirty="0" smtClean="0"/>
              <a:t>is unacceptable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• Fast sync speed. If file sync takes too much time, users will become impatient </a:t>
            </a:r>
            <a:r>
              <a:rPr lang="en-US" sz="1800" dirty="0" smtClean="0"/>
              <a:t>and abandon </a:t>
            </a:r>
            <a:r>
              <a:rPr lang="en-US" sz="1800" dirty="0"/>
              <a:t>the product.</a:t>
            </a:r>
          </a:p>
          <a:p>
            <a:pPr marL="0" indent="0">
              <a:buNone/>
            </a:pPr>
            <a:r>
              <a:rPr lang="en-US" sz="1800" dirty="0"/>
              <a:t>• Bandwidth usage. If a product takes a lot of unnecessary network bandwidth, users </a:t>
            </a:r>
            <a:r>
              <a:rPr lang="en-US" sz="1800" dirty="0" smtClean="0"/>
              <a:t>will be </a:t>
            </a:r>
            <a:r>
              <a:rPr lang="en-US" sz="1800" dirty="0"/>
              <a:t>unhappy, especially when they are on a mobile data plan.</a:t>
            </a:r>
          </a:p>
          <a:p>
            <a:pPr marL="0" indent="0">
              <a:buNone/>
            </a:pPr>
            <a:r>
              <a:rPr lang="en-US" sz="1800" dirty="0"/>
              <a:t>• Scalability. The system should be able to handle high volumes of traffic.</a:t>
            </a:r>
          </a:p>
          <a:p>
            <a:pPr marL="0" indent="0">
              <a:buNone/>
            </a:pPr>
            <a:r>
              <a:rPr lang="en-US" sz="1800" dirty="0"/>
              <a:t>• High availability. Users should still be able to use the system when some servers </a:t>
            </a:r>
            <a:r>
              <a:rPr lang="en-US" sz="1800" dirty="0" smtClean="0"/>
              <a:t>are offline</a:t>
            </a:r>
            <a:r>
              <a:rPr lang="en-US" sz="1800" dirty="0"/>
              <a:t>, slowed down, or have unexpected network errors.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888" y="3176958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Back of the envelope estimation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5695" y="3826044"/>
            <a:ext cx="93012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• Assume the application has 50 million signed up users and 10 million DAU.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Users get 10 GB free space.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Assume users upload 2 files per day. The average file size is 500 KB.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1:1 read to write ratio.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Total space allocated: 50 million * 10 GB = 500 Petabyte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QPS for upload API: 10 million * 2 uploads / 24 hours / 3600 seconds = ~ 240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Peak QPS = QPS * 2 = 480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2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Step 2 - Propose high-level design and get buy-in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 of showing the high-level design diagram from the beginning, we will use a </a:t>
            </a:r>
            <a:r>
              <a:rPr lang="en-US" dirty="0" smtClean="0"/>
              <a:t>slightly  different </a:t>
            </a:r>
            <a:r>
              <a:rPr lang="en-US" dirty="0"/>
              <a:t>approach. We will start with something simple: build everything in a single server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gradually scale </a:t>
            </a:r>
            <a:r>
              <a:rPr lang="en-US" dirty="0" smtClean="0"/>
              <a:t>it </a:t>
            </a:r>
            <a:r>
              <a:rPr lang="en-US" dirty="0"/>
              <a:t>up to support millions of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Let us </a:t>
            </a:r>
            <a:r>
              <a:rPr lang="en-US" sz="2400" dirty="0" smtClean="0"/>
              <a:t>start with a single server setup as listed below: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A web server to upload and download files.</a:t>
            </a:r>
          </a:p>
          <a:p>
            <a:pPr marL="0" indent="0">
              <a:buNone/>
            </a:pPr>
            <a:r>
              <a:rPr lang="en-US" sz="2400" dirty="0"/>
              <a:t>• A database to keep track of metadata like user data, login info, files info, etc.</a:t>
            </a:r>
          </a:p>
          <a:p>
            <a:pPr marL="0" indent="0">
              <a:buNone/>
            </a:pPr>
            <a:r>
              <a:rPr lang="en-US" sz="2400" dirty="0"/>
              <a:t>• A storage system to store files. We allocate 1TB of storage space to store files.</a:t>
            </a:r>
          </a:p>
        </p:txBody>
      </p:sp>
    </p:spTree>
    <p:extLst>
      <p:ext uri="{BB962C8B-B14F-4D97-AF65-F5344CB8AC3E}">
        <p14:creationId xmlns:p14="http://schemas.microsoft.com/office/powerpoint/2010/main" val="19834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62" y="1450240"/>
            <a:ext cx="7478043" cy="38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95" y="8617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APIs </a:t>
            </a:r>
            <a:r>
              <a:rPr lang="en-US" dirty="0" smtClean="0"/>
              <a:t> </a:t>
            </a:r>
            <a:r>
              <a:rPr lang="en-US" sz="2400" dirty="0"/>
              <a:t>upload a file, download a file, and </a:t>
            </a:r>
            <a:r>
              <a:rPr lang="en-US" sz="2400" dirty="0" smtClean="0"/>
              <a:t>get file </a:t>
            </a:r>
            <a:r>
              <a:rPr lang="en-US" sz="2400" dirty="0"/>
              <a:t>revisions.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11738"/>
            <a:ext cx="115302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1. Upload a file to Google Drive</a:t>
            </a:r>
          </a:p>
          <a:p>
            <a:pPr marL="0" indent="0">
              <a:buNone/>
            </a:pPr>
            <a:r>
              <a:rPr lang="en-US" sz="1800" dirty="0"/>
              <a:t>Two types of uploads are supported:</a:t>
            </a:r>
          </a:p>
          <a:p>
            <a:pPr marL="0" indent="0">
              <a:buNone/>
            </a:pPr>
            <a:r>
              <a:rPr lang="en-US" sz="1800" dirty="0"/>
              <a:t>• Simple upload. Use this upload type when the file size is small.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 err="1"/>
              <a:t>Resumable</a:t>
            </a:r>
            <a:r>
              <a:rPr lang="en-US" sz="1800" dirty="0"/>
              <a:t> upload. Use this upload type when the file size is large and there is </a:t>
            </a:r>
            <a:r>
              <a:rPr lang="en-US" sz="1800" dirty="0" smtClean="0"/>
              <a:t>high chance </a:t>
            </a:r>
            <a:r>
              <a:rPr lang="en-US" sz="1800" dirty="0"/>
              <a:t>of network interruption.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Here </a:t>
            </a:r>
            <a:r>
              <a:rPr lang="en-US" sz="1800" dirty="0"/>
              <a:t>is an example of </a:t>
            </a:r>
            <a:r>
              <a:rPr lang="en-US" sz="1800" dirty="0" err="1"/>
              <a:t>resumable</a:t>
            </a:r>
            <a:r>
              <a:rPr lang="en-US" sz="1800" dirty="0"/>
              <a:t> upload API</a:t>
            </a:r>
            <a:r>
              <a:rPr lang="en-US" sz="1800" dirty="0" smtClean="0"/>
              <a:t>:  </a:t>
            </a:r>
            <a:r>
              <a:rPr lang="en-US" sz="1800" b="1" i="1" dirty="0" smtClean="0"/>
              <a:t>https</a:t>
            </a:r>
            <a:r>
              <a:rPr lang="en-US" sz="1800" b="1" i="1" dirty="0"/>
              <a:t>://api.example.com/files/upload?uploadType=resumable</a:t>
            </a:r>
          </a:p>
          <a:p>
            <a:pPr marL="0" indent="0">
              <a:buNone/>
            </a:pPr>
            <a:r>
              <a:rPr lang="en-US" sz="1800" dirty="0" err="1"/>
              <a:t>Params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 err="1"/>
              <a:t>uploadType</a:t>
            </a:r>
            <a:r>
              <a:rPr lang="en-US" sz="1800" dirty="0"/>
              <a:t>=</a:t>
            </a:r>
            <a:r>
              <a:rPr lang="en-US" sz="1800" dirty="0" err="1"/>
              <a:t>resumable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data: Local file to be uploaded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resumable</a:t>
            </a:r>
            <a:r>
              <a:rPr lang="en-US" sz="1800" dirty="0"/>
              <a:t> upload is achieved by the following 3 steps [2]:</a:t>
            </a:r>
          </a:p>
          <a:p>
            <a:pPr marL="0" indent="0">
              <a:buNone/>
            </a:pPr>
            <a:r>
              <a:rPr lang="en-US" sz="1800" dirty="0"/>
              <a:t>• Send the initial request to retrieve the </a:t>
            </a:r>
            <a:r>
              <a:rPr lang="en-US" sz="1800" dirty="0" err="1"/>
              <a:t>resumable</a:t>
            </a:r>
            <a:r>
              <a:rPr lang="en-US" sz="1800" dirty="0"/>
              <a:t> URL.</a:t>
            </a:r>
          </a:p>
          <a:p>
            <a:pPr marL="0" indent="0">
              <a:buNone/>
            </a:pPr>
            <a:r>
              <a:rPr lang="en-US" sz="1800" dirty="0"/>
              <a:t>• Upload the data and monitor upload state.</a:t>
            </a:r>
          </a:p>
          <a:p>
            <a:pPr marL="0" indent="0">
              <a:buNone/>
            </a:pPr>
            <a:r>
              <a:rPr lang="en-US" sz="1800" dirty="0"/>
              <a:t>• If upload is disturbed, resume the upload.</a:t>
            </a:r>
          </a:p>
        </p:txBody>
      </p:sp>
    </p:spTree>
    <p:extLst>
      <p:ext uri="{BB962C8B-B14F-4D97-AF65-F5344CB8AC3E}">
        <p14:creationId xmlns:p14="http://schemas.microsoft.com/office/powerpoint/2010/main" val="341083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194" y="381836"/>
            <a:ext cx="10515600" cy="29003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2. Download a file from Google </a:t>
            </a:r>
            <a:r>
              <a:rPr lang="en-US" b="1" dirty="0" smtClean="0"/>
              <a:t>Drive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400" dirty="0"/>
              <a:t>Example API: https://api.example.com/files/download</a:t>
            </a:r>
          </a:p>
          <a:p>
            <a:pPr marL="0" indent="0">
              <a:buNone/>
            </a:pPr>
            <a:r>
              <a:rPr lang="en-US" sz="2400" dirty="0" err="1"/>
              <a:t>Params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• path: download file path.</a:t>
            </a:r>
          </a:p>
          <a:p>
            <a:pPr marL="0" indent="0">
              <a:buNone/>
            </a:pPr>
            <a:r>
              <a:rPr lang="en-US" sz="2400" dirty="0"/>
              <a:t>Example </a:t>
            </a:r>
            <a:r>
              <a:rPr lang="en-US" sz="2400" dirty="0" err="1"/>
              <a:t>params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"path": "/recipes/soup/best_soup.txt"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7194" y="3552343"/>
            <a:ext cx="610558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3. Get file revisions</a:t>
            </a:r>
            <a:br>
              <a:rPr lang="en-US" b="1" i="0" u="none" strike="noStrike" baseline="0" dirty="0" smtClean="0">
                <a:latin typeface="LiberationSerif-Bold"/>
              </a:rPr>
            </a:br>
            <a:r>
              <a:rPr lang="en-US" dirty="0"/>
              <a:t>Example API: https://api.example.com/files/list_revisions</a:t>
            </a:r>
          </a:p>
          <a:p>
            <a:r>
              <a:rPr lang="en-US" dirty="0" err="1"/>
              <a:t>Params</a:t>
            </a:r>
            <a:r>
              <a:rPr lang="en-US" dirty="0"/>
              <a:t>:</a:t>
            </a:r>
          </a:p>
          <a:p>
            <a:r>
              <a:rPr lang="en-US" dirty="0"/>
              <a:t>• path: The path to the file you want to get the revision history.</a:t>
            </a:r>
          </a:p>
          <a:p>
            <a:r>
              <a:rPr lang="en-US" dirty="0"/>
              <a:t>• limit: The maximum number of revisions to return.</a:t>
            </a:r>
          </a:p>
          <a:p>
            <a:r>
              <a:rPr lang="en-US" dirty="0"/>
              <a:t>Example </a:t>
            </a:r>
            <a:r>
              <a:rPr lang="en-US" dirty="0" err="1"/>
              <a:t>params</a:t>
            </a:r>
            <a:r>
              <a:rPr lang="en-US" dirty="0"/>
              <a:t>: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"path": "/recipes/soup/best_soup.txt",</a:t>
            </a:r>
          </a:p>
          <a:p>
            <a:r>
              <a:rPr lang="en-US" dirty="0"/>
              <a:t>"limit": 20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8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Move away from single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more files are uploaded, eventually you get the space full alert.</a:t>
            </a:r>
          </a:p>
          <a:p>
            <a:r>
              <a:rPr lang="en-US" dirty="0" smtClean="0"/>
              <a:t>The </a:t>
            </a:r>
            <a:r>
              <a:rPr lang="en-US" dirty="0"/>
              <a:t>first solution comes to mind is to shard the data, so it is stored on </a:t>
            </a:r>
            <a:r>
              <a:rPr lang="en-US" dirty="0" smtClean="0"/>
              <a:t>multiple storage </a:t>
            </a:r>
            <a:r>
              <a:rPr lang="en-US" dirty="0"/>
              <a:t>servers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But Potential data losses </a:t>
            </a:r>
            <a:r>
              <a:rPr lang="en-US" dirty="0"/>
              <a:t>in </a:t>
            </a:r>
            <a:r>
              <a:rPr lang="en-US" dirty="0" smtClean="0"/>
              <a:t>case </a:t>
            </a:r>
            <a:r>
              <a:rPr lang="en-US" dirty="0"/>
              <a:t>of storage server outage</a:t>
            </a:r>
            <a:r>
              <a:rPr lang="en-US" dirty="0" smtClean="0"/>
              <a:t>.</a:t>
            </a:r>
          </a:p>
          <a:p>
            <a:r>
              <a:rPr lang="en-US" dirty="0"/>
              <a:t>Netflix and </a:t>
            </a:r>
            <a:r>
              <a:rPr lang="en-US" dirty="0" err="1"/>
              <a:t>Airbnb</a:t>
            </a:r>
            <a:r>
              <a:rPr lang="en-US" dirty="0"/>
              <a:t> use Amazon S3 for storage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>“Amazon Simple Storage Service (Amazon S3) is an object </a:t>
            </a:r>
            <a:r>
              <a:rPr lang="en-US" dirty="0" smtClean="0"/>
              <a:t>storage service that offers industry-leading scalability, data availability, security, and performance” </a:t>
            </a:r>
            <a:br>
              <a:rPr lang="en-US" dirty="0" smtClean="0"/>
            </a:br>
            <a:r>
              <a:rPr lang="en-US" dirty="0" smtClean="0"/>
              <a:t>Amazon </a:t>
            </a:r>
            <a:r>
              <a:rPr lang="en-US" dirty="0"/>
              <a:t>S3 </a:t>
            </a:r>
            <a:r>
              <a:rPr lang="en-US" dirty="0" smtClean="0"/>
              <a:t>supports </a:t>
            </a:r>
            <a:r>
              <a:rPr lang="en-US" dirty="0"/>
              <a:t>same-region and cross-region replication.</a:t>
            </a:r>
          </a:p>
        </p:txBody>
      </p:sp>
    </p:spTree>
    <p:extLst>
      <p:ext uri="{BB962C8B-B14F-4D97-AF65-F5344CB8AC3E}">
        <p14:creationId xmlns:p14="http://schemas.microsoft.com/office/powerpoint/2010/main" val="190899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01" y="163349"/>
            <a:ext cx="4506445" cy="63342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56046" y="6228166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LiberationSerif"/>
              </a:rPr>
              <a:t>Amazon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3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7205</TotalTime>
  <Words>1851</Words>
  <Application>Microsoft Office PowerPoint</Application>
  <PresentationFormat>Widescreen</PresentationFormat>
  <Paragraphs>168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LiberationSerif</vt:lpstr>
      <vt:lpstr>LiberationSerif-Bold</vt:lpstr>
      <vt:lpstr>Arial</vt:lpstr>
      <vt:lpstr>Calibri</vt:lpstr>
      <vt:lpstr>Calibri Light</vt:lpstr>
      <vt:lpstr>Wingdings</vt:lpstr>
      <vt:lpstr>Office Theme</vt:lpstr>
      <vt:lpstr>DESIGN GOOGLE DRIVE</vt:lpstr>
      <vt:lpstr>Step 1 - Understand the problem and establish design scope</vt:lpstr>
      <vt:lpstr>PowerPoint Presentation</vt:lpstr>
      <vt:lpstr>Step 2 - Propose high-level design and get buy-in</vt:lpstr>
      <vt:lpstr>PowerPoint Presentation</vt:lpstr>
      <vt:lpstr>APIs  upload a file, download a file, and get file revisions.</vt:lpstr>
      <vt:lpstr>PowerPoint Presentation</vt:lpstr>
      <vt:lpstr>Move away from single server</vt:lpstr>
      <vt:lpstr>PowerPoint Presentation</vt:lpstr>
      <vt:lpstr>Sync conflicts</vt:lpstr>
      <vt:lpstr>High-level design</vt:lpstr>
      <vt:lpstr>Step 3 - Design deep dive</vt:lpstr>
      <vt:lpstr>High consistency requirement</vt:lpstr>
      <vt:lpstr>Metadata database</vt:lpstr>
      <vt:lpstr>Upload flow</vt:lpstr>
      <vt:lpstr>Download flow</vt:lpstr>
      <vt:lpstr>From notification chapter</vt:lpstr>
      <vt:lpstr>Notification service To maintain file consistency, any mutation of a file performed locally needs to be informed to other client to reduce conflicts</vt:lpstr>
      <vt:lpstr>Save storage space</vt:lpstr>
      <vt:lpstr>Failure Handling</vt:lpstr>
      <vt:lpstr>PowerPoint Presentation</vt:lpstr>
      <vt:lpstr>Step 4 - Wrap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GOOGLE DRIVE</dc:title>
  <dc:creator>Wei Zhou</dc:creator>
  <cp:lastModifiedBy>Wei Zhou</cp:lastModifiedBy>
  <cp:revision>38</cp:revision>
  <dcterms:created xsi:type="dcterms:W3CDTF">2022-09-07T00:29:32Z</dcterms:created>
  <dcterms:modified xsi:type="dcterms:W3CDTF">2022-09-12T00:35:01Z</dcterms:modified>
</cp:coreProperties>
</file>