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6858000" cx="12192000"/>
  <p:notesSz cx="6858000" cy="9144000"/>
  <p:embeddedFontLst>
    <p:embeddedFont>
      <p:font typeface="Century Gothic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enturyGothic-regular.fntdata"/><Relationship Id="rId11" Type="http://schemas.openxmlformats.org/officeDocument/2006/relationships/slide" Target="slides/slide7.xml"/><Relationship Id="rId22" Type="http://schemas.openxmlformats.org/officeDocument/2006/relationships/font" Target="fonts/CenturyGothic-italic.fntdata"/><Relationship Id="rId10" Type="http://schemas.openxmlformats.org/officeDocument/2006/relationships/slide" Target="slides/slide6.xml"/><Relationship Id="rId21" Type="http://schemas.openxmlformats.org/officeDocument/2006/relationships/font" Target="fonts/CenturyGothic-bold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23" Type="http://schemas.openxmlformats.org/officeDocument/2006/relationships/font" Target="fonts/CenturyGothic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Contexte: </a:t>
            </a:r>
            <a:r>
              <a:rPr lang="fr-FR"/>
              <a:t>Le projet Park'it consiste à développer une application de paiement de parking automatisé, actuellement en phase beta.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Fonctionnalités actuelles: Entrée, Sortie, calcul de prix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Problemes à résoudre: l’objectif est de corriger le bug de prix, d'ajouter de nouvelles fonctionnalités comme un stationnement gratuit de 30 minutes et une réduction de 5 % pour les utilisateurs récurrents.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Objectifs: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Resoudre bug et Coder les fonctionnalités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Le code doit passer tous les tests unitaires et intégrer des tests d’intégration marqués "TODO".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L'application doit atteindre une couverture de tests de 70 % pour garantir sa fiabilité avant la mise en production.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Les rapports de couverture JaCoCo et SureFire devront être envoyés à l’équipe produit pour validation finale.</a:t>
            </a:r>
            <a:endParaRPr/>
          </a:p>
        </p:txBody>
      </p:sp>
      <p:sp>
        <p:nvSpPr>
          <p:cNvPr id="167" name="Google Shape;16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On va regarder rapidement la correction et les nouvelles fonctionnalités</a:t>
            </a:r>
            <a:endParaRPr/>
          </a:p>
        </p:txBody>
      </p:sp>
      <p:sp>
        <p:nvSpPr>
          <p:cNvPr id="173" name="Google Shape;173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af4faeb079_1_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af4faeb079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30 minutes</a:t>
            </a:r>
            <a:endParaRPr/>
          </a:p>
        </p:txBody>
      </p:sp>
      <p:sp>
        <p:nvSpPr>
          <p:cNvPr id="186" name="Google Shape;18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getTicket ds le DAO</a:t>
            </a:r>
            <a:endParaRPr/>
          </a:p>
        </p:txBody>
      </p:sp>
      <p:sp>
        <p:nvSpPr>
          <p:cNvPr id="195" name="Google Shape;195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1 ParkingService ligne 7 8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2 FareCalculator ligne 4</a:t>
            </a:r>
            <a:endParaRPr/>
          </a:p>
        </p:txBody>
      </p:sp>
      <p:sp>
        <p:nvSpPr>
          <p:cNvPr id="203" name="Google Shape;203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e de titre" type="title">
  <p:cSld name="TITLE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"/>
          <p:cNvSpPr txBox="1"/>
          <p:nvPr>
            <p:ph type="ctrTitle"/>
          </p:nvPr>
        </p:nvSpPr>
        <p:spPr>
          <a:xfrm>
            <a:off x="2589213" y="2514600"/>
            <a:ext cx="8915399" cy="22627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Century Gothic"/>
              <a:buNone/>
              <a:defRPr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"/>
          <p:cNvSpPr txBox="1"/>
          <p:nvPr>
            <p:ph idx="1" type="subTitle"/>
          </p:nvPr>
        </p:nvSpPr>
        <p:spPr>
          <a:xfrm>
            <a:off x="2589213" y="4777379"/>
            <a:ext cx="8915399" cy="11262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1" name="Google Shape;41;p2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"/>
          <p:cNvSpPr/>
          <p:nvPr/>
        </p:nvSpPr>
        <p:spPr>
          <a:xfrm>
            <a:off x="0" y="4323810"/>
            <a:ext cx="1744652" cy="778589"/>
          </a:xfrm>
          <a:custGeom>
            <a:rect b="b" l="l" r="r" t="t"/>
            <a:pathLst>
              <a:path extrusionOk="0" h="166" w="372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2"/>
          <p:cNvSpPr txBox="1"/>
          <p:nvPr>
            <p:ph idx="12" type="sldNum"/>
          </p:nvPr>
        </p:nvSpPr>
        <p:spPr>
          <a:xfrm>
            <a:off x="531812" y="4529540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légende">
  <p:cSld name="Titre et légende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1"/>
          <p:cNvSpPr txBox="1"/>
          <p:nvPr>
            <p:ph type="title"/>
          </p:nvPr>
        </p:nvSpPr>
        <p:spPr>
          <a:xfrm>
            <a:off x="2589212" y="609600"/>
            <a:ext cx="8915399" cy="3117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b="0" sz="48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1"/>
          <p:cNvSpPr txBox="1"/>
          <p:nvPr>
            <p:ph idx="1" type="body"/>
          </p:nvPr>
        </p:nvSpPr>
        <p:spPr>
          <a:xfrm>
            <a:off x="2589212" y="4354046"/>
            <a:ext cx="8915399" cy="15558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595959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7" name="Google Shape;107;p11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1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1"/>
          <p:cNvSpPr/>
          <p:nvPr/>
        </p:nvSpPr>
        <p:spPr>
          <a:xfrm flipH="1" rot="10800000">
            <a:off x="-4189" y="31781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1"/>
          <p:cNvSpPr txBox="1"/>
          <p:nvPr>
            <p:ph idx="12" type="sldNum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tation avec légende">
  <p:cSld name="Citation avec légende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2"/>
          <p:cNvSpPr txBox="1"/>
          <p:nvPr>
            <p:ph type="title"/>
          </p:nvPr>
        </p:nvSpPr>
        <p:spPr>
          <a:xfrm>
            <a:off x="2849949" y="609600"/>
            <a:ext cx="8393926" cy="28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b="0" sz="48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2"/>
          <p:cNvSpPr txBox="1"/>
          <p:nvPr>
            <p:ph idx="1" type="body"/>
          </p:nvPr>
        </p:nvSpPr>
        <p:spPr>
          <a:xfrm>
            <a:off x="3275012" y="3505200"/>
            <a:ext cx="7536554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 sz="16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14" name="Google Shape;114;p12"/>
          <p:cNvSpPr txBox="1"/>
          <p:nvPr>
            <p:ph idx="2" type="body"/>
          </p:nvPr>
        </p:nvSpPr>
        <p:spPr>
          <a:xfrm>
            <a:off x="2589212" y="4354046"/>
            <a:ext cx="8915399" cy="15558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595959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5" name="Google Shape;115;p12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12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2"/>
          <p:cNvSpPr/>
          <p:nvPr/>
        </p:nvSpPr>
        <p:spPr>
          <a:xfrm flipH="1" rot="10800000">
            <a:off x="-4189" y="31781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2"/>
          <p:cNvSpPr txBox="1"/>
          <p:nvPr>
            <p:ph idx="12" type="sldNum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119" name="Google Shape;119;p12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8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20" name="Google Shape;120;p12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8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rte nom">
  <p:cSld name="Carte nom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3"/>
          <p:cNvSpPr txBox="1"/>
          <p:nvPr>
            <p:ph type="title"/>
          </p:nvPr>
        </p:nvSpPr>
        <p:spPr>
          <a:xfrm>
            <a:off x="2589213" y="2438400"/>
            <a:ext cx="8915400" cy="272484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b="0"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13"/>
          <p:cNvSpPr txBox="1"/>
          <p:nvPr>
            <p:ph idx="1" type="body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24" name="Google Shape;124;p13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13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13"/>
          <p:cNvSpPr/>
          <p:nvPr/>
        </p:nvSpPr>
        <p:spPr>
          <a:xfrm flipH="1" rot="10800000">
            <a:off x="-4189" y="491172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3"/>
          <p:cNvSpPr txBox="1"/>
          <p:nvPr>
            <p:ph idx="12" type="sldNum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rte nom citation">
  <p:cSld name="Carte nom citation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4"/>
          <p:cNvSpPr txBox="1"/>
          <p:nvPr>
            <p:ph type="title"/>
          </p:nvPr>
        </p:nvSpPr>
        <p:spPr>
          <a:xfrm>
            <a:off x="2849949" y="609600"/>
            <a:ext cx="8393926" cy="28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b="0" sz="48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14"/>
          <p:cNvSpPr txBox="1"/>
          <p:nvPr>
            <p:ph idx="1" type="body"/>
          </p:nvPr>
        </p:nvSpPr>
        <p:spPr>
          <a:xfrm>
            <a:off x="2589212" y="4343400"/>
            <a:ext cx="8915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2400"/>
              <a:buFont typeface="Century Gothic"/>
              <a:buNone/>
              <a:defRPr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31" name="Google Shape;131;p14"/>
          <p:cNvSpPr txBox="1"/>
          <p:nvPr>
            <p:ph idx="2" type="body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32" name="Google Shape;132;p14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14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14"/>
          <p:cNvSpPr/>
          <p:nvPr/>
        </p:nvSpPr>
        <p:spPr>
          <a:xfrm flipH="1" rot="10800000">
            <a:off x="-4189" y="491172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4"/>
          <p:cNvSpPr txBox="1"/>
          <p:nvPr>
            <p:ph idx="12" type="sldNum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136" name="Google Shape;136;p14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8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37" name="Google Shape;137;p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8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rai ou faux">
  <p:cSld name="Vrai ou faux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5"/>
          <p:cNvSpPr txBox="1"/>
          <p:nvPr>
            <p:ph type="title"/>
          </p:nvPr>
        </p:nvSpPr>
        <p:spPr>
          <a:xfrm>
            <a:off x="2589212" y="627407"/>
            <a:ext cx="8915399" cy="28800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b="0"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15"/>
          <p:cNvSpPr txBox="1"/>
          <p:nvPr>
            <p:ph idx="1" type="body"/>
          </p:nvPr>
        </p:nvSpPr>
        <p:spPr>
          <a:xfrm>
            <a:off x="2589212" y="4343400"/>
            <a:ext cx="8915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2400"/>
              <a:buFont typeface="Century Gothic"/>
              <a:buNone/>
              <a:defRPr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41" name="Google Shape;141;p15"/>
          <p:cNvSpPr txBox="1"/>
          <p:nvPr>
            <p:ph idx="2" type="body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42" name="Google Shape;142;p15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15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15"/>
          <p:cNvSpPr/>
          <p:nvPr/>
        </p:nvSpPr>
        <p:spPr>
          <a:xfrm flipH="1" rot="10800000">
            <a:off x="-4189" y="491172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5"/>
          <p:cNvSpPr txBox="1"/>
          <p:nvPr>
            <p:ph idx="12" type="sldNum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texte vertical" type="vertTx">
  <p:cSld name="VERTICAL_TEXT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6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16"/>
          <p:cNvSpPr txBox="1"/>
          <p:nvPr>
            <p:ph idx="1" type="body"/>
          </p:nvPr>
        </p:nvSpPr>
        <p:spPr>
          <a:xfrm rot="5400000">
            <a:off x="5103812" y="-381000"/>
            <a:ext cx="3886200" cy="89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49" name="Google Shape;149;p16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16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16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6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vertical et texte" type="vertTitleAndTx">
  <p:cSld name="VERTICAL_TITLE_AND_VERTICAL_TEXT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7"/>
          <p:cNvSpPr txBox="1"/>
          <p:nvPr>
            <p:ph type="title"/>
          </p:nvPr>
        </p:nvSpPr>
        <p:spPr>
          <a:xfrm rot="5400000">
            <a:off x="7756704" y="2165513"/>
            <a:ext cx="5283817" cy="22076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17"/>
          <p:cNvSpPr txBox="1"/>
          <p:nvPr>
            <p:ph idx="1" type="body"/>
          </p:nvPr>
        </p:nvSpPr>
        <p:spPr>
          <a:xfrm rot="5400000">
            <a:off x="3185803" y="30814"/>
            <a:ext cx="5283817" cy="6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56" name="Google Shape;156;p17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17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17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7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contenu" type="obj">
  <p:cSld name="OBJEC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"/>
          <p:cNvSpPr txBox="1"/>
          <p:nvPr>
            <p:ph idx="1" type="body"/>
          </p:nvPr>
        </p:nvSpPr>
        <p:spPr>
          <a:xfrm>
            <a:off x="2589212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48" name="Google Shape;48;p3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3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3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3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ux contenus" type="twoObj">
  <p:cSld name="TWO_OBJECTS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4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2589212" y="2133600"/>
            <a:ext cx="4313864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2" type="body"/>
          </p:nvPr>
        </p:nvSpPr>
        <p:spPr>
          <a:xfrm>
            <a:off x="7190747" y="2126222"/>
            <a:ext cx="4313864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56" name="Google Shape;56;p4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4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4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4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seul" type="titleOnly">
  <p:cSld name="TITLE_ONL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5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5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5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ide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6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6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6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6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de section" type="secHead">
  <p:cSld name="SECTION_HEADER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7"/>
          <p:cNvSpPr txBox="1"/>
          <p:nvPr>
            <p:ph type="title"/>
          </p:nvPr>
        </p:nvSpPr>
        <p:spPr>
          <a:xfrm>
            <a:off x="2589212" y="2058750"/>
            <a:ext cx="8915399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Century Gothic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7"/>
          <p:cNvSpPr txBox="1"/>
          <p:nvPr>
            <p:ph idx="1" type="body"/>
          </p:nvPr>
        </p:nvSpPr>
        <p:spPr>
          <a:xfrm>
            <a:off x="2589212" y="3530129"/>
            <a:ext cx="8915399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595959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4" name="Google Shape;74;p7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7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7"/>
          <p:cNvSpPr/>
          <p:nvPr/>
        </p:nvSpPr>
        <p:spPr>
          <a:xfrm flipH="1" rot="10800000">
            <a:off x="-4189" y="31781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7"/>
          <p:cNvSpPr txBox="1"/>
          <p:nvPr>
            <p:ph idx="12" type="sldNum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ison" type="twoTxTwoObj">
  <p:cSld name="TWO_OBJECTS_WITH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8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8"/>
          <p:cNvSpPr txBox="1"/>
          <p:nvPr>
            <p:ph idx="1" type="body"/>
          </p:nvPr>
        </p:nvSpPr>
        <p:spPr>
          <a:xfrm>
            <a:off x="2939373" y="1972703"/>
            <a:ext cx="3992732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240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81" name="Google Shape;81;p8"/>
          <p:cNvSpPr txBox="1"/>
          <p:nvPr>
            <p:ph idx="2" type="body"/>
          </p:nvPr>
        </p:nvSpPr>
        <p:spPr>
          <a:xfrm>
            <a:off x="2589212" y="2548966"/>
            <a:ext cx="4342893" cy="33540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82" name="Google Shape;82;p8"/>
          <p:cNvSpPr txBox="1"/>
          <p:nvPr>
            <p:ph idx="3" type="body"/>
          </p:nvPr>
        </p:nvSpPr>
        <p:spPr>
          <a:xfrm>
            <a:off x="7506629" y="1969475"/>
            <a:ext cx="3999001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240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83" name="Google Shape;83;p8"/>
          <p:cNvSpPr txBox="1"/>
          <p:nvPr>
            <p:ph idx="4" type="body"/>
          </p:nvPr>
        </p:nvSpPr>
        <p:spPr>
          <a:xfrm>
            <a:off x="7166957" y="2545738"/>
            <a:ext cx="4338674" cy="33540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84" name="Google Shape;84;p8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8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8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8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u avec légende" type="objTx">
  <p:cSld name="OBJECT_WITH_CAPTION_TEX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9"/>
          <p:cNvSpPr txBox="1"/>
          <p:nvPr>
            <p:ph type="title"/>
          </p:nvPr>
        </p:nvSpPr>
        <p:spPr>
          <a:xfrm>
            <a:off x="2589212" y="446088"/>
            <a:ext cx="3505199" cy="9763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Century Gothic"/>
              <a:buNone/>
              <a:defRPr b="0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9"/>
          <p:cNvSpPr txBox="1"/>
          <p:nvPr>
            <p:ph idx="1" type="body"/>
          </p:nvPr>
        </p:nvSpPr>
        <p:spPr>
          <a:xfrm>
            <a:off x="6323012" y="446088"/>
            <a:ext cx="5181600" cy="54149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91" name="Google Shape;91;p9"/>
          <p:cNvSpPr txBox="1"/>
          <p:nvPr>
            <p:ph idx="2" type="body"/>
          </p:nvPr>
        </p:nvSpPr>
        <p:spPr>
          <a:xfrm>
            <a:off x="2589212" y="1598613"/>
            <a:ext cx="3505199" cy="42624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92" name="Google Shape;92;p9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9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9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9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avec légende" type="picTx">
  <p:cSld name="PICTURE_WITH_CAPTION_TEX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0"/>
          <p:cNvSpPr txBox="1"/>
          <p:nvPr>
            <p:ph type="title"/>
          </p:nvPr>
        </p:nvSpPr>
        <p:spPr>
          <a:xfrm>
            <a:off x="2589213" y="4800600"/>
            <a:ext cx="8915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Century Gothic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0"/>
          <p:cNvSpPr/>
          <p:nvPr>
            <p:ph idx="2" type="pic"/>
          </p:nvPr>
        </p:nvSpPr>
        <p:spPr>
          <a:xfrm>
            <a:off x="2589212" y="634965"/>
            <a:ext cx="8915400" cy="3854970"/>
          </a:xfrm>
          <a:prstGeom prst="rect">
            <a:avLst/>
          </a:prstGeom>
          <a:noFill/>
          <a:ln>
            <a:noFill/>
          </a:ln>
        </p:spPr>
      </p:sp>
      <p:sp>
        <p:nvSpPr>
          <p:cNvPr id="99" name="Google Shape;99;p10"/>
          <p:cNvSpPr txBox="1"/>
          <p:nvPr>
            <p:ph idx="1" type="body"/>
          </p:nvPr>
        </p:nvSpPr>
        <p:spPr>
          <a:xfrm>
            <a:off x="2589213" y="5367338"/>
            <a:ext cx="8915400" cy="493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00" name="Google Shape;100;p10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0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0"/>
          <p:cNvSpPr/>
          <p:nvPr/>
        </p:nvSpPr>
        <p:spPr>
          <a:xfrm flipH="1" rot="10800000">
            <a:off x="-4189" y="491172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0"/>
          <p:cNvSpPr txBox="1"/>
          <p:nvPr>
            <p:ph idx="12" type="sldNum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DDE6C3"/>
            </a:gs>
          </a:gsLst>
          <a:path path="circle">
            <a:fillToRect b="100%" r="100%"/>
          </a:path>
          <a:tileRect l="-100%" t="-100%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7" name="Google Shape;7;p1"/>
            <p:cNvSpPr/>
            <p:nvPr/>
          </p:nvSpPr>
          <p:spPr>
            <a:xfrm>
              <a:off x="2487613" y="2284413"/>
              <a:ext cx="85725" cy="533400"/>
            </a:xfrm>
            <a:custGeom>
              <a:rect b="b" l="l" r="r" t="t"/>
              <a:pathLst>
                <a:path extrusionOk="0" h="136" w="22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" name="Google Shape;8;p1"/>
            <p:cNvSpPr/>
            <p:nvPr/>
          </p:nvSpPr>
          <p:spPr>
            <a:xfrm>
              <a:off x="2597151" y="2779713"/>
              <a:ext cx="550863" cy="1978025"/>
            </a:xfrm>
            <a:custGeom>
              <a:rect b="b" l="l" r="r" t="t"/>
              <a:pathLst>
                <a:path extrusionOk="0" h="504" w="140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" name="Google Shape;9;p1"/>
            <p:cNvSpPr/>
            <p:nvPr/>
          </p:nvSpPr>
          <p:spPr>
            <a:xfrm>
              <a:off x="3175001" y="4730750"/>
              <a:ext cx="519113" cy="1209675"/>
            </a:xfrm>
            <a:custGeom>
              <a:rect b="b" l="l" r="r" t="t"/>
              <a:pathLst>
                <a:path extrusionOk="0" h="308" w="132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" name="Google Shape;10;p1"/>
            <p:cNvSpPr/>
            <p:nvPr/>
          </p:nvSpPr>
          <p:spPr>
            <a:xfrm>
              <a:off x="3305176" y="5630863"/>
              <a:ext cx="146050" cy="309563"/>
            </a:xfrm>
            <a:custGeom>
              <a:rect b="b" l="l" r="r" t="t"/>
              <a:pathLst>
                <a:path extrusionOk="0" h="79" w="37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" name="Google Shape;11;p1"/>
            <p:cNvSpPr/>
            <p:nvPr/>
          </p:nvSpPr>
          <p:spPr>
            <a:xfrm>
              <a:off x="2573338" y="2817813"/>
              <a:ext cx="700088" cy="2835275"/>
            </a:xfrm>
            <a:custGeom>
              <a:rect b="b" l="l" r="r" t="t"/>
              <a:pathLst>
                <a:path extrusionOk="0" h="722" w="178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2506663" y="285750"/>
              <a:ext cx="90488" cy="2493963"/>
            </a:xfrm>
            <a:custGeom>
              <a:rect b="b" l="l" r="r" t="t"/>
              <a:pathLst>
                <a:path extrusionOk="0" h="635" w="23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2554288" y="2598738"/>
              <a:ext cx="66675" cy="420688"/>
            </a:xfrm>
            <a:custGeom>
              <a:rect b="b" l="l" r="r" t="t"/>
              <a:pathLst>
                <a:path extrusionOk="0" h="107" w="1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3143251" y="4757738"/>
              <a:ext cx="161925" cy="873125"/>
            </a:xfrm>
            <a:custGeom>
              <a:rect b="b" l="l" r="r" t="t"/>
              <a:pathLst>
                <a:path extrusionOk="0" h="222" w="41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3148013" y="1282700"/>
              <a:ext cx="1768475" cy="3448050"/>
            </a:xfrm>
            <a:custGeom>
              <a:rect b="b" l="l" r="r" t="t"/>
              <a:pathLst>
                <a:path extrusionOk="0" h="878" w="450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3273426" y="5653088"/>
              <a:ext cx="138113" cy="287338"/>
            </a:xfrm>
            <a:custGeom>
              <a:rect b="b" l="l" r="r" t="t"/>
              <a:pathLst>
                <a:path extrusionOk="0" h="73" w="35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3143251" y="4656138"/>
              <a:ext cx="31750" cy="188913"/>
            </a:xfrm>
            <a:custGeom>
              <a:rect b="b" l="l" r="r" t="t"/>
              <a:pathLst>
                <a:path extrusionOk="0" h="48" w="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3211513" y="5410200"/>
              <a:ext cx="203200" cy="530225"/>
            </a:xfrm>
            <a:custGeom>
              <a:rect b="b" l="l" r="r" t="t"/>
              <a:pathLst>
                <a:path extrusionOk="0" h="135" w="52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" name="Google Shape;19;p1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20" name="Google Shape;20;p1"/>
            <p:cNvSpPr/>
            <p:nvPr/>
          </p:nvSpPr>
          <p:spPr>
            <a:xfrm>
              <a:off x="6627813" y="194833"/>
              <a:ext cx="409575" cy="3646488"/>
            </a:xfrm>
            <a:custGeom>
              <a:rect b="b" l="l" r="r" t="t"/>
              <a:pathLst>
                <a:path extrusionOk="0" h="920" w="103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7061201" y="3771900"/>
              <a:ext cx="350838" cy="1309688"/>
            </a:xfrm>
            <a:custGeom>
              <a:rect b="b" l="l" r="r" t="t"/>
              <a:pathLst>
                <a:path extrusionOk="0" h="330" w="88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7439026" y="5053013"/>
              <a:ext cx="357188" cy="820738"/>
            </a:xfrm>
            <a:custGeom>
              <a:rect b="b" l="l" r="r" t="t"/>
              <a:pathLst>
                <a:path extrusionOk="0" h="207" w="90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7037388" y="3811588"/>
              <a:ext cx="457200" cy="1852613"/>
            </a:xfrm>
            <a:custGeom>
              <a:rect b="b" l="l" r="r" t="t"/>
              <a:pathLst>
                <a:path extrusionOk="0" h="467" w="115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6992938" y="1263650"/>
              <a:ext cx="144463" cy="2508250"/>
            </a:xfrm>
            <a:custGeom>
              <a:rect b="b" l="l" r="r" t="t"/>
              <a:pathLst>
                <a:path extrusionOk="0" h="633" w="36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7526338" y="5640388"/>
              <a:ext cx="111125" cy="233363"/>
            </a:xfrm>
            <a:custGeom>
              <a:rect b="b" l="l" r="r" t="t"/>
              <a:pathLst>
                <a:path extrusionOk="0" h="59" w="28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7021513" y="3598863"/>
              <a:ext cx="68263" cy="423863"/>
            </a:xfrm>
            <a:custGeom>
              <a:rect b="b" l="l" r="r" t="t"/>
              <a:pathLst>
                <a:path extrusionOk="0" h="107" w="1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7412038" y="2801938"/>
              <a:ext cx="1168400" cy="2251075"/>
            </a:xfrm>
            <a:custGeom>
              <a:rect b="b" l="l" r="r" t="t"/>
              <a:pathLst>
                <a:path extrusionOk="0" h="568" w="294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7494588" y="5664200"/>
              <a:ext cx="100013" cy="209550"/>
            </a:xfrm>
            <a:custGeom>
              <a:rect b="b" l="l" r="r" t="t"/>
              <a:pathLst>
                <a:path extrusionOk="0" h="53" w="25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7412038" y="5081588"/>
              <a:ext cx="114300" cy="558800"/>
            </a:xfrm>
            <a:custGeom>
              <a:rect b="b" l="l" r="r" t="t"/>
              <a:pathLst>
                <a:path extrusionOk="0" h="141" w="29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7412038" y="4978400"/>
              <a:ext cx="31750" cy="188913"/>
            </a:xfrm>
            <a:custGeom>
              <a:rect b="b" l="l" r="r" t="t"/>
              <a:pathLst>
                <a:path extrusionOk="0" h="48" w="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1"/>
            <p:cNvSpPr/>
            <p:nvPr/>
          </p:nvSpPr>
          <p:spPr>
            <a:xfrm>
              <a:off x="7439026" y="5434013"/>
              <a:ext cx="174625" cy="439738"/>
            </a:xfrm>
            <a:custGeom>
              <a:rect b="b" l="l" r="r" t="t"/>
              <a:pathLst>
                <a:path extrusionOk="0" h="111" w="44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" name="Google Shape;32;p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1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4" name="Google Shape;34;p1"/>
          <p:cNvSpPr txBox="1"/>
          <p:nvPr>
            <p:ph idx="1" type="body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🠶"/>
              <a:defRPr b="0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302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🠶"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🠶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48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48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048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048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048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048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5" name="Google Shape;35;p1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6" name="Google Shape;36;p1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7" name="Google Shape;37;p1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1.png"/><Relationship Id="rId4" Type="http://schemas.openxmlformats.org/officeDocument/2006/relationships/image" Target="../media/image12.png"/><Relationship Id="rId5" Type="http://schemas.openxmlformats.org/officeDocument/2006/relationships/image" Target="../media/image8.png"/><Relationship Id="rId6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Relationship Id="rId4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7.png"/><Relationship Id="rId4" Type="http://schemas.openxmlformats.org/officeDocument/2006/relationships/image" Target="../media/image15.png"/><Relationship Id="rId5" Type="http://schemas.openxmlformats.org/officeDocument/2006/relationships/image" Target="../media/image22.png"/><Relationship Id="rId6" Type="http://schemas.openxmlformats.org/officeDocument/2006/relationships/image" Target="../media/image18.png"/><Relationship Id="rId7" Type="http://schemas.openxmlformats.org/officeDocument/2006/relationships/image" Target="../media/image23.png"/><Relationship Id="rId8" Type="http://schemas.openxmlformats.org/officeDocument/2006/relationships/image" Target="../media/image2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4.png"/><Relationship Id="rId5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1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ctrTitle"/>
          </p:nvPr>
        </p:nvSpPr>
        <p:spPr>
          <a:xfrm>
            <a:off x="2589213" y="1929384"/>
            <a:ext cx="8915399" cy="36758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Century Gothic"/>
              <a:buNone/>
            </a:pPr>
            <a:r>
              <a:rPr lang="fr-FR"/>
              <a:t>Projet 4:</a:t>
            </a:r>
            <a:br>
              <a:rPr lang="fr-FR"/>
            </a:br>
            <a:br>
              <a:rPr lang="fr-FR"/>
            </a:br>
            <a:r>
              <a:rPr lang="fr-FR"/>
              <a:t>Testez l’implémentation d’une nouvelle fonctionnalité Java</a:t>
            </a:r>
            <a:br>
              <a:rPr lang="fr-FR"/>
            </a:b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7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fr-FR"/>
              <a:t>Tests d’intégration</a:t>
            </a:r>
            <a:endParaRPr/>
          </a:p>
        </p:txBody>
      </p:sp>
      <p:sp>
        <p:nvSpPr>
          <p:cNvPr id="228" name="Google Shape;228;p27"/>
          <p:cNvSpPr txBox="1"/>
          <p:nvPr>
            <p:ph idx="1" type="body"/>
          </p:nvPr>
        </p:nvSpPr>
        <p:spPr>
          <a:xfrm>
            <a:off x="2589212" y="2615184"/>
            <a:ext cx="8915400" cy="32960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🠶"/>
            </a:pPr>
            <a:r>
              <a:rPr lang="fr-FR"/>
              <a:t>Vérifient que les différents composants fonctionnent bien ensemble, en particulier la connexion entre le code et la base de données faisant des simulations proches du réel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fr-FR"/>
              <a:t>Lancés avec la commande mvn verify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8"/>
          <p:cNvSpPr txBox="1"/>
          <p:nvPr/>
        </p:nvSpPr>
        <p:spPr>
          <a:xfrm>
            <a:off x="4151376" y="466344"/>
            <a:ext cx="424026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Test d’intégration: exemple</a:t>
            </a:r>
            <a:endParaRPr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34" name="Google Shape;234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37944" y="1029488"/>
            <a:ext cx="9820292" cy="56456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9"/>
          <p:cNvSpPr txBox="1"/>
          <p:nvPr/>
        </p:nvSpPr>
        <p:spPr>
          <a:xfrm>
            <a:off x="3730752" y="594360"/>
            <a:ext cx="186140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Jacoco Report</a:t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40" name="Google Shape;240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2829" y="963692"/>
            <a:ext cx="8080135" cy="207540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2829" y="3160755"/>
            <a:ext cx="8080135" cy="1575317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2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32829" y="4857730"/>
            <a:ext cx="8080135" cy="18436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29"/>
          <p:cNvPicPr preferRelativeResize="0"/>
          <p:nvPr/>
        </p:nvPicPr>
        <p:blipFill rotWithShape="1">
          <a:blip r:embed="rId6">
            <a:alphaModFix/>
          </a:blip>
          <a:srcRect b="-10091" l="-87341" r="131057" t="10104"/>
          <a:stretch/>
        </p:blipFill>
        <p:spPr>
          <a:xfrm>
            <a:off x="2395727" y="1481328"/>
            <a:ext cx="4251961" cy="389580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2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048794" y="1539018"/>
            <a:ext cx="7554379" cy="38962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0"/>
          <p:cNvSpPr txBox="1"/>
          <p:nvPr/>
        </p:nvSpPr>
        <p:spPr>
          <a:xfrm>
            <a:off x="3511296" y="34600"/>
            <a:ext cx="173797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Surefire report</a:t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50" name="Google Shape;250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41687" y="469916"/>
            <a:ext cx="10903812" cy="42483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41687" y="4807768"/>
            <a:ext cx="10537021" cy="41004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1"/>
          <p:cNvSpPr txBox="1"/>
          <p:nvPr>
            <p:ph type="title"/>
          </p:nvPr>
        </p:nvSpPr>
        <p:spPr>
          <a:xfrm>
            <a:off x="1746504" y="624110"/>
            <a:ext cx="9994392" cy="656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fr-FR"/>
              <a:t>Principale difficulté rencontrée: les arrondis</a:t>
            </a:r>
            <a:endParaRPr/>
          </a:p>
        </p:txBody>
      </p:sp>
      <p:pic>
        <p:nvPicPr>
          <p:cNvPr id="257" name="Google Shape;257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36625" y="1389722"/>
            <a:ext cx="6496957" cy="63826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44768" y="2137549"/>
            <a:ext cx="6047232" cy="134882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3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144768" y="5574296"/>
            <a:ext cx="6047232" cy="128980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3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02338" y="2137550"/>
            <a:ext cx="5257799" cy="134882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3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02337" y="5574296"/>
            <a:ext cx="5257800" cy="1283704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3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106168" y="3368077"/>
            <a:ext cx="8744712" cy="2303572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31"/>
          <p:cNvSpPr txBox="1"/>
          <p:nvPr/>
        </p:nvSpPr>
        <p:spPr>
          <a:xfrm>
            <a:off x="5422994" y="2624865"/>
            <a:ext cx="95891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AVANT</a:t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4" name="Google Shape;264;p31"/>
          <p:cNvSpPr txBox="1"/>
          <p:nvPr/>
        </p:nvSpPr>
        <p:spPr>
          <a:xfrm>
            <a:off x="5511160" y="6031482"/>
            <a:ext cx="87075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APRES</a:t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2"/>
          <p:cNvSpPr txBox="1"/>
          <p:nvPr/>
        </p:nvSpPr>
        <p:spPr>
          <a:xfrm>
            <a:off x="3063240" y="621792"/>
            <a:ext cx="267413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Conclusion</a:t>
            </a:r>
            <a:endParaRPr sz="3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9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fr-FR"/>
              <a:t>Introduction</a:t>
            </a:r>
            <a:endParaRPr/>
          </a:p>
        </p:txBody>
      </p:sp>
      <p:sp>
        <p:nvSpPr>
          <p:cNvPr id="170" name="Google Shape;170;p19"/>
          <p:cNvSpPr txBox="1"/>
          <p:nvPr>
            <p:ph idx="1" type="body"/>
          </p:nvPr>
        </p:nvSpPr>
        <p:spPr>
          <a:xfrm>
            <a:off x="2589212" y="2295144"/>
            <a:ext cx="8915400" cy="36160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🠶"/>
            </a:pPr>
            <a:r>
              <a:rPr lang="fr-FR"/>
              <a:t>Contexte</a:t>
            </a:r>
            <a:endParaRPr/>
          </a:p>
          <a:p>
            <a:pPr indent="-228600" lvl="0" marL="342900" rtl="0" algn="l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fr-FR"/>
              <a:t>Fonctionnalités actuelles</a:t>
            </a:r>
            <a:endParaRPr/>
          </a:p>
          <a:p>
            <a:pPr indent="-228600" lvl="0" marL="342900" rtl="0" algn="l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fr-FR"/>
              <a:t>Problèmes à résoudre</a:t>
            </a:r>
            <a:endParaRPr/>
          </a:p>
          <a:p>
            <a:pPr indent="-228600" lvl="0" marL="342900" rtl="0" algn="l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fr-FR"/>
              <a:t>Objectifs du projet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0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fr-FR"/>
              <a:t>Test Driven Development(TDD)</a:t>
            </a:r>
            <a:endParaRPr/>
          </a:p>
        </p:txBody>
      </p:sp>
      <p:sp>
        <p:nvSpPr>
          <p:cNvPr id="176" name="Google Shape;176;p20"/>
          <p:cNvSpPr txBox="1"/>
          <p:nvPr>
            <p:ph idx="1" type="body"/>
          </p:nvPr>
        </p:nvSpPr>
        <p:spPr>
          <a:xfrm>
            <a:off x="2589212" y="2496312"/>
            <a:ext cx="8915400" cy="34149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🠶"/>
            </a:pPr>
            <a:r>
              <a:rPr lang="fr-FR"/>
              <a:t>Ecrire le test</a:t>
            </a:r>
            <a:endParaRPr/>
          </a:p>
          <a:p>
            <a:pPr indent="-228600" lvl="0" marL="342900" rtl="0" algn="l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fr-FR"/>
              <a:t>Coder la fonctionnalité en faisant réussir le test</a:t>
            </a:r>
            <a:endParaRPr/>
          </a:p>
          <a:p>
            <a:pPr indent="-228600" lvl="0" marL="342900" rtl="0" algn="l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fr-FR"/>
              <a:t>Garder les tests valides à chaque modification de code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1"/>
          <p:cNvSpPr txBox="1"/>
          <p:nvPr>
            <p:ph type="title"/>
          </p:nvPr>
        </p:nvSpPr>
        <p:spPr>
          <a:xfrm>
            <a:off x="2592924" y="624110"/>
            <a:ext cx="8911800" cy="1281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Correction du bug de calcul de prix</a:t>
            </a:r>
            <a:endParaRPr/>
          </a:p>
        </p:txBody>
      </p:sp>
      <p:sp>
        <p:nvSpPr>
          <p:cNvPr id="182" name="Google Shape;182;p21"/>
          <p:cNvSpPr txBox="1"/>
          <p:nvPr>
            <p:ph idx="2" type="body"/>
          </p:nvPr>
        </p:nvSpPr>
        <p:spPr>
          <a:xfrm>
            <a:off x="7190747" y="2126222"/>
            <a:ext cx="4314000" cy="3777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3" name="Google Shape;18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0925" y="1776650"/>
            <a:ext cx="7143750" cy="447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2"/>
          <p:cNvSpPr txBox="1"/>
          <p:nvPr>
            <p:ph type="title"/>
          </p:nvPr>
        </p:nvSpPr>
        <p:spPr>
          <a:xfrm>
            <a:off x="3136392" y="624110"/>
            <a:ext cx="8368219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fr-FR"/>
              <a:t>Nouvelles fonctionnalités</a:t>
            </a:r>
            <a:br>
              <a:rPr lang="fr-FR"/>
            </a:br>
            <a:r>
              <a:rPr lang="fr-FR"/>
              <a:t>pour le calcul du prix</a:t>
            </a:r>
            <a:endParaRPr/>
          </a:p>
        </p:txBody>
      </p:sp>
      <p:pic>
        <p:nvPicPr>
          <p:cNvPr id="189" name="Google Shape;189;p2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1888" y="2385302"/>
            <a:ext cx="5489007" cy="34973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22"/>
          <p:cNvPicPr preferRelativeResize="0"/>
          <p:nvPr>
            <p:ph idx="2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83922" y="2385302"/>
            <a:ext cx="6308078" cy="439345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22"/>
          <p:cNvSpPr txBox="1"/>
          <p:nvPr/>
        </p:nvSpPr>
        <p:spPr>
          <a:xfrm>
            <a:off x="2286000" y="2015970"/>
            <a:ext cx="198424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Avant</a:t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2" name="Google Shape;192;p22"/>
          <p:cNvSpPr txBox="1"/>
          <p:nvPr/>
        </p:nvSpPr>
        <p:spPr>
          <a:xfrm>
            <a:off x="8293608" y="2025618"/>
            <a:ext cx="165506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Après</a:t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3"/>
          <p:cNvSpPr txBox="1"/>
          <p:nvPr>
            <p:ph type="title"/>
          </p:nvPr>
        </p:nvSpPr>
        <p:spPr>
          <a:xfrm>
            <a:off x="1541364" y="87387"/>
            <a:ext cx="3368964" cy="6651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fr-FR"/>
              <a:t>Remise de 5%</a:t>
            </a:r>
            <a:endParaRPr/>
          </a:p>
        </p:txBody>
      </p:sp>
      <p:pic>
        <p:nvPicPr>
          <p:cNvPr id="198" name="Google Shape;198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4761" y="1209466"/>
            <a:ext cx="4155567" cy="17296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24478" y="1209466"/>
            <a:ext cx="6174886" cy="335576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2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81025" y="5009526"/>
            <a:ext cx="7181088" cy="12699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4"/>
          <p:cNvSpPr txBox="1"/>
          <p:nvPr>
            <p:ph type="title"/>
          </p:nvPr>
        </p:nvSpPr>
        <p:spPr>
          <a:xfrm>
            <a:off x="2592925" y="624110"/>
            <a:ext cx="3442116" cy="7566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fr-FR"/>
              <a:t>Remise de 5%</a:t>
            </a:r>
            <a:endParaRPr/>
          </a:p>
        </p:txBody>
      </p:sp>
      <p:pic>
        <p:nvPicPr>
          <p:cNvPr id="206" name="Google Shape;206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38294" y="228600"/>
            <a:ext cx="5452378" cy="23042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2024" y="2245490"/>
            <a:ext cx="8439912" cy="4612510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24"/>
          <p:cNvSpPr txBox="1"/>
          <p:nvPr/>
        </p:nvSpPr>
        <p:spPr>
          <a:xfrm>
            <a:off x="2868068" y="2245490"/>
            <a:ext cx="181492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ParkingService</a:t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9" name="Google Shape;209;p24"/>
          <p:cNvSpPr txBox="1"/>
          <p:nvPr/>
        </p:nvSpPr>
        <p:spPr>
          <a:xfrm>
            <a:off x="7845552" y="155448"/>
            <a:ext cx="266611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FareCalculatorService</a:t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5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fr-FR"/>
              <a:t>Tests Unitaires et implémentation</a:t>
            </a:r>
            <a:endParaRPr/>
          </a:p>
        </p:txBody>
      </p:sp>
      <p:sp>
        <p:nvSpPr>
          <p:cNvPr id="215" name="Google Shape;215;p25"/>
          <p:cNvSpPr txBox="1"/>
          <p:nvPr>
            <p:ph idx="1" type="body"/>
          </p:nvPr>
        </p:nvSpPr>
        <p:spPr>
          <a:xfrm>
            <a:off x="2589212" y="2660904"/>
            <a:ext cx="8915400" cy="32503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🠶"/>
            </a:pPr>
            <a:r>
              <a:rPr lang="fr-FR"/>
              <a:t>Testent une petite unité fonctionnelle du code de manière isolée en simulant les dépendances</a:t>
            </a:r>
            <a:endParaRPr/>
          </a:p>
          <a:p>
            <a:pPr indent="-228600" lvl="0" marL="342900" rtl="0" algn="l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fr-FR"/>
              <a:t>Lancés avec la commande mvn test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6"/>
          <p:cNvSpPr txBox="1"/>
          <p:nvPr>
            <p:ph type="title"/>
          </p:nvPr>
        </p:nvSpPr>
        <p:spPr>
          <a:xfrm>
            <a:off x="1728216" y="640080"/>
            <a:ext cx="2569464" cy="1310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Century Gothic"/>
              <a:buNone/>
            </a:pPr>
            <a:r>
              <a:rPr lang="fr-FR" sz="2800"/>
              <a:t>Test unitaire: exemple</a:t>
            </a:r>
            <a:endParaRPr sz="2800"/>
          </a:p>
        </p:txBody>
      </p:sp>
      <p:pic>
        <p:nvPicPr>
          <p:cNvPr id="221" name="Google Shape;221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456688"/>
            <a:ext cx="4515287" cy="3773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95247" y="0"/>
            <a:ext cx="9275496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rin">
  <a:themeElements>
    <a:clrScheme name="Wisp">
      <a:dk1>
        <a:srgbClr val="000000"/>
      </a:dk1>
      <a:lt1>
        <a:srgbClr val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