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6FB9E-46CD-EABA-B71E-8907E55FB9C2}" v="1026" dt="2021-01-07T21:03:33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5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tableStyles" Target="tableStyles.xml" Id="rId34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theme" Target="theme/theme1.xml" Id="rId33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" Target="slides/slide28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viewProps" Target="viewProps.xml" Id="rId32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27.xml" Id="rId28" /><Relationship Type="http://schemas.microsoft.com/office/2015/10/relationships/revisionInfo" Target="revisionInfo.xml" Id="rId36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presProps" Target="presProps.xml" Id="rId31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slide" Target="slides/slide26.xml" Id="rId27" /><Relationship Type="http://schemas.openxmlformats.org/officeDocument/2006/relationships/slide" Target="slides/slide29.xml" Id="rId30" /><Relationship Type="http://schemas.openxmlformats.org/officeDocument/2006/relationships/slide" Target="slides/slide7.xml" Id="rId8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0D513-2C80-4585-83FB-7535A08AC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B5B944-57E5-4F42-9003-DBC4F7FBB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2443CC-722F-455D-93C8-B97E59E6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37DD9-A530-4ECF-927C-C847FB5D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02292-E35A-4326-87D0-354B9CA4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39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9E669-24CD-491A-9C6A-D90322B8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878AAF-AC17-4C91-88EE-DAD7D4ACA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C74C09-9177-4FB9-BD82-451A5805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4248E2-CBA7-4E9C-9B10-7E0302C2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C949F-6EFD-4634-88F2-AEFF3500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3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A045DB-7B9F-4D6A-980E-2ECD46B2A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B48B9B-D0F0-482F-8471-F753414B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4B260B-8529-4109-862A-B84DB39C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90C131-509F-4050-B350-167AE786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523E3A-3357-4B69-86A1-03AAFBC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94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93AFB-C333-43DF-8C3A-5A998FC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B7F554-2801-4931-86BD-749AF9EC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9F712B-7CAF-4A1F-A0A6-6FE4E1DB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A0E6E-2126-44D9-9DF3-95E1183A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3C1D29-8BA0-419D-AEFD-0158120D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27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0F40A-37D9-49A1-A43B-98583A12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FF4A7D-6108-44F6-88EC-32073DA4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E21C24-3AA7-4C9A-9340-85B89FE9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20FFB-C9A0-4B41-B26C-4B7E06E6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9DCE44-3113-4163-9C37-A54BBDBC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81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09AD7-D7BB-4F61-B865-40081BED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0B5FB-771D-4B55-902E-60016B430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4396E-9117-46F8-945A-C8AA24AE5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1E074B-2352-49EC-B104-2A126C7A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3BF521-2388-47CD-9DFF-E2C3D4A6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C4D2D-F2FE-4DEE-A9CF-03BB0299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93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11FC9-174C-4951-8910-795D8A77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892CE-0603-411B-9E6A-C4B2C8C8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DB81A3-A3F7-43DA-9E09-46BB25FCC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7FAFBE-33CB-44AB-A293-B643794B2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14BB3F-C0E8-46DB-B74F-DB8501EA4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C95EEB-A789-46D5-BE77-6510226F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B92F88-58F8-41D0-8A50-88AE117E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0B1A44-3BE6-4951-801D-2B46925E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42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9C255-B7FD-45B7-BB18-CCF91914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8205F0-FAF3-44B6-93FF-F5053867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42840B-C330-44DF-A505-F292DBE9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D684E0-A62F-45C2-AC40-D536075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7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EDB88F-4369-4186-9FCD-3858489C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5B8C58-8A2B-4238-84DB-427424A3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444B1A-2FFE-48E1-A6B4-9D3D2DCB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91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877E5-0733-4D97-AFAD-21E1C60B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D5546-1E04-4129-B675-3B1BCF99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B05EAC-49B3-4915-B222-F33433728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0EE9B9-FA73-4B52-943D-F6AB2886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219DBA-B8E9-4251-BF8C-E6759974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76F8C0-2D71-46E1-81CE-7C532A6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67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3C5B4-F70B-4D22-96E4-01A58BF2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C0E23B-FC73-4E60-A776-BE8213714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88016-D3AE-47AB-82E6-2DE009CAC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A5AA98-B4DD-4DDA-8792-B3CF49D5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B2AD3A-236E-475E-8417-6F2C9BA4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6E04B-25E0-4ADE-A3A0-7A55B6B1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04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CBB179-CA8A-4BFF-8B88-B21FBA71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74A1D-48A7-444C-9392-738CCA79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9C4D8-38B8-4B6A-AA62-F1107B73B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1A8B-2B52-4772-A6C9-6A95388998AA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75C5A-C511-413C-925A-F25D563E8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D523C6-8446-4FF0-BB46-56B45240E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CA23-7690-450F-9BD1-435B81E74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05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77A0E-9097-43F4-B8FF-56A47CE14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1437"/>
            <a:ext cx="9144000" cy="55966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Montserrat"/>
              </a:rPr>
              <a:t>Rapport</a:t>
            </a:r>
            <a:r>
              <a:rPr lang="fr-FR" b="1" i="0" dirty="0">
                <a:solidFill>
                  <a:srgbClr val="FF0000"/>
                </a:solidFill>
                <a:effectLst/>
                <a:latin typeface="Montserrat"/>
              </a:rPr>
              <a:t> d’optimisation</a:t>
            </a:r>
            <a:r>
              <a:rPr lang="fr-FR" b="1" dirty="0">
                <a:solidFill>
                  <a:srgbClr val="FF0000"/>
                </a:solidFill>
                <a:latin typeface="Montserrat"/>
              </a:rPr>
              <a:t> SIO et d'accessibilité </a:t>
            </a:r>
            <a:r>
              <a:rPr lang="fr-FR" b="1" i="0" dirty="0">
                <a:solidFill>
                  <a:srgbClr val="FF0000"/>
                </a:solidFill>
                <a:effectLst/>
                <a:latin typeface="Montserrat"/>
              </a:rPr>
              <a:t>de l</a:t>
            </a:r>
            <a:r>
              <a:rPr lang="fr-FR" b="1" i="1" dirty="0">
                <a:solidFill>
                  <a:srgbClr val="FF0000"/>
                </a:solidFill>
                <a:effectLst/>
                <a:latin typeface="Montserrat"/>
              </a:rPr>
              <a:t>a Chouette Agence</a:t>
            </a:r>
            <a:r>
              <a:rPr lang="fr-FR" b="1" i="1" dirty="0">
                <a:solidFill>
                  <a:srgbClr val="FF0000"/>
                </a:solidFill>
                <a:latin typeface="Montserrat"/>
              </a:rPr>
              <a:t> </a:t>
            </a:r>
            <a:endParaRPr lang="fr-FR" i="1">
              <a:solidFill>
                <a:srgbClr val="FF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418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8807D-9CE7-46C6-87FA-EBDC7843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Problème du alt de l’image et pas de </a:t>
            </a:r>
            <a:r>
              <a:rPr lang="fr-FR" dirty="0" err="1">
                <a:solidFill>
                  <a:srgbClr val="FF0000"/>
                </a:solidFill>
              </a:rPr>
              <a:t>title</a:t>
            </a:r>
            <a:r>
              <a:rPr lang="fr-FR" dirty="0">
                <a:solidFill>
                  <a:srgbClr val="FF0000"/>
                </a:solidFill>
              </a:rPr>
              <a:t>.</a:t>
            </a:r>
            <a:endParaRPr lang="fr-FR" dirty="0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B3ED37-32B0-49B1-ACD4-634C86A31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840218"/>
          </a:xfrm>
        </p:spPr>
      </p:pic>
    </p:spTree>
    <p:extLst>
      <p:ext uri="{BB962C8B-B14F-4D97-AF65-F5344CB8AC3E}">
        <p14:creationId xmlns:p14="http://schemas.microsoft.com/office/powerpoint/2010/main" val="389154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530BB-D842-498F-973F-854F273C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Problème d’image pour du texte</a:t>
            </a:r>
            <a:endParaRPr lang="fr-FR" dirty="0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62A63C-2ABB-45C9-B813-49B65FF7F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14533"/>
            <a:ext cx="10999304" cy="4385050"/>
          </a:xfrm>
        </p:spPr>
      </p:pic>
    </p:spTree>
    <p:extLst>
      <p:ext uri="{BB962C8B-B14F-4D97-AF65-F5344CB8AC3E}">
        <p14:creationId xmlns:p14="http://schemas.microsoft.com/office/powerpoint/2010/main" val="44981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60E42-F9A5-4A15-9226-29846A3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56" y="0"/>
            <a:ext cx="10713244" cy="83954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Structure de titre non approprié</a:t>
            </a:r>
            <a:endParaRPr lang="fr-FR" dirty="0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083DD8F-2337-40E0-8FA4-22D9099F7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7" y="693772"/>
            <a:ext cx="10808183" cy="20002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A04CDD-B793-42AF-8DE3-2427B1E1A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571875"/>
            <a:ext cx="10910887" cy="32861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F47FFB-5643-4BF1-B63A-31D80BCB8915}"/>
              </a:ext>
            </a:extLst>
          </p:cNvPr>
          <p:cNvSpPr txBox="1"/>
          <p:nvPr/>
        </p:nvSpPr>
        <p:spPr>
          <a:xfrm>
            <a:off x="442913" y="2915478"/>
            <a:ext cx="1091088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3600" dirty="0">
                <a:solidFill>
                  <a:srgbClr val="FF0000"/>
                </a:solidFill>
              </a:rPr>
              <a:t>Problème d’image au lieu de bloc de citation (</a:t>
            </a:r>
            <a:r>
              <a:rPr lang="fr-FR" sz="3600" dirty="0" err="1">
                <a:solidFill>
                  <a:srgbClr val="FF0000"/>
                </a:solidFill>
              </a:rPr>
              <a:t>blockquote</a:t>
            </a:r>
            <a:r>
              <a:rPr lang="fr-FR" sz="3600" dirty="0">
                <a:solidFill>
                  <a:srgbClr val="FF0000"/>
                </a:solidFill>
              </a:rPr>
              <a:t>)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39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D8091-3D7A-4D0D-84D2-D5973C8F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59"/>
            <a:ext cx="10515600" cy="76800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cs typeface="Calibri Light"/>
              </a:rPr>
              <a:t>Problème d'image pour un texte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2F6D0E-73F1-44D5-9497-B11BFE657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76" y="738089"/>
            <a:ext cx="10651434" cy="244609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7898FB-C1B7-4109-A9FB-D5F8AB294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31" y="4267200"/>
            <a:ext cx="10527531" cy="25908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5C43984-147D-48D5-AC3C-0E2C9E54B3FF}"/>
              </a:ext>
            </a:extLst>
          </p:cNvPr>
          <p:cNvSpPr txBox="1"/>
          <p:nvPr/>
        </p:nvSpPr>
        <p:spPr>
          <a:xfrm>
            <a:off x="765718" y="3188009"/>
            <a:ext cx="67018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8CEF16-9AFA-4863-AE55-AB34601D2D00}"/>
              </a:ext>
            </a:extLst>
          </p:cNvPr>
          <p:cNvSpPr txBox="1"/>
          <p:nvPr/>
        </p:nvSpPr>
        <p:spPr>
          <a:xfrm>
            <a:off x="877617" y="3343274"/>
            <a:ext cx="1038797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>
                <a:solidFill>
                  <a:srgbClr val="FF0000"/>
                </a:solidFill>
                <a:cs typeface="Calibri"/>
              </a:rPr>
              <a:t>Problème de alt non précis</a:t>
            </a:r>
          </a:p>
        </p:txBody>
      </p:sp>
    </p:spTree>
    <p:extLst>
      <p:ext uri="{BB962C8B-B14F-4D97-AF65-F5344CB8AC3E}">
        <p14:creationId xmlns:p14="http://schemas.microsoft.com/office/powerpoint/2010/main" val="263447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2B30A-D18A-48C0-8E16-25F116FE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76" y="-387"/>
            <a:ext cx="10515600" cy="699856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cs typeface="Calibri Light"/>
              </a:rPr>
              <a:t>Problème de alt non précis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B0F0F8E-1EB8-4A25-AED9-01D6CCB4C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6" y="701598"/>
            <a:ext cx="10517350" cy="208930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8A60C3-81AF-4A78-99FF-EEF9C7807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2425"/>
            <a:ext cx="10515600" cy="26955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02690-D113-498E-9B38-780BBCE85C93}"/>
              </a:ext>
            </a:extLst>
          </p:cNvPr>
          <p:cNvSpPr txBox="1"/>
          <p:nvPr/>
        </p:nvSpPr>
        <p:spPr>
          <a:xfrm>
            <a:off x="951571" y="3200399"/>
            <a:ext cx="101773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>
                <a:solidFill>
                  <a:srgbClr val="FF0000"/>
                </a:solidFill>
                <a:cs typeface="Calibri"/>
              </a:rPr>
              <a:t>Problème d'image en </a:t>
            </a:r>
            <a:r>
              <a:rPr lang="fr-FR" sz="4400" dirty="0" err="1">
                <a:solidFill>
                  <a:srgbClr val="FF0000"/>
                </a:solidFill>
                <a:cs typeface="Calibri"/>
              </a:rPr>
              <a:t>bmp</a:t>
            </a:r>
            <a:r>
              <a:rPr lang="fr-FR" sz="4400" dirty="0">
                <a:solidFill>
                  <a:srgbClr val="FF0000"/>
                </a:solidFill>
                <a:cs typeface="Calibri"/>
              </a:rPr>
              <a:t> et alt non précis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69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C614F-9C5A-49DF-A55E-746B7EB8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71" y="-387"/>
            <a:ext cx="10515600" cy="972442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cs typeface="Calibri Light"/>
              </a:rPr>
              <a:t>Image en </a:t>
            </a:r>
            <a:r>
              <a:rPr lang="fr-FR" dirty="0" err="1">
                <a:solidFill>
                  <a:srgbClr val="FF0000"/>
                </a:solidFill>
                <a:cs typeface="Calibri Light"/>
              </a:rPr>
              <a:t>bmp</a:t>
            </a:r>
            <a:r>
              <a:rPr lang="fr-FR" dirty="0">
                <a:solidFill>
                  <a:srgbClr val="FF0000"/>
                </a:solidFill>
                <a:cs typeface="Calibri Light"/>
              </a:rPr>
              <a:t> et alt non </a:t>
            </a:r>
            <a:r>
              <a:rPr lang="fr-FR" dirty="0" err="1">
                <a:solidFill>
                  <a:srgbClr val="FF0000"/>
                </a:solidFill>
                <a:cs typeface="Calibri Light"/>
              </a:rPr>
              <a:t>prècis</a:t>
            </a:r>
            <a:endParaRPr lang="fr-FR" dirty="0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33A37DE-0C12-4271-9372-825BBA333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050"/>
            <a:ext cx="10515599" cy="226695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DAF8F1-C370-494B-A08C-2D32E2D27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899991"/>
            <a:ext cx="10515599" cy="18288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6A487CF-B1FC-491C-87B8-6A90D296BB39}"/>
              </a:ext>
            </a:extLst>
          </p:cNvPr>
          <p:cNvSpPr txBox="1"/>
          <p:nvPr/>
        </p:nvSpPr>
        <p:spPr>
          <a:xfrm>
            <a:off x="809083" y="3757960"/>
            <a:ext cx="104313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dirty="0">
                <a:solidFill>
                  <a:srgbClr val="FF0000"/>
                </a:solidFill>
                <a:cs typeface="Calibri"/>
              </a:rPr>
              <a:t>Problème de nom de page html et pas de </a:t>
            </a:r>
            <a:r>
              <a:rPr lang="fr-FR" sz="4000" dirty="0" err="1">
                <a:solidFill>
                  <a:srgbClr val="FF0000"/>
                </a:solidFill>
                <a:cs typeface="Calibri"/>
              </a:rPr>
              <a:t>title</a:t>
            </a:r>
            <a:endParaRPr lang="fr-FR" sz="40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1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35B3F-97E2-4D16-A216-5E17BB1A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cs typeface="Calibri Light"/>
              </a:rPr>
              <a:t>Bouton scroll pour revenir en haut de page</a:t>
            </a:r>
            <a:endParaRPr lang="fr-FR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6E8468-437B-4B75-830B-C8255AB84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757"/>
            <a:ext cx="10515600" cy="120826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42DF13-8B8C-4D84-97D6-177B149D2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95775"/>
            <a:ext cx="10515600" cy="256222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C9FC7A1-2655-4A54-BEE6-BFD88EEE5B52}"/>
              </a:ext>
            </a:extLst>
          </p:cNvPr>
          <p:cNvSpPr txBox="1"/>
          <p:nvPr/>
        </p:nvSpPr>
        <p:spPr>
          <a:xfrm>
            <a:off x="945376" y="3472984"/>
            <a:ext cx="103012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dirty="0">
                <a:solidFill>
                  <a:srgbClr val="FF0000"/>
                </a:solidFill>
                <a:cs typeface="Calibri"/>
              </a:rPr>
              <a:t>Problème de redirection , de </a:t>
            </a:r>
            <a:r>
              <a:rPr lang="fr-FR" sz="4400" dirty="0" err="1">
                <a:solidFill>
                  <a:srgbClr val="FF0000"/>
                </a:solidFill>
                <a:cs typeface="Calibri"/>
              </a:rPr>
              <a:t>title</a:t>
            </a:r>
            <a:r>
              <a:rPr lang="fr-FR" sz="4400" dirty="0">
                <a:solidFill>
                  <a:srgbClr val="FF0000"/>
                </a:solidFill>
                <a:cs typeface="Calibri"/>
              </a:rPr>
              <a:t> et de class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45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F5352-EC7D-4C8A-BCF7-3067745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cs typeface="Calibri Light"/>
              </a:rPr>
              <a:t>Liens morts et sans rapport avec le site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A60622A-DF76-4B58-8615-6E6882FE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5167312"/>
          </a:xfrm>
        </p:spPr>
      </p:pic>
    </p:spTree>
    <p:extLst>
      <p:ext uri="{BB962C8B-B14F-4D97-AF65-F5344CB8AC3E}">
        <p14:creationId xmlns:p14="http://schemas.microsoft.com/office/powerpoint/2010/main" val="266928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8C777-DAE5-44AF-BCAE-D1F3B555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cs typeface="Calibri Light"/>
              </a:rPr>
              <a:t>Mauvaises pratiques du formulaire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409DCD-EC98-4C40-9B15-239AA0A38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0373138" cy="5028164"/>
          </a:xfrm>
        </p:spPr>
      </p:pic>
    </p:spTree>
    <p:extLst>
      <p:ext uri="{BB962C8B-B14F-4D97-AF65-F5344CB8AC3E}">
        <p14:creationId xmlns:p14="http://schemas.microsoft.com/office/powerpoint/2010/main" val="300353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4D40C-D939-4AB8-ADA3-00FD9B6F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cs typeface="Calibri Light"/>
              </a:rPr>
              <a:t>Formulaire avec les modifications </a:t>
            </a:r>
            <a:endParaRPr lang="fr-FR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502C9B-FAA5-4CFD-AE25-2CBB4F7E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690688"/>
            <a:ext cx="11181522" cy="5167312"/>
          </a:xfrm>
        </p:spPr>
      </p:pic>
    </p:spTree>
    <p:extLst>
      <p:ext uri="{BB962C8B-B14F-4D97-AF65-F5344CB8AC3E}">
        <p14:creationId xmlns:p14="http://schemas.microsoft.com/office/powerpoint/2010/main" val="180323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6319E-2FCA-4F94-9F10-58090D12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rgbClr val="FF0000"/>
                </a:solidFill>
              </a:rPr>
              <a:t>Objectifs : </a:t>
            </a:r>
            <a:endParaRPr lang="fr-FR" sz="7200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F5338-03D2-4212-B0F2-24D82864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Meilleurs Visibilités dans les moteurs de recherche</a:t>
            </a:r>
          </a:p>
          <a:p>
            <a:pPr lvl="1" algn="ctr"/>
            <a:endParaRPr lang="fr-FR" sz="3200" dirty="0"/>
          </a:p>
          <a:p>
            <a:pPr algn="ctr"/>
            <a:endParaRPr lang="fr-FR" sz="3200" dirty="0"/>
          </a:p>
          <a:p>
            <a:pPr algn="ctr"/>
            <a:r>
              <a:rPr lang="fr-FR" sz="3200" dirty="0"/>
              <a:t>Amélioration général de la vitesse de chargement du site </a:t>
            </a:r>
          </a:p>
          <a:p>
            <a:pPr algn="ctr"/>
            <a:endParaRPr lang="fr-FR" sz="3200" dirty="0"/>
          </a:p>
          <a:p>
            <a:pPr algn="ctr"/>
            <a:endParaRPr lang="fr-FR" sz="3200" dirty="0"/>
          </a:p>
          <a:p>
            <a:pPr algn="ctr"/>
            <a:r>
              <a:rPr lang="fr-FR" sz="3200" dirty="0"/>
              <a:t>Améliorer l’accessibilité général du site </a:t>
            </a:r>
          </a:p>
        </p:txBody>
      </p:sp>
    </p:spTree>
    <p:extLst>
      <p:ext uri="{BB962C8B-B14F-4D97-AF65-F5344CB8AC3E}">
        <p14:creationId xmlns:p14="http://schemas.microsoft.com/office/powerpoint/2010/main" val="111254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C438A-8886-4502-985B-09C3D35A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53" y="-387"/>
            <a:ext cx="10515600" cy="117068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cs typeface="Calibri Light"/>
              </a:rPr>
              <a:t>Problèmes d'accessibilités Vias les contrastes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C89B18-5A3F-423B-8D4F-11FF612FB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1" y="1168806"/>
            <a:ext cx="10515600" cy="231995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77EBE9-0355-485F-B8B5-C3703F2B4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1" y="3485259"/>
            <a:ext cx="10515599" cy="33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9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10E42-2657-45B8-B623-9B92BFF9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ea typeface="+mj-lt"/>
                <a:cs typeface="+mj-lt"/>
              </a:rPr>
              <a:t>Problèmes d'accessibilités Vias les contrastes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E0FC1C-8CDC-40A9-AB01-77EC77E42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3843"/>
            <a:ext cx="10515600" cy="4135127"/>
          </a:xfrm>
        </p:spPr>
      </p:pic>
    </p:spTree>
    <p:extLst>
      <p:ext uri="{BB962C8B-B14F-4D97-AF65-F5344CB8AC3E}">
        <p14:creationId xmlns:p14="http://schemas.microsoft.com/office/powerpoint/2010/main" val="3968430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DEDFA-B40B-4A93-A624-867A8AD7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ea typeface="+mj-lt"/>
                <a:cs typeface="+mj-lt"/>
              </a:rPr>
              <a:t>Problèmes d'accessibilités Vias les contrastes</a:t>
            </a:r>
            <a:endParaRPr lang="fr-FR">
              <a:solidFill>
                <a:srgbClr val="FF0000"/>
              </a:solidFill>
              <a:cs typeface="Calibri Light" panose="020F0302020204030204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750F9B-60E1-4FAF-B878-7061802B0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4" y="1825625"/>
            <a:ext cx="10521901" cy="4919732"/>
          </a:xfrm>
        </p:spPr>
      </p:pic>
    </p:spTree>
    <p:extLst>
      <p:ext uri="{BB962C8B-B14F-4D97-AF65-F5344CB8AC3E}">
        <p14:creationId xmlns:p14="http://schemas.microsoft.com/office/powerpoint/2010/main" val="314806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FAFAF-35F9-46D3-AD65-0C18BD31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ea typeface="+mj-lt"/>
                <a:cs typeface="+mj-lt"/>
              </a:rPr>
              <a:t>Problèmes d'accessibilités </a:t>
            </a:r>
            <a:endParaRPr lang="fr-FR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6F83183-6960-4838-A407-B533D447D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59" y="1825625"/>
            <a:ext cx="10515168" cy="4919732"/>
          </a:xfrm>
        </p:spPr>
      </p:pic>
    </p:spTree>
    <p:extLst>
      <p:ext uri="{BB962C8B-B14F-4D97-AF65-F5344CB8AC3E}">
        <p14:creationId xmlns:p14="http://schemas.microsoft.com/office/powerpoint/2010/main" val="348266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88B8375A-0B2E-42C4-9BE8-2A661644D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" y="875721"/>
            <a:ext cx="12101549" cy="5982666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54EF641-6967-4235-9B60-5C3480DDABE4}"/>
              </a:ext>
            </a:extLst>
          </p:cNvPr>
          <p:cNvSpPr txBox="1"/>
          <p:nvPr/>
        </p:nvSpPr>
        <p:spPr>
          <a:xfrm>
            <a:off x="685181" y="65667"/>
            <a:ext cx="120234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  <a:cs typeface="Calibri"/>
              </a:rPr>
              <a:t>Test de vitesse de chargement de la page du site natif</a:t>
            </a:r>
          </a:p>
        </p:txBody>
      </p:sp>
    </p:spTree>
    <p:extLst>
      <p:ext uri="{BB962C8B-B14F-4D97-AF65-F5344CB8AC3E}">
        <p14:creationId xmlns:p14="http://schemas.microsoft.com/office/powerpoint/2010/main" val="268892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F651926-1FD3-41CB-8A63-755EDE72A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7" y="894092"/>
            <a:ext cx="12193347" cy="5961914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11DC33-6190-4AF4-91F1-DE761EE0A870}"/>
              </a:ext>
            </a:extLst>
          </p:cNvPr>
          <p:cNvSpPr txBox="1"/>
          <p:nvPr/>
        </p:nvSpPr>
        <p:spPr>
          <a:xfrm>
            <a:off x="257717" y="71862"/>
            <a:ext cx="116022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solidFill>
                  <a:srgbClr val="FF0000"/>
                </a:solidFill>
              </a:rPr>
              <a:t>Test de vitesse de chargement de page du fichier modifié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420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86390-DB9D-4DAA-9AF0-57D05F03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7"/>
            <a:ext cx="11122721" cy="5140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dirty="0">
                <a:solidFill>
                  <a:srgbClr val="FF0000"/>
                </a:solidFill>
                <a:cs typeface="Calibri Light"/>
              </a:rPr>
              <a:t>Sommaire de l'Evaluation de l'accessibilité du site source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5A3764D-09CF-4D41-995A-811163943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195"/>
            <a:ext cx="12085983" cy="6343806"/>
          </a:xfrm>
        </p:spPr>
      </p:pic>
    </p:spTree>
    <p:extLst>
      <p:ext uri="{BB962C8B-B14F-4D97-AF65-F5344CB8AC3E}">
        <p14:creationId xmlns:p14="http://schemas.microsoft.com/office/powerpoint/2010/main" val="157095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C1D98-6487-4C20-9167-D6B4907B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32" y="73954"/>
            <a:ext cx="11190868" cy="36532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0000"/>
                </a:solidFill>
                <a:cs typeface="Calibri Light"/>
              </a:rPr>
              <a:t>Détails de l'évaluation d'accessibilisée du site source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5ECBEC-6807-4DB0-BF58-0936ECFB1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927"/>
            <a:ext cx="12191999" cy="6257073"/>
          </a:xfrm>
        </p:spPr>
      </p:pic>
    </p:spTree>
    <p:extLst>
      <p:ext uri="{BB962C8B-B14F-4D97-AF65-F5344CB8AC3E}">
        <p14:creationId xmlns:p14="http://schemas.microsoft.com/office/powerpoint/2010/main" val="2725972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D2CD1-09A3-4F3A-B79A-72552286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32" y="389904"/>
            <a:ext cx="11705063" cy="2661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dirty="0">
                <a:solidFill>
                  <a:srgbClr val="FF0000"/>
                </a:solidFill>
                <a:ea typeface="+mj-lt"/>
                <a:cs typeface="+mj-lt"/>
              </a:rPr>
              <a:t>Sommaire de l'Evaluation de l'accessibilité du site modifié</a:t>
            </a:r>
          </a:p>
          <a:p>
            <a:endParaRPr lang="fr-FR" sz="3600" dirty="0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A0D1A2-7F4F-4002-8221-543F721A7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463"/>
            <a:ext cx="12006470" cy="6176537"/>
          </a:xfrm>
        </p:spPr>
      </p:pic>
    </p:spTree>
    <p:extLst>
      <p:ext uri="{BB962C8B-B14F-4D97-AF65-F5344CB8AC3E}">
        <p14:creationId xmlns:p14="http://schemas.microsoft.com/office/powerpoint/2010/main" val="203821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B7243-E404-48D2-8847-5BE364D1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37" y="365125"/>
            <a:ext cx="11897111" cy="38390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0000"/>
                </a:solidFill>
                <a:ea typeface="+mj-lt"/>
                <a:cs typeface="+mj-lt"/>
              </a:rPr>
              <a:t>Détails de l'évaluation d'accessibilisée du site source</a:t>
            </a:r>
          </a:p>
          <a:p>
            <a:endParaRPr lang="fr-FR" dirty="0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3912B7-48AC-458A-9C14-E909D2959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561"/>
            <a:ext cx="12192000" cy="6300439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65BCC7F-B541-47C1-828D-D200F27BC5E7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 Light"/>
              </a:rPr>
              <a:t>Détails de l'évaluation d'accessibilisée du site source</a:t>
            </a:r>
            <a:r>
              <a:rPr lang="fr-FR">
                <a:latin typeface="Calibri Light"/>
                <a:cs typeface="Calibri Light"/>
              </a:rPr>
              <a:t>​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5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BD7F8-33CC-4493-A6F4-9782D292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3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Problème de langage non définis : </a:t>
            </a:r>
            <a:endParaRPr lang="fr-FR" dirty="0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2B4CC22-BFDC-40E5-B2D7-1E3701AD0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3" y="2001078"/>
            <a:ext cx="10515600" cy="4638261"/>
          </a:xfrm>
        </p:spPr>
      </p:pic>
    </p:spTree>
    <p:extLst>
      <p:ext uri="{BB962C8B-B14F-4D97-AF65-F5344CB8AC3E}">
        <p14:creationId xmlns:p14="http://schemas.microsoft.com/office/powerpoint/2010/main" val="335026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563-D5A3-4FDA-8E52-D36B471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77" y="0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+mn-lt"/>
              </a:rPr>
              <a:t>Problème de balise Keyword :</a:t>
            </a:r>
            <a:endParaRPr lang="fr-FR" dirty="0">
              <a:solidFill>
                <a:srgbClr val="FF0000"/>
              </a:solidFill>
              <a:latin typeface="+mn-lt"/>
              <a:cs typeface="Calibri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EB45C75-1EFA-4098-978C-E41067B4E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6" y="4281142"/>
            <a:ext cx="10475843" cy="235819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7E987F-E245-47AB-A37C-1C6BA4208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4" y="1041332"/>
            <a:ext cx="10475843" cy="196318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340D04B-0368-42AE-BBF1-F2DFA796F4E3}"/>
              </a:ext>
            </a:extLst>
          </p:cNvPr>
          <p:cNvSpPr txBox="1"/>
          <p:nvPr/>
        </p:nvSpPr>
        <p:spPr>
          <a:xfrm>
            <a:off x="1109870" y="3258109"/>
            <a:ext cx="1047584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4400" dirty="0">
                <a:solidFill>
                  <a:srgbClr val="FF0000"/>
                </a:solidFill>
              </a:rPr>
              <a:t>Problème de description  incomplète </a:t>
            </a:r>
            <a:endParaRPr lang="fr-FR" sz="44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11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DCB16-390D-4B3B-9804-CA9E78F7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8" y="181453"/>
            <a:ext cx="10515600" cy="66509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+mn-lt"/>
              </a:rPr>
              <a:t>Problème de fichier trop lourd.</a:t>
            </a:r>
            <a:endParaRPr lang="fr-FR" dirty="0">
              <a:solidFill>
                <a:srgbClr val="FF0000"/>
              </a:solidFill>
              <a:latin typeface="+mn-lt"/>
              <a:cs typeface="Calibri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DD90E45-4DF3-4CCF-BC75-1D719B118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5" y="846546"/>
            <a:ext cx="10833653" cy="2497069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8DDFAD1-B8F1-4FDD-8F54-A43A5494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3" y="4320241"/>
            <a:ext cx="10833653" cy="253776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D964E3C-5E0F-48B7-AA75-B735E069F589}"/>
              </a:ext>
            </a:extLst>
          </p:cNvPr>
          <p:cNvSpPr txBox="1"/>
          <p:nvPr/>
        </p:nvSpPr>
        <p:spPr>
          <a:xfrm>
            <a:off x="821635" y="3647262"/>
            <a:ext cx="104692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Problème d’exécution des fichiers JS au chargement de le page 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61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F2B1-14FA-4316-A83A-6761D73D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850" y="5335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Balise Google Analytics manquante </a:t>
            </a:r>
            <a:endParaRPr lang="fr-FR" dirty="0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D814833-2A1C-4F48-9B0A-0BD8BDE7D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0" y="5103708"/>
            <a:ext cx="9371359" cy="1615144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74245B-B139-48C6-BC7E-AB4240229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0" y="1464711"/>
            <a:ext cx="9371359" cy="206858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2CE6EA-36EA-4E6B-A1F2-548E0172FC1A}"/>
              </a:ext>
            </a:extLst>
          </p:cNvPr>
          <p:cNvSpPr txBox="1"/>
          <p:nvPr/>
        </p:nvSpPr>
        <p:spPr>
          <a:xfrm>
            <a:off x="1044850" y="4126947"/>
            <a:ext cx="879944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4000" dirty="0">
                <a:solidFill>
                  <a:srgbClr val="FF0000"/>
                </a:solidFill>
              </a:rPr>
              <a:t>Problème de </a:t>
            </a:r>
            <a:r>
              <a:rPr lang="fr-FR" sz="4000" dirty="0" err="1">
                <a:solidFill>
                  <a:srgbClr val="FF0000"/>
                </a:solidFill>
              </a:rPr>
              <a:t>Title</a:t>
            </a:r>
            <a:r>
              <a:rPr lang="fr-FR" sz="4000" dirty="0">
                <a:solidFill>
                  <a:srgbClr val="FF0000"/>
                </a:solidFill>
              </a:rPr>
              <a:t> manquante </a:t>
            </a:r>
            <a:endParaRPr lang="fr-FR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34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D4915-BC96-4A6C-BF77-3514B92D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+mn-lt"/>
              </a:rPr>
              <a:t>Problème de balise sémantique manquante</a:t>
            </a:r>
            <a:endParaRPr lang="fr-FR" dirty="0">
              <a:solidFill>
                <a:srgbClr val="FF0000"/>
              </a:solidFill>
              <a:latin typeface="+mn-lt"/>
              <a:cs typeface="Calibri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C88C6D-F239-430F-A58B-6201C29ED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2107096"/>
            <a:ext cx="9846365" cy="3208235"/>
          </a:xfrm>
        </p:spPr>
      </p:pic>
    </p:spTree>
    <p:extLst>
      <p:ext uri="{BB962C8B-B14F-4D97-AF65-F5344CB8AC3E}">
        <p14:creationId xmlns:p14="http://schemas.microsoft.com/office/powerpoint/2010/main" val="29607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5876E-4342-4FA7-8275-466BE691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Problèmes de balise keywords, de style dans le html, du alt de l’</a:t>
            </a:r>
            <a:r>
              <a:rPr lang="fr-FR" dirty="0" err="1">
                <a:solidFill>
                  <a:srgbClr val="FF0000"/>
                </a:solidFill>
              </a:rPr>
              <a:t>img</a:t>
            </a:r>
            <a:r>
              <a:rPr lang="fr-FR" dirty="0">
                <a:solidFill>
                  <a:srgbClr val="FF0000"/>
                </a:solidFill>
              </a:rPr>
              <a:t> non qualitatif </a:t>
            </a:r>
            <a:endParaRPr lang="fr-FR" dirty="0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6D182DB-D37D-4B55-84CB-5CD520060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15601" cy="5041415"/>
          </a:xfrm>
        </p:spPr>
      </p:pic>
    </p:spTree>
    <p:extLst>
      <p:ext uri="{BB962C8B-B14F-4D97-AF65-F5344CB8AC3E}">
        <p14:creationId xmlns:p14="http://schemas.microsoft.com/office/powerpoint/2010/main" val="169932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F1D38-253F-44EA-843E-3ABB11CF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Lien de la section navigation sans classe et la page 2 n’est pas définis correctement </a:t>
            </a:r>
            <a:endParaRPr lang="fr-FR" dirty="0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79F871-8B75-4B85-9D7A-297C62255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89451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787509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136</Words>
  <Application>Microsoft Office PowerPoint</Application>
  <PresentationFormat>Grand écran</PresentationFormat>
  <Paragraphs>23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Rapport d’optimisation SIO et d'accessibilité de la Chouette Agence </vt:lpstr>
      <vt:lpstr>Objectifs : </vt:lpstr>
      <vt:lpstr>Problème de langage non définis : </vt:lpstr>
      <vt:lpstr>Problème de balise Keyword :</vt:lpstr>
      <vt:lpstr>Problème de fichier trop lourd.</vt:lpstr>
      <vt:lpstr>Balise Google Analytics manquante </vt:lpstr>
      <vt:lpstr>Problème de balise sémantique manquante</vt:lpstr>
      <vt:lpstr>Problèmes de balise keywords, de style dans le html, du alt de l’img non qualitatif </vt:lpstr>
      <vt:lpstr>Lien de la section navigation sans classe et la page 2 n’est pas définis correctement </vt:lpstr>
      <vt:lpstr>Problème du alt de l’image et pas de title.</vt:lpstr>
      <vt:lpstr>Problème d’image pour du texte</vt:lpstr>
      <vt:lpstr>Structure de titre non approprié</vt:lpstr>
      <vt:lpstr>Problème d'image pour un texte</vt:lpstr>
      <vt:lpstr>Problème de alt non précis</vt:lpstr>
      <vt:lpstr>Image en bmp et alt non prècis</vt:lpstr>
      <vt:lpstr>Bouton scroll pour revenir en haut de page</vt:lpstr>
      <vt:lpstr>Liens morts et sans rapport avec le site</vt:lpstr>
      <vt:lpstr>Mauvaises pratiques du formulaire</vt:lpstr>
      <vt:lpstr>Formulaire avec les modifications </vt:lpstr>
      <vt:lpstr>Problèmes d'accessibilités Vias les contrastes</vt:lpstr>
      <vt:lpstr>Problèmes d'accessibilités Vias les contrastes</vt:lpstr>
      <vt:lpstr>Problèmes d'accessibilités Vias les contrastes</vt:lpstr>
      <vt:lpstr>Problèmes d'accessibilités </vt:lpstr>
      <vt:lpstr>Présentation PowerPoint</vt:lpstr>
      <vt:lpstr>Présentation PowerPoint</vt:lpstr>
      <vt:lpstr>Sommaire de l'Evaluation de l'accessibilité du site source</vt:lpstr>
      <vt:lpstr>Détails de l'évaluation d'accessibilisée du site source</vt:lpstr>
      <vt:lpstr>Sommaire de l'Evaluation de l'accessibilité du site modifié </vt:lpstr>
      <vt:lpstr>Détails de l'évaluation d'accessibilisée du site source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d’optimisation de la Chouette Agence</dc:title>
  <dc:creator>Gui bel</dc:creator>
  <cp:lastModifiedBy>Gui bel</cp:lastModifiedBy>
  <cp:revision>186</cp:revision>
  <dcterms:created xsi:type="dcterms:W3CDTF">2021-01-07T10:17:43Z</dcterms:created>
  <dcterms:modified xsi:type="dcterms:W3CDTF">2021-01-07T21:03:35Z</dcterms:modified>
</cp:coreProperties>
</file>