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58" r:id="rId4"/>
    <p:sldId id="259" r:id="rId5"/>
    <p:sldId id="273" r:id="rId6"/>
    <p:sldId id="274" r:id="rId7"/>
    <p:sldId id="275" r:id="rId8"/>
    <p:sldId id="257" r:id="rId9"/>
    <p:sldId id="260" r:id="rId10"/>
    <p:sldId id="278" r:id="rId11"/>
    <p:sldId id="261" r:id="rId12"/>
    <p:sldId id="262" r:id="rId13"/>
    <p:sldId id="279" r:id="rId14"/>
    <p:sldId id="280" r:id="rId15"/>
    <p:sldId id="281" r:id="rId16"/>
    <p:sldId id="282" r:id="rId17"/>
    <p:sldId id="284" r:id="rId18"/>
    <p:sldId id="276" r:id="rId19"/>
    <p:sldId id="277" r:id="rId20"/>
    <p:sldId id="290" r:id="rId21"/>
    <p:sldId id="289" r:id="rId22"/>
    <p:sldId id="285" r:id="rId23"/>
    <p:sldId id="286" r:id="rId24"/>
    <p:sldId id="287" r:id="rId25"/>
    <p:sldId id="288" r:id="rId26"/>
    <p:sldId id="291" r:id="rId27"/>
    <p:sldId id="263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5D62-0257-DCDD-A624-2DCA082F1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00A5A-050D-5D0B-233C-9665981DF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90867-4F58-949B-2BF4-65ACCFB9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F306-6908-4E5F-9ED4-27CBEE173730}" type="datetimeFigureOut">
              <a:rPr lang="fr-CA" smtClean="0"/>
              <a:t>28/mai/2024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4069E-02D2-7239-0B66-8E9826AF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D8601-D180-AF37-5420-92E38CE2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827-FFC6-4AB8-9978-89B8A3135F8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651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0377-3EC6-AB4E-8E86-5FDEE346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FA4AB-0A1E-65A4-6166-57A2682F3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CF11A-4B16-A2F1-7B71-BADECADC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F306-6908-4E5F-9ED4-27CBEE173730}" type="datetimeFigureOut">
              <a:rPr lang="fr-CA" smtClean="0"/>
              <a:t>28/mai/2024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BD874-D5E6-17B4-C7A3-02A227A9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A0C2F-C731-D8E8-CDCF-14766A0C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827-FFC6-4AB8-9978-89B8A3135F8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3730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FE6AA-55B4-5DC7-15E5-F1F7A2833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80AB2-D410-ABDE-CB25-6F3D43ABB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28A6D-E336-B476-6832-466FB637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F306-6908-4E5F-9ED4-27CBEE173730}" type="datetimeFigureOut">
              <a:rPr lang="fr-CA" smtClean="0"/>
              <a:t>28/mai/2024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5B5A5-2321-AC72-4433-762D1F28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26E1-57AA-AB0C-C3A0-3A98FFFE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827-FFC6-4AB8-9978-89B8A3135F8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72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442A-A5EA-39E5-74A9-4CAE66F5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7768-A248-0856-2828-ED62CDA1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FB0D-0F6A-E37E-7359-12564BB5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F306-6908-4E5F-9ED4-27CBEE173730}" type="datetimeFigureOut">
              <a:rPr lang="fr-CA" smtClean="0"/>
              <a:t>28/mai/2024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B041B-BAC4-3F51-5017-CE14ADCC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9D6D7-BAE8-4593-79C6-0D675B22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827-FFC6-4AB8-9978-89B8A3135F8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854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9DDB-2426-5C25-EECA-AB208B8D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D7A0E-1623-9D0F-B587-8710EBE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6F078-E048-CA81-C044-373D9B1B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F306-6908-4E5F-9ED4-27CBEE173730}" type="datetimeFigureOut">
              <a:rPr lang="fr-CA" smtClean="0"/>
              <a:t>28/mai/2024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5460D-241D-2148-B0BB-6E9D7C2F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E829-7E83-BFE0-19E3-F6873393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827-FFC6-4AB8-9978-89B8A3135F8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925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CE15-559F-F5A1-8AA5-CA2B0DC1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5D24-97B7-1D4E-DE1C-163125DA1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49E58-3096-DCE7-1B3D-57E65DA83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3CB57-453B-98CE-5F31-47FA362E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F306-6908-4E5F-9ED4-27CBEE173730}" type="datetimeFigureOut">
              <a:rPr lang="fr-CA" smtClean="0"/>
              <a:t>28/mai/2024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E1863-BE84-E006-E9AD-7F311A8A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8CF8F-527E-5CE8-8158-F3F6B0C9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827-FFC6-4AB8-9978-89B8A3135F8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216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DC6C-20CE-545C-10EF-026A5D67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E8760-DBDE-BADA-9D5F-AD7C771A5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FBF69-FA09-4709-FCC1-3344C7B49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26938-314A-EC35-5872-3CCAA1C01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84EC8-9EA9-8024-A477-C7080CFD1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C17BB-55EF-CA81-E027-CB3B7134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F306-6908-4E5F-9ED4-27CBEE173730}" type="datetimeFigureOut">
              <a:rPr lang="fr-CA" smtClean="0"/>
              <a:t>28/mai/2024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70B0F-37F3-B3BE-E721-A69E3598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1E1AD-A935-4790-BC14-73A895A1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827-FFC6-4AB8-9978-89B8A3135F8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146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DFD0-E540-A627-1556-DFCEF064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7B7FE-DFF4-4BFC-2CEE-041A3B2A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F306-6908-4E5F-9ED4-27CBEE173730}" type="datetimeFigureOut">
              <a:rPr lang="fr-CA" smtClean="0"/>
              <a:t>28/mai/2024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0A369-779F-7FB1-5CA7-4799A872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EC19E-D40F-7672-B00A-6CFBC292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827-FFC6-4AB8-9978-89B8A3135F8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3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3DCC2-63F8-1DB9-06DA-BC12AB38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F306-6908-4E5F-9ED4-27CBEE173730}" type="datetimeFigureOut">
              <a:rPr lang="fr-CA" smtClean="0"/>
              <a:t>28/mai/2024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F2195-5ED2-F86D-B91E-55CD1CB6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D101E-3A11-7E49-53FE-47A8A1F1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827-FFC6-4AB8-9978-89B8A3135F8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057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B2A7-B631-A90D-B02C-93D3581E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F8770-3BE9-309F-6826-549874F2E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ED960-27C9-E49D-8FAD-276639F30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4EF9A-339B-B05B-61DD-5F7BCC85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F306-6908-4E5F-9ED4-27CBEE173730}" type="datetimeFigureOut">
              <a:rPr lang="fr-CA" smtClean="0"/>
              <a:t>28/mai/2024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E16E8-8012-27E5-3028-274904E9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1E178-2754-3AC2-0663-7F24D46F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827-FFC6-4AB8-9978-89B8A3135F8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465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B20B-72F1-DB7C-CFCF-E1F93AEB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BC2B6-D5F4-122D-D8EC-74B8D891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5CD79-D4DF-51AE-0820-D64A48D18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8D7E4-7944-B5F0-B4AC-EEC6D499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F306-6908-4E5F-9ED4-27CBEE173730}" type="datetimeFigureOut">
              <a:rPr lang="fr-CA" smtClean="0"/>
              <a:t>28/mai/2024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2EE31-D540-AB47-04C6-69893A9D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17A21-429E-70E8-732B-C4437332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827-FFC6-4AB8-9978-89B8A3135F8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377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3FE26F-2FC2-01A7-EA7C-2D3A1152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56485-0FE1-0863-039A-FDE6824F1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C3E7F-3497-A5F4-47D6-06F0204EE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BF306-6908-4E5F-9ED4-27CBEE173730}" type="datetimeFigureOut">
              <a:rPr lang="fr-CA" smtClean="0"/>
              <a:t>28/mai/2024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96C60-4100-0C12-90F3-F9A2B2733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AD541-9151-2A2F-A99C-A5DE0B597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F827-FFC6-4AB8-9978-89B8A3135F8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775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3477-13F4-67C2-FC6F-868C0D62C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/>
              <a:t>Protein</a:t>
            </a:r>
            <a:r>
              <a:rPr lang="fr-CA" dirty="0"/>
              <a:t> </a:t>
            </a:r>
            <a:r>
              <a:rPr lang="fr-CA" dirty="0" err="1"/>
              <a:t>secondary</a:t>
            </a:r>
            <a:r>
              <a:rPr lang="fr-CA" dirty="0"/>
              <a:t> structure </a:t>
            </a:r>
            <a:r>
              <a:rPr lang="fr-CA" dirty="0" err="1"/>
              <a:t>prediction</a:t>
            </a:r>
            <a:r>
              <a:rPr lang="fr-CA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F1E5C-FDB6-5FC2-71E6-126153302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Final </a:t>
            </a:r>
            <a:r>
              <a:rPr lang="fr-CA" dirty="0" err="1"/>
              <a:t>project</a:t>
            </a:r>
            <a:r>
              <a:rPr lang="fr-CA" dirty="0"/>
              <a:t> </a:t>
            </a:r>
          </a:p>
          <a:p>
            <a:r>
              <a:rPr lang="fr-CA" dirty="0"/>
              <a:t>Concordia Data science </a:t>
            </a:r>
            <a:r>
              <a:rPr lang="fr-CA" dirty="0" err="1"/>
              <a:t>bootcamp</a:t>
            </a:r>
            <a:endParaRPr lang="fr-CA" dirty="0"/>
          </a:p>
          <a:p>
            <a:r>
              <a:rPr lang="fr-CA" dirty="0"/>
              <a:t>CB-DS-17</a:t>
            </a:r>
          </a:p>
          <a:p>
            <a:r>
              <a:rPr lang="fr-CA" dirty="0"/>
              <a:t>Guillaume Caron</a:t>
            </a:r>
          </a:p>
        </p:txBody>
      </p:sp>
    </p:spTree>
    <p:extLst>
      <p:ext uri="{BB962C8B-B14F-4D97-AF65-F5344CB8AC3E}">
        <p14:creationId xmlns:p14="http://schemas.microsoft.com/office/powerpoint/2010/main" val="227573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A6D5-0502-5B50-A9B5-AC553486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collection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F4C6-23F7-A6B2-81C7-8BBFA303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863"/>
            <a:ext cx="10515600" cy="4351338"/>
          </a:xfrm>
        </p:spPr>
        <p:txBody>
          <a:bodyPr/>
          <a:lstStyle/>
          <a:p>
            <a:r>
              <a:rPr lang="en-CA" dirty="0" err="1"/>
              <a:t>Uniprot</a:t>
            </a:r>
            <a:r>
              <a:rPr lang="en-CA" dirty="0"/>
              <a:t> website. 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78752-FF4E-659F-117D-D746ED186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0359"/>
            <a:ext cx="10728102" cy="4732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BE7FF5-77CD-6A86-A008-56710B568FA6}"/>
              </a:ext>
            </a:extLst>
          </p:cNvPr>
          <p:cNvSpPr txBox="1"/>
          <p:nvPr/>
        </p:nvSpPr>
        <p:spPr>
          <a:xfrm>
            <a:off x="4800600" y="324433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/>
              <a:t>protein_ids</a:t>
            </a:r>
            <a:r>
              <a:rPr lang="fr-CA" dirty="0"/>
              <a:t> = ['A0AV96', 'A0AVT1’, …………. , 'Q9UIY3']</a:t>
            </a:r>
          </a:p>
        </p:txBody>
      </p:sp>
    </p:spTree>
    <p:extLst>
      <p:ext uri="{BB962C8B-B14F-4D97-AF65-F5344CB8AC3E}">
        <p14:creationId xmlns:p14="http://schemas.microsoft.com/office/powerpoint/2010/main" val="388273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8CFB-55CF-7553-5691-F853478C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5A0854-E739-93CC-4F78-224D0820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Data collection</a:t>
            </a:r>
            <a:endParaRPr lang="fr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004A3-DBB2-0BF0-0D98-5E943C3CE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2" y="1275135"/>
            <a:ext cx="11184555" cy="548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3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AC8AD-68D8-0940-A5F0-2AC9EAC4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F4E0F5-1014-6B36-6C38-F33FAA26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Data collection</a:t>
            </a:r>
            <a:endParaRPr lang="fr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9A2C7-B959-8323-6E3B-297FC89C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4" y="2400300"/>
            <a:ext cx="10844851" cy="203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5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AF39-2DC8-C882-11DB-9785BFE6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Encoding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9E3C-95C1-7E5F-7656-1D5BBF397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need to encode our primary and secondary sequence so our model can understand and take in the data.</a:t>
            </a:r>
          </a:p>
          <a:p>
            <a:r>
              <a:rPr lang="en-CA" dirty="0"/>
              <a:t>The primary sequence was encoded using the amino acids </a:t>
            </a:r>
            <a:r>
              <a:rPr lang="en-CA" dirty="0" err="1"/>
              <a:t>physico</a:t>
            </a:r>
            <a:r>
              <a:rPr lang="en-CA" dirty="0"/>
              <a:t>-chemical proprieties.</a:t>
            </a:r>
          </a:p>
          <a:p>
            <a:r>
              <a:rPr lang="en-CA" dirty="0"/>
              <a:t>The secondary sequence was encoded with one-hot encoding as it is normally perform better with </a:t>
            </a:r>
            <a:r>
              <a:rPr lang="en-CA" dirty="0" err="1"/>
              <a:t>neurak</a:t>
            </a:r>
            <a:r>
              <a:rPr lang="en-CA" dirty="0"/>
              <a:t> networks.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8194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58CCE-2078-C82C-CE16-F0A23BBCF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Steric parameter is a reference to the branching of the lateral chain</a:t>
            </a:r>
          </a:p>
          <a:p>
            <a:r>
              <a:rPr lang="en-CA" dirty="0"/>
              <a:t>Polarizability is related to  refractive index </a:t>
            </a:r>
          </a:p>
          <a:p>
            <a:r>
              <a:rPr lang="en-CA" dirty="0"/>
              <a:t>Volume is normalized to the glycine = 0 and alanine = 1, the two </a:t>
            </a:r>
            <a:r>
              <a:rPr lang="en-CA" dirty="0" err="1"/>
              <a:t>simplests</a:t>
            </a:r>
            <a:r>
              <a:rPr lang="en-CA" dirty="0"/>
              <a:t> aa</a:t>
            </a:r>
          </a:p>
          <a:p>
            <a:r>
              <a:rPr lang="en-CA" dirty="0"/>
              <a:t>Hydrophobicity is the propension for the aa lateral chain to get completely hydrated, meaning completely surrounded by water molecules</a:t>
            </a:r>
          </a:p>
          <a:p>
            <a:r>
              <a:rPr lang="en-CA" dirty="0"/>
              <a:t>Isoelectric point is the pH at which the aa is neutral</a:t>
            </a:r>
          </a:p>
          <a:p>
            <a:endParaRPr lang="fr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B678E6-1018-4AC3-49EF-EC0EF23F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Encoding</a:t>
            </a:r>
            <a:endParaRPr lang="fr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974480-B215-4BC9-2A72-8C3070BB0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002" y="165893"/>
            <a:ext cx="51054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3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8FECA-1926-BBD7-FBD2-98578576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A169CF-5D87-FD32-ED20-D5B0326C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Encoding</a:t>
            </a:r>
            <a:endParaRPr lang="fr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F91FC5-AD79-B040-2554-5C1CF4BEB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71" y="1364837"/>
            <a:ext cx="5743174" cy="52729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345A26-6420-B916-49D8-4F5E6997D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9207"/>
            <a:ext cx="5276850" cy="4848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552EA5-AFF4-3914-EEA0-F553E3612A54}"/>
              </a:ext>
            </a:extLst>
          </p:cNvPr>
          <p:cNvSpPr txBox="1"/>
          <p:nvPr/>
        </p:nvSpPr>
        <p:spPr>
          <a:xfrm>
            <a:off x="5917131" y="6034901"/>
            <a:ext cx="60976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Meiler</a:t>
            </a:r>
            <a:r>
              <a:rPr lang="fr-CA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, J., Müller, M., </a:t>
            </a:r>
            <a:r>
              <a:rPr lang="fr-CA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Zeidler</a:t>
            </a:r>
            <a:r>
              <a:rPr lang="fr-CA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, A. </a:t>
            </a:r>
            <a:r>
              <a:rPr lang="fr-CA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et al.</a:t>
            </a:r>
            <a:r>
              <a:rPr lang="fr-CA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 </a:t>
            </a:r>
            <a:r>
              <a:rPr lang="fr-CA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Generation</a:t>
            </a:r>
            <a:r>
              <a:rPr lang="fr-CA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 and </a:t>
            </a:r>
            <a:r>
              <a:rPr lang="fr-CA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evaluation</a:t>
            </a:r>
            <a:r>
              <a:rPr lang="fr-CA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 of dimension-</a:t>
            </a:r>
            <a:r>
              <a:rPr lang="fr-CA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reduced</a:t>
            </a:r>
            <a:r>
              <a:rPr lang="fr-CA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 </a:t>
            </a:r>
            <a:r>
              <a:rPr lang="fr-CA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amino</a:t>
            </a:r>
            <a:r>
              <a:rPr lang="fr-CA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 </a:t>
            </a:r>
            <a:r>
              <a:rPr lang="fr-CA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acid</a:t>
            </a:r>
            <a:r>
              <a:rPr lang="fr-CA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 </a:t>
            </a:r>
            <a:r>
              <a:rPr lang="fr-CA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parameter</a:t>
            </a:r>
            <a:r>
              <a:rPr lang="fr-CA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 </a:t>
            </a:r>
            <a:r>
              <a:rPr lang="fr-CA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representations</a:t>
            </a:r>
            <a:r>
              <a:rPr lang="fr-CA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 by </a:t>
            </a:r>
            <a:r>
              <a:rPr lang="fr-CA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artificial</a:t>
            </a:r>
            <a:r>
              <a:rPr lang="fr-CA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 neural networks. </a:t>
            </a:r>
            <a:r>
              <a:rPr lang="fr-CA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J Mol Model</a:t>
            </a:r>
            <a:r>
              <a:rPr lang="fr-CA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 </a:t>
            </a:r>
            <a:r>
              <a:rPr lang="fr-CA" sz="1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7</a:t>
            </a:r>
            <a:r>
              <a:rPr lang="fr-CA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, 360–369 (2001). https://doi.org/10.1007/s008940100038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158360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D9C02B-A054-4149-D1F1-5CC9A0D93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4179"/>
            <a:ext cx="8963025" cy="273367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F40B978-4A02-FC5B-7DB4-7C2400A5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Encoding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27358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5937EC-C747-3EDC-3586-341A9177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Encoding</a:t>
            </a:r>
            <a:endParaRPr lang="fr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2D48EE-C324-6D60-1ADE-1DC5F85AD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8192"/>
            <a:ext cx="82772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1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DCB8-F0A1-F664-1B2D-2F75F09C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Model1</a:t>
            </a:r>
            <a:endParaRPr lang="fr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8D91B7-A227-2E26-EB09-88163CFBE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827" y="1690688"/>
            <a:ext cx="10515600" cy="24073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964A1B-D801-EE15-629B-3144582036B9}"/>
              </a:ext>
            </a:extLst>
          </p:cNvPr>
          <p:cNvSpPr txBox="1"/>
          <p:nvPr/>
        </p:nvSpPr>
        <p:spPr>
          <a:xfrm>
            <a:off x="924826" y="4290149"/>
            <a:ext cx="105155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Yu CH, Chen W, Chiang YH, Guo K, Martin </a:t>
            </a:r>
            <a:r>
              <a:rPr lang="fr-CA" sz="1000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Moldes</a:t>
            </a:r>
            <a:r>
              <a:rPr lang="fr-CA" sz="1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 Z, Kaplan DL, </a:t>
            </a:r>
            <a:r>
              <a:rPr lang="fr-CA" sz="1000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Buehler</a:t>
            </a:r>
            <a:r>
              <a:rPr lang="fr-CA" sz="1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 MJ. End-to-End Deep Learning Model to </a:t>
            </a:r>
            <a:r>
              <a:rPr lang="fr-CA" sz="1000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Predict</a:t>
            </a:r>
            <a:r>
              <a:rPr lang="fr-CA" sz="1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 and Design </a:t>
            </a:r>
            <a:r>
              <a:rPr lang="fr-CA" sz="1000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Secondary</a:t>
            </a:r>
            <a:r>
              <a:rPr lang="fr-CA" sz="1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 Structure Content of Structural </a:t>
            </a:r>
            <a:r>
              <a:rPr lang="fr-CA" sz="1000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Proteins</a:t>
            </a:r>
            <a:r>
              <a:rPr lang="fr-CA" sz="1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. ACS </a:t>
            </a:r>
            <a:r>
              <a:rPr lang="fr-CA" sz="1000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Biomater</a:t>
            </a:r>
            <a:r>
              <a:rPr lang="fr-CA" sz="1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 </a:t>
            </a:r>
            <a:r>
              <a:rPr lang="fr-CA" sz="1000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Sci</a:t>
            </a:r>
            <a:r>
              <a:rPr lang="fr-CA" sz="1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 Eng. 2022 Mar 14;8(3):1156-1165. </a:t>
            </a:r>
            <a:r>
              <a:rPr lang="fr-CA" sz="1000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doi</a:t>
            </a:r>
            <a:r>
              <a:rPr lang="fr-CA" sz="1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: 10.1021/acsbiomaterials.1c01343. Epub 2022 </a:t>
            </a:r>
            <a:r>
              <a:rPr lang="fr-CA" sz="1000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Feb</a:t>
            </a:r>
            <a:r>
              <a:rPr lang="fr-CA" sz="1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 7. PMID: 35129957; PMCID: PMC9347213.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3151918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F9F10-5FD9-28F2-409C-90C770D8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59A2EA-0336-0B50-1158-DB3612E1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Model1</a:t>
            </a:r>
            <a:endParaRPr lang="fr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D3AC76-163B-2775-9075-463CDC56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8127"/>
            <a:ext cx="12192000" cy="464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9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6FADF-1F02-6520-F604-7C2FB15C6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/>
          <a:lstStyle/>
          <a:p>
            <a:r>
              <a:rPr lang="en-CA" dirty="0"/>
              <a:t>Introduction</a:t>
            </a:r>
          </a:p>
          <a:p>
            <a:pPr lvl="1"/>
            <a:r>
              <a:rPr lang="en-CA" dirty="0"/>
              <a:t>What are proteins</a:t>
            </a:r>
          </a:p>
          <a:p>
            <a:pPr lvl="1"/>
            <a:r>
              <a:rPr lang="en-CA" dirty="0"/>
              <a:t>Why proteins secondary structure prediction (PSSP) is important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 Project</a:t>
            </a:r>
          </a:p>
          <a:p>
            <a:pPr lvl="1"/>
            <a:r>
              <a:rPr lang="en-CA" dirty="0"/>
              <a:t>Data collection</a:t>
            </a:r>
          </a:p>
          <a:p>
            <a:pPr lvl="1"/>
            <a:r>
              <a:rPr lang="en-CA" dirty="0"/>
              <a:t>Encoding</a:t>
            </a:r>
          </a:p>
          <a:p>
            <a:pPr lvl="1"/>
            <a:r>
              <a:rPr lang="en-CA" dirty="0"/>
              <a:t>Model</a:t>
            </a:r>
          </a:p>
          <a:p>
            <a:pPr lvl="1"/>
            <a:r>
              <a:rPr lang="en-CA" dirty="0"/>
              <a:t>Prediction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Conclusion</a:t>
            </a:r>
          </a:p>
          <a:p>
            <a:pPr marL="457200" lvl="1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96743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3C8D-8EA9-030A-9CB9-27037CAB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2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A724-D7AF-C703-048D-9985A38D3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D0501-FC1A-6984-7957-174FF1EAE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0187"/>
            <a:ext cx="98012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39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0158-2E2E-636A-708E-54240C1B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3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72E2-F020-FF8E-0FCD-112FC58E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DC7A7-18BD-1551-CD8B-19E6D40B1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72" y="1825625"/>
            <a:ext cx="118205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91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5403-E9A8-701C-57DD-90359854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Model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34649-559E-1C0F-89A7-6882F35A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71557-0CCB-2304-C2B2-48E1E084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0297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01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54BF-961E-5513-92EC-B6FCD58B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Model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9299-7F7A-DC2E-2DA4-ECEAD4FB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838622-D68B-D97A-8444-E4525C18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95345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46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0344-A06C-4C47-C389-0541A0E3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Prediction of human TDP-43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7822-CEE5-D7F5-9086-3CF0B333C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Predicted: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Actual :  </a:t>
            </a:r>
            <a:endParaRPr lang="fr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7BACF5-B48D-0D14-5388-363C68E34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698" y="1825625"/>
            <a:ext cx="7797006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BBBB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HHHH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HBHHBHHHBHBHBBBHHHHHHBBBBBBHBBHBHBHBHBBBHBBHBHHBBHBHHHBBB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HBHBHBHBBBBBBBBHHHBHBHBHBHBBHBHBHBHHHBBBHBHBBHBHBBBHBBHHHBHBBHBBHB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BHBBHHBHBHHHBHBHBBHHBBBHBBBHBHHBBHBBBBHBHBBH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rPr>
              <a:t>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BHHBHBHBBBBHBBHHBBHBH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BHBBBBHBBHHBHHBBHHBBBBHHBBHBHHBHBHHBBBBHBHBHHHBBBHBBHHBBHBBHBHBBHB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BHHBHHBBHBHHHBHHHBBHBBHHBHBHHHBBBHBHBHBBBHHBBHBHBHBBHHBBBBHBHBBBBB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BBHBHBBHBHHBHBBBBBBHBBBBBBBHBBHHBBBHBHBHBHHBBHBBHBBBBHBHBHBBBHBBBH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BBBHBHBBBHBHBBHHH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rPr>
              <a:t>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C9E44A6-D4D8-2629-C6FD-6D321CE98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513" y="4269657"/>
            <a:ext cx="7980198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BBBBBBBBBBBBBBBBB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HHHHH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BBBBBBBBBB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rPr>
              <a:t>TTT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BBBBBBBBBBBBB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rPr>
              <a:t>TTT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BBBBBBBBBBBBB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HHHHHHH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rPr>
              <a:t>TTT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BBBBBBBB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rPr>
              <a:t>TTT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BBBBBBBBBBBHHHHHHHHBBBBBBBBBBBBBBBBBHHHHHHHTTTBBBBBBHHH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HHHTTTBBBBBBBBBBBBBBBBBBBBBBBBBBBBBBBBBBBBBBBBBBBBBBBBBBBBBBBBBBBBB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BBBBBBBBBBBBBBBBBBBBBBBBBBBBBBBBBBBBBBBBBBBB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6190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5CAE-82B7-F592-AA5A-52C4EF77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  <a:br>
              <a:rPr lang="en-CA" dirty="0"/>
            </a:b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394-F2FF-E9DD-218E-580007CE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My biggest problem was computing power.</a:t>
            </a:r>
          </a:p>
          <a:p>
            <a:endParaRPr lang="en-CA" dirty="0"/>
          </a:p>
          <a:p>
            <a:r>
              <a:rPr lang="en-CA" dirty="0"/>
              <a:t>The model I went with was not optimize for the kind of encoding I did.</a:t>
            </a:r>
          </a:p>
          <a:p>
            <a:endParaRPr lang="en-CA" dirty="0"/>
          </a:p>
          <a:p>
            <a:r>
              <a:rPr lang="en-CA" dirty="0"/>
              <a:t>Working a better model with the computer I have would take many more weeks maybe months to achieve.</a:t>
            </a:r>
          </a:p>
          <a:p>
            <a:r>
              <a:rPr lang="en-CA" dirty="0"/>
              <a:t>I could not load my model in a </a:t>
            </a:r>
            <a:r>
              <a:rPr lang="en-CA" dirty="0" err="1"/>
              <a:t>streamlit</a:t>
            </a:r>
            <a:r>
              <a:rPr lang="en-CA" dirty="0"/>
              <a:t> app for a reason that is still unknow to me.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41923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C2AD-B9CE-0A19-83EC-C5DC9849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011"/>
            <a:ext cx="10515600" cy="5791952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Acknowledgments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And 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Questions?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98753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B7A8-5CAD-7768-E6E1-B296BB0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Exemple</a:t>
            </a:r>
            <a:r>
              <a:rPr lang="en-CA" dirty="0"/>
              <a:t> of XML code in </a:t>
            </a:r>
            <a:r>
              <a:rPr lang="en-CA" dirty="0" err="1"/>
              <a:t>uniprot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1863-E0F0-CC2D-2194-C14A547A7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B70FD-9A85-6674-CDA5-5851EBD20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690688"/>
            <a:ext cx="77057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FFB9-1DEF-0D45-646C-BED090E3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proteins?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4BF7-648B-8C93-5483-55E1A1CC7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They come from DNA</a:t>
            </a:r>
          </a:p>
          <a:p>
            <a:endParaRPr lang="en-CA" dirty="0"/>
          </a:p>
          <a:p>
            <a:r>
              <a:rPr lang="en-CA" dirty="0"/>
              <a:t>Primordial to the functioning of a cell</a:t>
            </a:r>
          </a:p>
          <a:p>
            <a:pPr lvl="1"/>
            <a:r>
              <a:rPr lang="en-CA" dirty="0"/>
              <a:t>Transport</a:t>
            </a:r>
          </a:p>
          <a:p>
            <a:pPr lvl="1"/>
            <a:r>
              <a:rPr lang="en-CA" dirty="0"/>
              <a:t>Signaling</a:t>
            </a:r>
          </a:p>
          <a:p>
            <a:pPr lvl="1"/>
            <a:r>
              <a:rPr lang="en-CA" dirty="0"/>
              <a:t>Structure</a:t>
            </a:r>
          </a:p>
          <a:p>
            <a:pPr lvl="1"/>
            <a:r>
              <a:rPr lang="en-CA" dirty="0"/>
              <a:t>Immunity</a:t>
            </a:r>
          </a:p>
          <a:p>
            <a:pPr lvl="1"/>
            <a:r>
              <a:rPr lang="en-CA" dirty="0"/>
              <a:t>Enzymes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795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A1A6-B185-4F68-72D4-E32431F1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7922" cy="4351338"/>
          </a:xfrm>
        </p:spPr>
        <p:txBody>
          <a:bodyPr/>
          <a:lstStyle/>
          <a:p>
            <a:r>
              <a:rPr lang="en-CA" dirty="0"/>
              <a:t>They are recognizable from other biomolecules by there unique structure.</a:t>
            </a:r>
          </a:p>
          <a:p>
            <a:r>
              <a:rPr lang="en-CA" dirty="0"/>
              <a:t> Amino acids are the building block of protein.</a:t>
            </a:r>
            <a:endParaRPr lang="fr-CA" dirty="0"/>
          </a:p>
          <a:p>
            <a:r>
              <a:rPr lang="en-CA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four ‘levels’ of structure.</a:t>
            </a:r>
            <a:endParaRPr lang="fr-CA" dirty="0">
              <a:effectLst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778F4D-CD48-5C73-10A0-8FFAA072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What are proteins?</a:t>
            </a:r>
            <a:endParaRPr lang="fr-CA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91DD904E-26E9-8D01-6970-C24A6FBDF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58" y="1040130"/>
            <a:ext cx="4048426" cy="552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A56CA8-3177-131C-F9BB-FCF413D01DE5}"/>
              </a:ext>
            </a:extLst>
          </p:cNvPr>
          <p:cNvSpPr txBox="1"/>
          <p:nvPr/>
        </p:nvSpPr>
        <p:spPr>
          <a:xfrm>
            <a:off x="7432106" y="6077377"/>
            <a:ext cx="609760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050" dirty="0"/>
              <a:t>By NHGRI - </a:t>
            </a:r>
            <a:r>
              <a:rPr lang="fr-CA" sz="1050" dirty="0" err="1"/>
              <a:t>Courtesy</a:t>
            </a:r>
            <a:r>
              <a:rPr lang="fr-CA" sz="1050" dirty="0"/>
              <a:t>: National Human </a:t>
            </a:r>
            <a:r>
              <a:rPr lang="fr-CA" sz="1050" dirty="0" err="1"/>
              <a:t>Genome</a:t>
            </a:r>
            <a:r>
              <a:rPr lang="fr-CA" sz="1050" dirty="0"/>
              <a:t> </a:t>
            </a:r>
            <a:r>
              <a:rPr lang="fr-CA" sz="1050" dirty="0" err="1"/>
              <a:t>Research</a:t>
            </a:r>
            <a:r>
              <a:rPr lang="fr-CA" sz="1050" dirty="0"/>
              <a:t> Institute, Public Domain, https://commons.wikimedia.org/w/index.php?curid=1318488</a:t>
            </a:r>
          </a:p>
        </p:txBody>
      </p:sp>
    </p:spTree>
    <p:extLst>
      <p:ext uri="{BB962C8B-B14F-4D97-AF65-F5344CB8AC3E}">
        <p14:creationId xmlns:p14="http://schemas.microsoft.com/office/powerpoint/2010/main" val="405332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A1A6-B185-4F68-72D4-E32431F1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21" y="1438843"/>
            <a:ext cx="2906027" cy="503689"/>
          </a:xfrm>
        </p:spPr>
        <p:txBody>
          <a:bodyPr/>
          <a:lstStyle/>
          <a:p>
            <a:r>
              <a:rPr lang="en-CA" dirty="0"/>
              <a:t>Amino acid</a:t>
            </a:r>
            <a:endParaRPr lang="fr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778F4D-CD48-5C73-10A0-8FFAA072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What are proteins?</a:t>
            </a:r>
            <a:endParaRPr lang="fr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3571CE-9C1F-4346-4AA0-FD97D90D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592" y="1982719"/>
            <a:ext cx="5120640" cy="37355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F6063-5A5B-8294-A27D-5038BC2CD28A}"/>
              </a:ext>
            </a:extLst>
          </p:cNvPr>
          <p:cNvSpPr txBox="1"/>
          <p:nvPr/>
        </p:nvSpPr>
        <p:spPr>
          <a:xfrm>
            <a:off x="411480" y="6090509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000" dirty="0"/>
              <a:t>By This W3C-unspecified </a:t>
            </a:r>
            <a:r>
              <a:rPr lang="fr-CA" sz="1000" dirty="0" err="1"/>
              <a:t>vector</a:t>
            </a:r>
            <a:r>
              <a:rPr lang="fr-CA" sz="1000" dirty="0"/>
              <a:t> image </a:t>
            </a:r>
            <a:r>
              <a:rPr lang="fr-CA" sz="1000" dirty="0" err="1"/>
              <a:t>was</a:t>
            </a:r>
            <a:r>
              <a:rPr lang="fr-CA" sz="1000" dirty="0"/>
              <a:t> </a:t>
            </a:r>
            <a:r>
              <a:rPr lang="fr-CA" sz="1000" dirty="0" err="1"/>
              <a:t>created</a:t>
            </a:r>
            <a:r>
              <a:rPr lang="fr-CA" sz="1000" dirty="0"/>
              <a:t> </a:t>
            </a:r>
            <a:r>
              <a:rPr lang="fr-CA" sz="1000" dirty="0" err="1"/>
              <a:t>with</a:t>
            </a:r>
            <a:r>
              <a:rPr lang="fr-CA" sz="1000" dirty="0"/>
              <a:t> </a:t>
            </a:r>
            <a:r>
              <a:rPr lang="fr-CA" sz="1000" dirty="0" err="1"/>
              <a:t>Inkscape</a:t>
            </a:r>
            <a:r>
              <a:rPr lang="fr-CA" sz="1000" dirty="0"/>
              <a:t> . - </a:t>
            </a:r>
            <a:r>
              <a:rPr lang="fr-CA" sz="1000" dirty="0" err="1"/>
              <a:t>Own</a:t>
            </a:r>
            <a:r>
              <a:rPr lang="fr-CA" sz="1000" dirty="0"/>
              <a:t> </a:t>
            </a:r>
            <a:r>
              <a:rPr lang="fr-CA" sz="1000" dirty="0" err="1"/>
              <a:t>work</a:t>
            </a:r>
            <a:r>
              <a:rPr lang="fr-CA" sz="1000" dirty="0"/>
              <a:t>, Public Domain, https://commons.wikimedia.org/w/index.php?curid=2552310</a:t>
            </a:r>
          </a:p>
        </p:txBody>
      </p:sp>
    </p:spTree>
    <p:extLst>
      <p:ext uri="{BB962C8B-B14F-4D97-AF65-F5344CB8AC3E}">
        <p14:creationId xmlns:p14="http://schemas.microsoft.com/office/powerpoint/2010/main" val="61113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7947F-6269-0A46-35A5-1E10F7182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5185"/>
            <a:ext cx="2944529" cy="4351338"/>
          </a:xfrm>
        </p:spPr>
        <p:txBody>
          <a:bodyPr/>
          <a:lstStyle/>
          <a:p>
            <a:r>
              <a:rPr lang="en-CA" dirty="0"/>
              <a:t>AA have one letter code or 3 letters code to represent them</a:t>
            </a:r>
          </a:p>
          <a:p>
            <a:r>
              <a:rPr lang="en-CA" dirty="0"/>
              <a:t>One protein can then be written as a long sequence of letters</a:t>
            </a:r>
            <a:endParaRPr lang="fr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C0CC5E-DF0F-84E2-095B-81A8BC98A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What are proteins?</a:t>
            </a:r>
            <a:endParaRPr lang="fr-CA" dirty="0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7F65C93A-33EA-13D7-6CD3-217BC7757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369" y="1364791"/>
            <a:ext cx="9214586" cy="530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83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FAC5-060C-E921-E9C4-2128F02AA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MLFQNLHQAAPGAQRTFQAFHSVAFPSCGPCLEQQDEERSTRLKDLLGRYFEEEEGQEPGGMEDAQGPEPGQARLQDWEDQVRCDIRQFLSLRPEEKFSSRAVARIFHGIGSPCYPAQVYGQDR…RFWRKYLHLSFHALVGLATEELLQVAR</a:t>
            </a:r>
          </a:p>
          <a:p>
            <a:endParaRPr lang="fr-CA" dirty="0"/>
          </a:p>
          <a:p>
            <a:r>
              <a:rPr lang="fr-CA" dirty="0"/>
              <a:t>HHHHHHHHHHHHHHHHTTTHHHHHHHHHHHHHHBBBHHHHHHHBBBBBBBBBBBBBBBBBBBBBBHHHHHHHHHHHHHHHHBBBBBBBBBBBBBBHHHBBBBBBBBBBBBBBTTTTBBBBBBBBBBBBBBHHHHHHHHHHHHBBBBBBBHHHHHHHHHHHBBBBBBBHHHHHHHHHHHHHHHHBBBBBBBBBBBBBBBBBBBBBBBBBBBBBBTTTTBBBBBBBBBBBBBHHHHHHHHHHHHHBBBBBBHHHHHHHHHHHHHHHHH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49509F-BC78-A532-357D-FFBEB789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What are proteins?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1236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FFB9-1DEF-0D45-646C-BED090E3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is PSSP important?</a:t>
            </a:r>
            <a:br>
              <a:rPr lang="en-CA" dirty="0"/>
            </a:b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4BF7-648B-8C93-5483-55E1A1CC7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Drug design </a:t>
            </a:r>
          </a:p>
          <a:p>
            <a:r>
              <a:rPr lang="en-CA" dirty="0"/>
              <a:t>Misfolding in diseases mechanisms</a:t>
            </a:r>
          </a:p>
          <a:p>
            <a:r>
              <a:rPr lang="en-CA" dirty="0"/>
              <a:t>Enzymology-protein functions/engineering</a:t>
            </a:r>
          </a:p>
          <a:p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others</a:t>
            </a:r>
            <a:r>
              <a:rPr lang="fr-CA" dirty="0"/>
              <a:t> </a:t>
            </a:r>
            <a:r>
              <a:rPr lang="fr-CA" dirty="0" err="1"/>
              <a:t>biotechnology</a:t>
            </a:r>
            <a:r>
              <a:rPr lang="fr-CA" dirty="0"/>
              <a:t>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7656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A6D5-0502-5B50-A9B5-AC553486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collection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F4C6-23F7-A6B2-81C7-8BBFA303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863"/>
            <a:ext cx="10515600" cy="4351338"/>
          </a:xfrm>
        </p:spPr>
        <p:txBody>
          <a:bodyPr/>
          <a:lstStyle/>
          <a:p>
            <a:r>
              <a:rPr lang="en-CA" dirty="0" err="1"/>
              <a:t>Uniprot</a:t>
            </a:r>
            <a:r>
              <a:rPr lang="en-CA" dirty="0"/>
              <a:t> website. 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78752-FF4E-659F-117D-D746ED186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0359"/>
            <a:ext cx="10728102" cy="47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0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581</Words>
  <Application>Microsoft Office PowerPoint</Application>
  <PresentationFormat>Widescreen</PresentationFormat>
  <Paragraphs>106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Merriweather Sans</vt:lpstr>
      <vt:lpstr>Roboto</vt:lpstr>
      <vt:lpstr>Office Theme</vt:lpstr>
      <vt:lpstr>Protein secondary structure prediction </vt:lpstr>
      <vt:lpstr>PowerPoint Presentation</vt:lpstr>
      <vt:lpstr>What are proteins?</vt:lpstr>
      <vt:lpstr>What are proteins?</vt:lpstr>
      <vt:lpstr>What are proteins?</vt:lpstr>
      <vt:lpstr>What are proteins?</vt:lpstr>
      <vt:lpstr>What are proteins?</vt:lpstr>
      <vt:lpstr>Why is PSSP important? </vt:lpstr>
      <vt:lpstr>Data collection</vt:lpstr>
      <vt:lpstr>Data collection</vt:lpstr>
      <vt:lpstr>Data collection</vt:lpstr>
      <vt:lpstr>Data collection</vt:lpstr>
      <vt:lpstr>Encoding</vt:lpstr>
      <vt:lpstr>Encoding</vt:lpstr>
      <vt:lpstr>Encoding</vt:lpstr>
      <vt:lpstr>Encoding</vt:lpstr>
      <vt:lpstr>Encoding</vt:lpstr>
      <vt:lpstr>Model1</vt:lpstr>
      <vt:lpstr>Model1</vt:lpstr>
      <vt:lpstr>Model 2</vt:lpstr>
      <vt:lpstr>Model 3</vt:lpstr>
      <vt:lpstr>Final Model</vt:lpstr>
      <vt:lpstr>Final Model</vt:lpstr>
      <vt:lpstr>Prediction of human TDP-43</vt:lpstr>
      <vt:lpstr>Conclusion </vt:lpstr>
      <vt:lpstr>PowerPoint Presentation</vt:lpstr>
      <vt:lpstr>Exemple of XML code in uniprot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secondary structure prediction </dc:title>
  <dc:creator>Guillaume</dc:creator>
  <cp:lastModifiedBy>Guillaume</cp:lastModifiedBy>
  <cp:revision>14</cp:revision>
  <dcterms:created xsi:type="dcterms:W3CDTF">2024-05-27T19:24:10Z</dcterms:created>
  <dcterms:modified xsi:type="dcterms:W3CDTF">2024-05-28T12:13:51Z</dcterms:modified>
</cp:coreProperties>
</file>