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7952-C2F3-1D38-ED01-EFFF1FE5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B17E0-7E55-4EE1-8D5E-7CD116AF3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972E-D374-18B0-9A1A-922BA109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2301-3A5E-545C-311C-64D5F4FC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3CA6-B957-397C-0EA7-A7E82061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54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68D-3991-6101-29D8-CF72002A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8A2B-74BB-CF1E-BB98-513CB5441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6597-99C3-0C81-0F3C-043D1198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413B-2A9B-7036-5FC5-0353EF8C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2288-D436-DC45-B4BA-93BD782E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06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4C3CF-453E-EEB9-54F1-D06EE940D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8A310-F83D-DC26-B121-2E25B99D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3003-9B90-5CC3-75BA-E5A7236C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06CE-0827-8D28-839B-D5D9FDFA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D162-0C1D-36A3-603B-62A88228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23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EC5-766F-20EB-9C11-AE87BF27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E5BA-1CC0-4003-C6DB-547A3A3C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D71A1-D132-9478-0CF3-97540FEA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2189-7213-F8CA-009F-59F2A241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BF709-3EEF-1F13-CE4C-59FF7E93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13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963C-082E-D334-E4C7-8F5E2426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CFBC0-C3CA-5C30-5CFC-277C1618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1FB2-DA9A-4FBB-D487-C63F657C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9383-13EC-3A6A-E7F7-B6DAEA4D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11EF-3F33-B191-1631-9FA1C36A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1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1AAE-9460-CB87-41F2-598AE5C7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D4CB-4CC1-21D8-6BD2-5BAAD914F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2A239-484D-9A98-3AC2-574B91460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940D7-4594-AE99-D824-10DC206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7AB6B-3DC2-09E4-D45B-535863C7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8F20C-3E7E-6732-6FA9-CC2DFCEB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38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EC87-441F-2240-1D56-37BF0ECA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21CE-921C-0BD8-C45B-528755CFF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11080-3FAE-26D7-123B-72D53A8B6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DFD9-7745-ADE3-D05D-94C246EC1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9589C-5501-B7D6-417F-9AE5FE9E4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44749-AD28-7A38-D01C-DE484726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948F3-BF90-571C-C9A0-24662C39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678A9-6F97-75D4-02C5-1704FDB9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8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0E96-5C1C-1E66-BF99-7D1C1EE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F81F6-2E60-A5BE-ABF5-899642DD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4BD38-9775-8362-8346-D9C14538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8B50-81EB-27E2-10DD-20BE22A6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9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7E864-9E16-82F9-900E-E570D1B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4E646-A6AF-5380-E78E-2F877727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CB67-8235-F0AF-262E-C53EF5F8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7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DC16-D540-A0BE-8FAB-D2F09394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B643-E16E-918D-4A5C-502658A2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F4387-B2BB-5DFE-3AD1-11E92A679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DE72-7DE5-B26E-159B-FAEC6D72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70DC4-ADD8-5932-3E39-484DB1D3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1C27E-B336-9723-43D1-6F6751E6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8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8D34-22F8-222C-6017-A4591A27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2C6D1-8933-C06B-0A69-7DEBCE7EC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274F7-2FA6-7304-6104-6E1715E84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61D9D-07E7-7C20-96E4-52A5168D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1E23-7C9D-DC6B-9CB0-5DFEDF02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82810-82E3-6674-339D-4D4AB506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54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928E5-CFEC-63D3-F7C3-A035A6AA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A2C29-15B4-C408-9ED0-A2D4B9C06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F7EB-FFFD-2152-4959-0C1C3C8F0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EFB1-B36F-4315-B768-D87291446A69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7FF1-A79D-1DF5-3035-D9857E588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0931-B582-E135-8F12-054432D2C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E0D8-3B2B-41FC-B758-6D7EE62A3B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60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6C4A79-A52E-1A06-B747-0722CCDD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85385"/>
              </p:ext>
            </p:extLst>
          </p:nvPr>
        </p:nvGraphicFramePr>
        <p:xfrm>
          <a:off x="1035170" y="320010"/>
          <a:ext cx="9803445" cy="419989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960689">
                  <a:extLst>
                    <a:ext uri="{9D8B030D-6E8A-4147-A177-3AD203B41FA5}">
                      <a16:colId xmlns:a16="http://schemas.microsoft.com/office/drawing/2014/main" val="872928043"/>
                    </a:ext>
                  </a:extLst>
                </a:gridCol>
                <a:gridCol w="1960689">
                  <a:extLst>
                    <a:ext uri="{9D8B030D-6E8A-4147-A177-3AD203B41FA5}">
                      <a16:colId xmlns:a16="http://schemas.microsoft.com/office/drawing/2014/main" val="1469289778"/>
                    </a:ext>
                  </a:extLst>
                </a:gridCol>
                <a:gridCol w="1960689">
                  <a:extLst>
                    <a:ext uri="{9D8B030D-6E8A-4147-A177-3AD203B41FA5}">
                      <a16:colId xmlns:a16="http://schemas.microsoft.com/office/drawing/2014/main" val="4032258736"/>
                    </a:ext>
                  </a:extLst>
                </a:gridCol>
                <a:gridCol w="1960689">
                  <a:extLst>
                    <a:ext uri="{9D8B030D-6E8A-4147-A177-3AD203B41FA5}">
                      <a16:colId xmlns:a16="http://schemas.microsoft.com/office/drawing/2014/main" val="727720985"/>
                    </a:ext>
                  </a:extLst>
                </a:gridCol>
                <a:gridCol w="1960689">
                  <a:extLst>
                    <a:ext uri="{9D8B030D-6E8A-4147-A177-3AD203B41FA5}">
                      <a16:colId xmlns:a16="http://schemas.microsoft.com/office/drawing/2014/main" val="2117860244"/>
                    </a:ext>
                  </a:extLst>
                </a:gridCol>
              </a:tblGrid>
              <a:tr h="562222">
                <a:tc>
                  <a:txBody>
                    <a:bodyPr/>
                    <a:lstStyle/>
                    <a:p>
                      <a:r>
                        <a:rPr lang="fr-FR" sz="160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Tx de faux négatifs sur 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Tx de faux négatifs sur 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Tx de faux négatifs sur tout le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Accuracy sur tout le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99794"/>
                  </a:ext>
                </a:extLst>
              </a:tr>
              <a:tr h="452023">
                <a:tc>
                  <a:txBody>
                    <a:bodyPr/>
                    <a:lstStyle/>
                    <a:p>
                      <a:r>
                        <a:rPr lang="fr-FR"/>
                        <a:t>K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9/500</a:t>
                      </a:r>
                    </a:p>
                    <a:p>
                      <a:r>
                        <a:rPr lang="fr-FR"/>
                        <a:t>1,80%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(1500-9)/1500</a:t>
                      </a:r>
                    </a:p>
                    <a:p>
                      <a:r>
                        <a:rPr lang="fr-FR"/>
                        <a:t>99,4%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83901"/>
                  </a:ext>
                </a:extLst>
              </a:tr>
              <a:tr h="452023">
                <a:tc>
                  <a:txBody>
                    <a:bodyPr/>
                    <a:lstStyle/>
                    <a:p>
                      <a:r>
                        <a:rPr lang="fr-FR"/>
                        <a:t>Reglog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3/132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2,27%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5/368</a:t>
                      </a:r>
                    </a:p>
                    <a:p>
                      <a:r>
                        <a:rPr lang="fr-FR"/>
                        <a:t>1,36%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8/500</a:t>
                      </a:r>
                    </a:p>
                    <a:p>
                      <a:r>
                        <a:rPr lang="fr-FR"/>
                        <a:t>1,60%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99,13%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01194"/>
                  </a:ext>
                </a:extLst>
              </a:tr>
              <a:tr h="780204">
                <a:tc>
                  <a:txBody>
                    <a:bodyPr/>
                    <a:lstStyle/>
                    <a:p>
                      <a:r>
                        <a:rPr lang="fr-FR"/>
                        <a:t>Reglog sans 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4/132</a:t>
                      </a:r>
                    </a:p>
                    <a:p>
                      <a:r>
                        <a:rPr lang="fr-FR"/>
                        <a:t>3,03%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5/368</a:t>
                      </a:r>
                    </a:p>
                    <a:p>
                      <a:r>
                        <a:rPr lang="fr-FR"/>
                        <a:t>1,36%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9/500</a:t>
                      </a:r>
                    </a:p>
                    <a:p>
                      <a:r>
                        <a:rPr lang="fr-FR"/>
                        <a:t>1,80%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99,07%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6385"/>
                  </a:ext>
                </a:extLst>
              </a:tr>
              <a:tr h="780204">
                <a:tc>
                  <a:txBody>
                    <a:bodyPr/>
                    <a:lstStyle/>
                    <a:p>
                      <a:r>
                        <a:rPr lang="fr-FR"/>
                        <a:t>Reglog sans </a:t>
                      </a:r>
                      <a:r>
                        <a:rPr lang="fr-FR" i="1"/>
                        <a:t>diagonal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3/132</a:t>
                      </a:r>
                    </a:p>
                    <a:p>
                      <a:r>
                        <a:rPr lang="fr-FR"/>
                        <a:t>2,27%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5/368</a:t>
                      </a:r>
                    </a:p>
                    <a:p>
                      <a:r>
                        <a:rPr lang="fr-FR"/>
                        <a:t>1,36%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8/500</a:t>
                      </a:r>
                    </a:p>
                    <a:p>
                      <a:r>
                        <a:rPr lang="fr-FR"/>
                        <a:t>1,60%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99,13%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076963"/>
                  </a:ext>
                </a:extLst>
              </a:tr>
              <a:tr h="780204">
                <a:tc>
                  <a:txBody>
                    <a:bodyPr/>
                    <a:lstStyle/>
                    <a:p>
                      <a:r>
                        <a:rPr lang="fr-FR"/>
                        <a:t>Reglog sans </a:t>
                      </a:r>
                      <a:r>
                        <a:rPr lang="fr-FR" i="1"/>
                        <a:t>height_left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3/132</a:t>
                      </a:r>
                    </a:p>
                    <a:p>
                      <a:r>
                        <a:rPr lang="fr-FR"/>
                        <a:t>2,27%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6/368</a:t>
                      </a:r>
                    </a:p>
                    <a:p>
                      <a:r>
                        <a:rPr lang="fr-FR"/>
                        <a:t>1,63%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9/500</a:t>
                      </a:r>
                    </a:p>
                    <a:p>
                      <a:r>
                        <a:rPr lang="fr-FR"/>
                        <a:t>1,80%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99,07%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333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FDD259-5D89-AE80-DD24-5AF71FE9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99" y="4563373"/>
            <a:ext cx="4574776" cy="22932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B7132F-47DD-2E66-EDD6-3F180EDBE1A9}"/>
              </a:ext>
            </a:extLst>
          </p:cNvPr>
          <p:cNvCxnSpPr/>
          <p:nvPr/>
        </p:nvCxnSpPr>
        <p:spPr>
          <a:xfrm flipH="1">
            <a:off x="439947" y="3329796"/>
            <a:ext cx="59522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908FE6-1E29-606F-D30D-E2703E6E622A}"/>
              </a:ext>
            </a:extLst>
          </p:cNvPr>
          <p:cNvCxnSpPr>
            <a:cxnSpLocks/>
          </p:cNvCxnSpPr>
          <p:nvPr/>
        </p:nvCxnSpPr>
        <p:spPr>
          <a:xfrm>
            <a:off x="439947" y="3329796"/>
            <a:ext cx="0" cy="238021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830B8-3F90-2B97-435B-EFF67AC804AD}"/>
              </a:ext>
            </a:extLst>
          </p:cNvPr>
          <p:cNvCxnSpPr>
            <a:endCxn id="5" idx="1"/>
          </p:cNvCxnSpPr>
          <p:nvPr/>
        </p:nvCxnSpPr>
        <p:spPr>
          <a:xfrm>
            <a:off x="439947" y="5710007"/>
            <a:ext cx="372735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AD16EF-05FF-C0D4-12FC-4750735787C0}"/>
              </a:ext>
            </a:extLst>
          </p:cNvPr>
          <p:cNvSpPr txBox="1"/>
          <p:nvPr/>
        </p:nvSpPr>
        <p:spPr>
          <a:xfrm>
            <a:off x="10921043" y="0"/>
            <a:ext cx="12709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/>
              <a:t>OpenClassRooms</a:t>
            </a:r>
          </a:p>
          <a:p>
            <a:r>
              <a:rPr lang="fr-FR" sz="1100" b="1"/>
              <a:t>Data Analyst</a:t>
            </a:r>
          </a:p>
          <a:p>
            <a:r>
              <a:rPr lang="fr-FR" sz="1100" b="1"/>
              <a:t>P10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B03C4-C403-ABE0-95F8-E5EB6710E813}"/>
              </a:ext>
            </a:extLst>
          </p:cNvPr>
          <p:cNvSpPr txBox="1"/>
          <p:nvPr/>
        </p:nvSpPr>
        <p:spPr>
          <a:xfrm>
            <a:off x="2838087" y="-34504"/>
            <a:ext cx="653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>
                <a:solidFill>
                  <a:srgbClr val="002060"/>
                </a:solidFill>
              </a:rPr>
              <a:t>Résultats des modèles testés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751F3-E464-1B58-C514-19A398F872FA}"/>
              </a:ext>
            </a:extLst>
          </p:cNvPr>
          <p:cNvSpPr txBox="1"/>
          <p:nvPr/>
        </p:nvSpPr>
        <p:spPr>
          <a:xfrm>
            <a:off x="10883201" y="1637968"/>
            <a:ext cx="1270957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900"/>
              <a:t>P-value constante : 0,481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541D5-32D9-D891-F8BC-82CAF4ED82DE}"/>
              </a:ext>
            </a:extLst>
          </p:cNvPr>
          <p:cNvSpPr txBox="1"/>
          <p:nvPr/>
        </p:nvSpPr>
        <p:spPr>
          <a:xfrm>
            <a:off x="10883201" y="2361814"/>
            <a:ext cx="1270957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900"/>
              <a:t>P-value </a:t>
            </a:r>
            <a:r>
              <a:rPr lang="fr-FR" sz="900" i="1"/>
              <a:t>diagonal</a:t>
            </a:r>
            <a:r>
              <a:rPr lang="fr-FR" sz="900"/>
              <a:t> : 0,561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E6420-B332-C5A5-CE03-AADE87C0E894}"/>
              </a:ext>
            </a:extLst>
          </p:cNvPr>
          <p:cNvSpPr txBox="1"/>
          <p:nvPr/>
        </p:nvSpPr>
        <p:spPr>
          <a:xfrm>
            <a:off x="10899605" y="3085660"/>
            <a:ext cx="1270957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900"/>
              <a:t>P-value </a:t>
            </a:r>
            <a:r>
              <a:rPr lang="fr-FR" sz="900" i="1"/>
              <a:t>height_left</a:t>
            </a:r>
            <a:r>
              <a:rPr lang="fr-FR" sz="900"/>
              <a:t> : 0,132</a:t>
            </a:r>
          </a:p>
        </p:txBody>
      </p:sp>
    </p:spTree>
    <p:extLst>
      <p:ext uri="{BB962C8B-B14F-4D97-AF65-F5344CB8AC3E}">
        <p14:creationId xmlns:p14="http://schemas.microsoft.com/office/powerpoint/2010/main" val="125515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117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Le Lay</dc:creator>
  <cp:lastModifiedBy>Guillaume Le Lay</cp:lastModifiedBy>
  <cp:revision>12</cp:revision>
  <dcterms:created xsi:type="dcterms:W3CDTF">2022-06-22T09:16:23Z</dcterms:created>
  <dcterms:modified xsi:type="dcterms:W3CDTF">2022-07-11T13:34:29Z</dcterms:modified>
</cp:coreProperties>
</file>