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03.88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0,'5'0,"5"0,11 0,6 0,3 0,0 0,1 0,-1 0,-2 0,5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05.03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0,'4'0,"7"0,10 0,5 0,4 0,1 0,-1 0,0 0,-1 0,-2 0,5 0,1 0,-1 0,-6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06.80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0,'45'11,"-9"-1,67-2,164-7,-113-4,356 3,-471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07.16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0,'-14'0,"-13"0,-15 0,-6 0,1 0,9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08.2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1157 0,'-1128'0,"1099"0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11.9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0 110,'87'0,"113"-16,69-16,-151 25,-86 7,1-2,-1-1,47-11,-31 2,1 3,0 2,53-1,149 9,-94 2,7-3,-141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1:02:26.2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0,'1850'0,"-1825"0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63DF-E13A-4203-802C-8F26E260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68B08-8FD8-4FEB-A9A9-8259A0DC0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4A33-5140-449C-B431-8C9058E5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4FC1-7FB1-49B5-976A-93913482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D4BA-F90F-45D9-A111-6E015161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1134-B08C-47C3-B9DC-474BA048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F9B54-FB10-40B9-855C-E27BA68A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A706-56C2-4CF2-80B1-7CCB3FC4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1514-4FB0-4D07-A611-659C31C2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2641-9B78-4AE8-91D7-4DF0AF7A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2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CE02-8F45-4591-BD34-5D2BC00A1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B14D-CA97-410E-ABCE-522FD3B3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96E0-35BA-4EE5-BECF-3BF45499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44B25-07A9-4D51-B400-B4344650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3D9A-B557-4E0F-9758-944B0AAE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1E27-B1AE-4C2B-8F02-43F66D37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FC27-BCEA-4E45-8BD3-7505824C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6956-E0BC-4FAD-A414-DB8B2392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000B-F875-426E-8EE3-0017BEFF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A22C-C93E-46CC-AE94-958D09F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2F84-4509-4ED2-B91B-D9064240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AEA7-7F83-4EAB-8D5D-023ADD28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BD76-662F-482C-A4F0-16C1E575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2026-E31C-4D5D-8DDB-117A82A1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1682-2021-4DCD-9DF6-45F2D31B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2C62-D2A8-44DD-91F0-4F583967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D782-4E0B-426E-8F7B-098927BE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E58E2-4098-4E41-BC3A-6A2A6C2E2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AC65-1BEB-45A5-83C9-6A8A4EFE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A8EE2-9877-4F7C-8703-13C5868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7D56-ED82-4EFD-AAC1-22E5F12C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26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A737-E2B9-4404-801E-D91A31E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3B551-0F69-490F-821F-A67AE1CF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6CC18-BFAF-4AEC-A822-14A7EC83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438F-F8D8-43C3-BB19-5B0D0FB4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D1A6E-9895-4F78-BE9F-9B4B13B6A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7575A-0914-4B8A-81EB-DABD5CD9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5F177-72C1-4938-A696-B6E07DF7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DCD7A-7140-4A30-9FDB-E3A5A78C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2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6BDF-BBB3-487F-B8C9-A5A846E0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A43B-AAA2-4253-A63C-60436DF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898BC-1CD2-4FC8-A442-184F7A21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25934-8E42-4522-A766-FF1E8C5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1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126B9-117F-408C-B0D1-9F2C70B5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E77C5-352A-4486-8B3E-F724889B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7E329-1EEE-4E35-8D77-831FE3A5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AA88-D9DA-4056-ADC1-1C6A3039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19FA-23B5-482E-A3B3-379434AE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6415-FB9B-41E6-9949-22921E48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0015-3B59-41D9-9975-774253EF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B614-FD67-47F1-BBF0-0CD483A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4295-B147-4B14-B70E-D8C010D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0012-2426-4E77-9D37-E32E89A4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F085E-6C1B-4AB0-8EF7-A9552DAB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0FCC-1214-4D81-9C7C-6503FF14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90E8-864D-4DB6-95A0-B52705AB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9B84-239C-4B4C-B4E5-7F27C86B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F3EB-F47E-4EC3-8546-8D6EF057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76F20-DA96-4B90-A691-CC3B30E3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6013-8929-4E3C-9E96-983224A7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136F-EACA-45B7-8DC9-E9FB1D4F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C59B-530C-4B24-8B31-6A44A260CCE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E7F8-E719-4DB2-8FC3-DF3E47836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682A-C535-482E-AACA-65D9BCD6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8A13-3F9B-46F4-AF79-3F6C0010C1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7AF62-7655-4E29-BA0E-76D63B1ACD2E}"/>
              </a:ext>
            </a:extLst>
          </p:cNvPr>
          <p:cNvSpPr txBox="1"/>
          <p:nvPr/>
        </p:nvSpPr>
        <p:spPr>
          <a:xfrm>
            <a:off x="659933" y="2298304"/>
            <a:ext cx="1087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Montserrat" panose="00000500000000000000" pitchFamily="2" charset="0"/>
              </a:rPr>
              <a:t>Projet 4 : </a:t>
            </a:r>
            <a:r>
              <a:rPr lang="fr-FR" sz="2400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3DA97-8718-4EDE-8FD3-0742FF8D6BD7}"/>
              </a:ext>
            </a:extLst>
          </p:cNvPr>
          <p:cNvSpPr txBox="1"/>
          <p:nvPr/>
        </p:nvSpPr>
        <p:spPr>
          <a:xfrm>
            <a:off x="9555062" y="341923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Parcours Data Analyst</a:t>
            </a:r>
          </a:p>
          <a:p>
            <a:pPr algn="ctr"/>
            <a:r>
              <a:rPr lang="fr-FR"/>
              <a:t>Guillaume LE LAY</a:t>
            </a:r>
          </a:p>
        </p:txBody>
      </p:sp>
      <p:pic>
        <p:nvPicPr>
          <p:cNvPr id="102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E63D8539-D4EC-4235-8197-29F79F1C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15072" cy="13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63BD48-C0B4-4B0D-9872-C7478A1E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21" y="3609725"/>
            <a:ext cx="649695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2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0B10E-42ED-4EE3-B9EB-5936397FD440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08D27-0DDB-40FB-91BB-93C2ABA9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9" y="1423637"/>
            <a:ext cx="5639202" cy="344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2EF40-B8C4-419E-9582-E54557FD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11" y="697320"/>
            <a:ext cx="4881389" cy="5562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0C201-8A23-4210-A715-1404AF030460}"/>
              </a:ext>
            </a:extLst>
          </p:cNvPr>
          <p:cNvSpPr txBox="1"/>
          <p:nvPr/>
        </p:nvSpPr>
        <p:spPr>
          <a:xfrm>
            <a:off x="194689" y="924390"/>
            <a:ext cx="51560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Zoom entre Q1 et Q3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1949D-8828-4FC1-9B02-D35D50AE1408}"/>
              </a:ext>
            </a:extLst>
          </p:cNvPr>
          <p:cNvSpPr txBox="1"/>
          <p:nvPr/>
        </p:nvSpPr>
        <p:spPr>
          <a:xfrm>
            <a:off x="194689" y="5524342"/>
            <a:ext cx="661096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i="1"/>
              <a:t>=&gt; Suppression des lignes où ressources – utilisations &lt; à -1 et &gt; à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7D533-93FC-4D5B-B637-9B958246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89" y="5922090"/>
            <a:ext cx="7210990" cy="7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091E9-DC4A-4225-8904-47186AE1119A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15101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628B4-46D6-4C9B-9DC2-9409644B67E0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81C63-B464-405A-ABBD-219877DE5A55}"/>
              </a:ext>
            </a:extLst>
          </p:cNvPr>
          <p:cNvSpPr txBox="1"/>
          <p:nvPr/>
        </p:nvSpPr>
        <p:spPr>
          <a:xfrm>
            <a:off x="194689" y="924390"/>
            <a:ext cx="87111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Lecture des données pour lesquelles la disponibilité alimentaire est supérieure à 40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A4C83-9BAB-401D-AFA1-3F440E70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8" y="1341347"/>
            <a:ext cx="9316282" cy="4278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24566-02A1-4502-9071-F3F3B1DCDD30}"/>
              </a:ext>
            </a:extLst>
          </p:cNvPr>
          <p:cNvSpPr txBox="1"/>
          <p:nvPr/>
        </p:nvSpPr>
        <p:spPr>
          <a:xfrm>
            <a:off x="303968" y="6010102"/>
            <a:ext cx="87111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Ca peut être de « vraies » données donc pas de suppression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5DCAE-1A4A-4642-974F-655A17718AB6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26144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72B31-6637-4A71-93AC-2963DF1B73A6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11A3F-D9F4-409D-83BC-65E8303AD423}"/>
              </a:ext>
            </a:extLst>
          </p:cNvPr>
          <p:cNvSpPr txBox="1"/>
          <p:nvPr/>
        </p:nvSpPr>
        <p:spPr>
          <a:xfrm>
            <a:off x="335876" y="918434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proportion de personnes en sous-nutrition en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47291-7280-4B7F-9623-348C4B0C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1716629"/>
            <a:ext cx="1142206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5B739-BA2F-41AD-8D0F-C179655DA978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E6167-966C-4CA4-BF93-9F3E1EA06E57}"/>
              </a:ext>
            </a:extLst>
          </p:cNvPr>
          <p:cNvSpPr txBox="1"/>
          <p:nvPr/>
        </p:nvSpPr>
        <p:spPr>
          <a:xfrm>
            <a:off x="335876" y="918434"/>
            <a:ext cx="11791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/>
              <a:t>nombre théorique de personnes pouvant être nourries en 2017</a:t>
            </a:r>
          </a:p>
          <a:p>
            <a:r>
              <a:rPr lang="fr-FR" sz="1800"/>
              <a:t>(dernières données pour la disponibilité alimentaire : 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6652B-375A-442C-9284-267527E4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05" y="1878212"/>
            <a:ext cx="5458587" cy="147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9740A-612B-4A51-9CE3-1A7788E9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41" y="3575907"/>
            <a:ext cx="8907118" cy="828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50FEDB-5EE1-48C8-BD84-7A0520F49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247" y="4625812"/>
            <a:ext cx="6077501" cy="19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5D9BF-5E88-48AA-97AE-4B3FE409EB6E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A7C25-3FFF-416B-B75A-DAE0F414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" y="1916718"/>
            <a:ext cx="12060333" cy="372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8FE91D-A477-48A4-AC12-304A6AFEB77C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Personnes pouvant être nourries en 2017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15693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C172C-5C02-4098-B403-775F6EC4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769"/>
            <a:ext cx="12192000" cy="455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FF46CB-3E59-4C24-8F3D-AD829388C3B1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Personnes pouvant être nourries en 2017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49142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5B4F-C48D-4270-BD51-F7544744E5AE}"/>
              </a:ext>
            </a:extLst>
          </p:cNvPr>
          <p:cNvSpPr txBox="1"/>
          <p:nvPr/>
        </p:nvSpPr>
        <p:spPr>
          <a:xfrm>
            <a:off x="200025" y="889859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i="0">
                <a:effectLst/>
                <a:latin typeface="Arial" panose="020B0604020202020204" pitchFamily="34" charset="0"/>
              </a:rPr>
              <a:t>Utilisation de la disponibilité intérieure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3EF93-AC97-465C-918C-1373B270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2992"/>
            <a:ext cx="12192000" cy="35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8D53-64C6-431F-8054-26C0F32C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39" y="817867"/>
            <a:ext cx="8187321" cy="6040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72E45-812C-4D85-B7AB-478151E85D36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 la disponibilité intérieure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3676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30C3F-FBBB-4FEA-84BB-44CA55E3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44" y="794475"/>
            <a:ext cx="7887311" cy="599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9FA912-61F8-45B7-ADFD-4AB4FCACCFAE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 la disponibilité intérieure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29510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FE6FC-E71B-4A55-8FE6-5DEC0117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3" y="1028700"/>
            <a:ext cx="10579174" cy="548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77B35-995A-4659-A9D1-C6534BB4853F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 la disponibilité intérieure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15667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CE1624-B552-4FBB-946F-83802EC8DEC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7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33BB2B7F-D3A1-488A-9411-2F2A2C4F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2D31E-E0A9-4B92-9B56-C5775F3FE686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8439B-05A0-4712-AED3-FC2366BA3A45}"/>
              </a:ext>
            </a:extLst>
          </p:cNvPr>
          <p:cNvSpPr txBox="1"/>
          <p:nvPr/>
        </p:nvSpPr>
        <p:spPr>
          <a:xfrm>
            <a:off x="1652316" y="1755661"/>
            <a:ext cx="84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Choix du langage </a:t>
            </a:r>
            <a:r>
              <a:rPr lang="fr-FR"/>
              <a:t>: Python et plus spécifiquement librairies Pandas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CB821-CD4B-4BA8-93DD-F50A3C249018}"/>
              </a:ext>
            </a:extLst>
          </p:cNvPr>
          <p:cNvSpPr txBox="1"/>
          <p:nvPr/>
        </p:nvSpPr>
        <p:spPr>
          <a:xfrm>
            <a:off x="1652317" y="3086179"/>
            <a:ext cx="842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Nettoyage des données sur Excel, </a:t>
            </a:r>
            <a:r>
              <a:rPr lang="fr-FR"/>
              <a:t>principalement</a:t>
            </a:r>
            <a:r>
              <a:rPr lang="fr-FR" b="1"/>
              <a:t> </a:t>
            </a:r>
            <a:r>
              <a:rPr lang="fr-FR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Remplacement des caractères spéciaux non reconnus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Remplacement des virgules dans libellés alors que délimiteur des fichiers = virgule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2DECC8-1631-4CE1-9123-BFF7164E4BF0}"/>
              </a:ext>
            </a:extLst>
          </p:cNvPr>
          <p:cNvGrpSpPr/>
          <p:nvPr/>
        </p:nvGrpSpPr>
        <p:grpSpPr>
          <a:xfrm>
            <a:off x="7510832" y="3086179"/>
            <a:ext cx="1492098" cy="915136"/>
            <a:chOff x="8492344" y="2671824"/>
            <a:chExt cx="1492098" cy="9151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586C2F-D174-44D0-A481-9BC2561C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2344" y="2671824"/>
              <a:ext cx="1492098" cy="36933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61DED86-85ED-47BC-850C-3B10E1529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2344" y="3180024"/>
              <a:ext cx="1492098" cy="406936"/>
            </a:xfrm>
            <a:prstGeom prst="rect">
              <a:avLst/>
            </a:prstGeom>
          </p:spPr>
        </p:pic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0AB2F73B-2A83-4362-BFB4-DCBCCA0B2E57}"/>
                </a:ext>
              </a:extLst>
            </p:cNvPr>
            <p:cNvSpPr/>
            <p:nvPr/>
          </p:nvSpPr>
          <p:spPr>
            <a:xfrm>
              <a:off x="9202723" y="2982574"/>
              <a:ext cx="268448" cy="219606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0CEB3-68C4-453B-A2D4-1E745A9A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444" y="5466653"/>
            <a:ext cx="1864638" cy="3227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81D72-A60D-413B-A883-0368ED1B4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668" y="5428254"/>
            <a:ext cx="1677991" cy="39952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CA61EF12-121A-4E31-8B9B-9DE828B508C3}"/>
              </a:ext>
            </a:extLst>
          </p:cNvPr>
          <p:cNvSpPr/>
          <p:nvPr/>
        </p:nvSpPr>
        <p:spPr>
          <a:xfrm rot="16200000">
            <a:off x="5811151" y="5271484"/>
            <a:ext cx="268448" cy="713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077B6-4BBF-4EF5-B921-775E47AC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41" y="794475"/>
            <a:ext cx="8740606" cy="594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B63F6-2EA5-4D08-922C-BE1CC0F429D2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 la disponibilité intérieure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53565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5B4F-C48D-4270-BD51-F7544744E5AE}"/>
              </a:ext>
            </a:extLst>
          </p:cNvPr>
          <p:cNvSpPr txBox="1"/>
          <p:nvPr/>
        </p:nvSpPr>
        <p:spPr>
          <a:xfrm>
            <a:off x="200025" y="889859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i="0">
                <a:effectLst/>
                <a:latin typeface="Arial" panose="020B0604020202020204" pitchFamily="34" charset="0"/>
              </a:rPr>
              <a:t>proportion sous-alimentation en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DD5B1-A203-4EE4-9BAA-F5C8ED163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3" y="1529046"/>
            <a:ext cx="10012172" cy="256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28DD3-9B49-425D-ACD3-C237E7C51069}"/>
              </a:ext>
            </a:extLst>
          </p:cNvPr>
          <p:cNvSpPr txBox="1"/>
          <p:nvPr/>
        </p:nvSpPr>
        <p:spPr>
          <a:xfrm>
            <a:off x="200024" y="4176818"/>
            <a:ext cx="1179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pPr algn="l"/>
            <a:r>
              <a:rPr lang="fr-FR" sz="1800" b="0" i="0">
                <a:effectLst/>
                <a:latin typeface="Arial" panose="020B0604020202020204" pitchFamily="34" charset="0"/>
              </a:rPr>
              <a:t>Jointure avec, à gauche, sn_2017 car sn_2017 a moins de données que pop_2017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D6BCB8-461B-4B3F-853C-C333DC798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81" y="4546150"/>
            <a:ext cx="2934269" cy="23118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88C41C-C80C-4C6B-87A6-60C70093CAFF}"/>
              </a:ext>
            </a:extLst>
          </p:cNvPr>
          <p:cNvSpPr/>
          <p:nvPr/>
        </p:nvSpPr>
        <p:spPr>
          <a:xfrm>
            <a:off x="7562850" y="5304858"/>
            <a:ext cx="828675" cy="180975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solidFill>
              <a:schemeClr val="lt1">
                <a:alpha val="17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EE4F69-1D4F-48A0-B920-A9D1C193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454" y="4546148"/>
            <a:ext cx="2550803" cy="2311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E4E9E2-5222-4C2E-A1DB-DBF863A5A314}"/>
              </a:ext>
            </a:extLst>
          </p:cNvPr>
          <p:cNvSpPr/>
          <p:nvPr/>
        </p:nvSpPr>
        <p:spPr>
          <a:xfrm>
            <a:off x="3562350" y="5162550"/>
            <a:ext cx="638175" cy="166404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solidFill>
              <a:schemeClr val="lt1">
                <a:alpha val="17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8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12887-02B3-4DC8-92DC-2DFFB9DF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" y="2733675"/>
            <a:ext cx="4415219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06D4A-F128-4D13-95D7-1889B6D1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292" y="1133810"/>
            <a:ext cx="7692708" cy="5543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247ED-032B-4A94-AC8D-8E198E64AE5A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Sous-alimentation en 2017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91360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23AA3-AA15-47CD-9937-D0A6E382C8BC}"/>
              </a:ext>
            </a:extLst>
          </p:cNvPr>
          <p:cNvSpPr txBox="1"/>
          <p:nvPr/>
        </p:nvSpPr>
        <p:spPr>
          <a:xfrm>
            <a:off x="200023" y="794475"/>
            <a:ext cx="1179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sz="1800" i="0">
                <a:effectLst/>
                <a:latin typeface="Arial" panose="020B0604020202020204" pitchFamily="34" charset="0"/>
              </a:rPr>
              <a:t>Pays ayant le plus bénéficié d'aides depuis 2013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A5323-A75F-425C-A124-6BF28D30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03" y="1225865"/>
            <a:ext cx="7981791" cy="56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5B4F-C48D-4270-BD51-F7544744E5AE}"/>
              </a:ext>
            </a:extLst>
          </p:cNvPr>
          <p:cNvSpPr txBox="1"/>
          <p:nvPr/>
        </p:nvSpPr>
        <p:spPr>
          <a:xfrm>
            <a:off x="200025" y="884176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i="0">
                <a:effectLst/>
                <a:latin typeface="Arial" panose="020B0604020202020204" pitchFamily="34" charset="0"/>
              </a:rPr>
              <a:t>disponibilité alimentaire en Kcal/pers/jour par habitant en 2017 par 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54F2E-E213-4C26-9787-CBED7328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23" y="1417282"/>
            <a:ext cx="8449442" cy="54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A252A-BCA5-4387-975E-E4B1B6814AB3}"/>
              </a:ext>
            </a:extLst>
          </p:cNvPr>
          <p:cNvSpPr txBox="1"/>
          <p:nvPr/>
        </p:nvSpPr>
        <p:spPr>
          <a:xfrm>
            <a:off x="200025" y="956534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i="0">
                <a:effectLst/>
                <a:latin typeface="Arial" panose="020B0604020202020204" pitchFamily="34" charset="0"/>
              </a:rPr>
              <a:t>Utilisation des céréales pour l’alimentation animale et humaine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F4F4C-9F04-41C4-ADEE-93E6E74E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1385602"/>
            <a:ext cx="884043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7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7B94B-1271-4025-B113-F8306D8D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53" y="996654"/>
            <a:ext cx="10261382" cy="5648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E62EA-DD2C-4677-A877-48749A1FDC7D}"/>
              </a:ext>
            </a:extLst>
          </p:cNvPr>
          <p:cNvSpPr txBox="1"/>
          <p:nvPr/>
        </p:nvSpPr>
        <p:spPr>
          <a:xfrm>
            <a:off x="4763022" y="575058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des céréales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99100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8D727-F434-4A63-9212-B1BC8B48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82" y="1059299"/>
            <a:ext cx="7382436" cy="5423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E20BC-A4F2-46BD-A46D-E149CD26B845}"/>
              </a:ext>
            </a:extLst>
          </p:cNvPr>
          <p:cNvSpPr txBox="1"/>
          <p:nvPr/>
        </p:nvSpPr>
        <p:spPr>
          <a:xfrm>
            <a:off x="4763025" y="581904"/>
            <a:ext cx="266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Utilisation des céréales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33394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5B4F-C48D-4270-BD51-F7544744E5AE}"/>
              </a:ext>
            </a:extLst>
          </p:cNvPr>
          <p:cNvSpPr txBox="1"/>
          <p:nvPr/>
        </p:nvSpPr>
        <p:spPr>
          <a:xfrm>
            <a:off x="200025" y="889859"/>
            <a:ext cx="117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/>
            </a:lvl1pPr>
          </a:lstStyle>
          <a:p>
            <a:r>
              <a:rPr lang="fr-FR" i="0">
                <a:effectLst/>
                <a:latin typeface="Arial" panose="020B0604020202020204" pitchFamily="34" charset="0"/>
              </a:rPr>
              <a:t>Utilisation du Manioc par la Thaïlande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8A0A-289E-4EE8-BA35-66084F3C6CE3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6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95764ACD-6011-4EC1-B981-5302DE6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FE54-101E-4CE5-8F3B-85D6E69F83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A09DE-074A-47E1-B63B-62A6386B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" y="1567146"/>
            <a:ext cx="1207938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F8C586-1E9A-47E4-A5EB-8550366C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0" y="2396906"/>
            <a:ext cx="5539220" cy="4489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A6360-664C-4853-A087-D22791414F4A}"/>
              </a:ext>
            </a:extLst>
          </p:cNvPr>
          <p:cNvSpPr txBox="1"/>
          <p:nvPr/>
        </p:nvSpPr>
        <p:spPr>
          <a:xfrm>
            <a:off x="347230" y="737459"/>
            <a:ext cx="117919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Préparation des dataframes</a:t>
            </a:r>
          </a:p>
          <a:p>
            <a:pPr algn="ctr"/>
            <a:r>
              <a:rPr lang="fr-FR" sz="2400" b="1"/>
              <a:t>(aide alimentaire, population, disponiblité alimentaire et sous-nutrition)</a:t>
            </a:r>
          </a:p>
          <a:p>
            <a:endParaRPr lang="fr-FR"/>
          </a:p>
          <a:p>
            <a:pPr algn="ctr"/>
            <a:r>
              <a:rPr lang="fr-FR" i="1"/>
              <a:t>exemple pour la disponibilité alimentaire</a:t>
            </a:r>
          </a:p>
          <a:p>
            <a:r>
              <a:rPr lang="fr-FR"/>
              <a:t>1. Analyse du jeu de données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FA6A5-975E-43B0-B559-89F3D1E48C55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F578F-5E22-49AC-9402-94A3830A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17" y="2720756"/>
            <a:ext cx="5287883" cy="3103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60A33A-173F-4843-A309-D0BE777D65B8}"/>
              </a:ext>
            </a:extLst>
          </p:cNvPr>
          <p:cNvSpPr txBox="1"/>
          <p:nvPr/>
        </p:nvSpPr>
        <p:spPr>
          <a:xfrm>
            <a:off x="3415465" y="2928312"/>
            <a:ext cx="2217818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Il y a des Nan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3C9B39-AEA0-4760-9A5B-1D6C5099740D}"/>
                  </a:ext>
                </a:extLst>
              </p14:cNvPr>
              <p14:cNvContentPartPr/>
              <p14:nvPr/>
            </p14:nvContentPartPr>
            <p14:xfrm>
              <a:off x="1047060" y="3333510"/>
              <a:ext cx="986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3C9B39-AEA0-4760-9A5B-1D6C509974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420" y="3225510"/>
                <a:ext cx="20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F87714-7C07-490A-AA79-CB9CA72350B1}"/>
                  </a:ext>
                </a:extLst>
              </p14:cNvPr>
              <p14:cNvContentPartPr/>
              <p14:nvPr/>
            </p14:nvContentPartPr>
            <p14:xfrm>
              <a:off x="1057140" y="3342870"/>
              <a:ext cx="1306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F87714-7C07-490A-AA79-CB9CA72350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3140" y="3234870"/>
                <a:ext cx="23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C7E07D-114D-49A7-B1E2-A6C9074D059B}"/>
                  </a:ext>
                </a:extLst>
              </p14:cNvPr>
              <p14:cNvContentPartPr/>
              <p14:nvPr/>
            </p14:nvContentPartPr>
            <p14:xfrm>
              <a:off x="1123740" y="3342870"/>
              <a:ext cx="41580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C7E07D-114D-49A7-B1E2-A6C9074D0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9740" y="3234870"/>
                <a:ext cx="523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EDAAAC-3829-4C40-BE79-4BC2F0BD65CE}"/>
                  </a:ext>
                </a:extLst>
              </p14:cNvPr>
              <p14:cNvContentPartPr/>
              <p14:nvPr/>
            </p14:nvContentPartPr>
            <p14:xfrm>
              <a:off x="1474740" y="3352590"/>
              <a:ext cx="78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EDAAAC-3829-4C40-BE79-4BC2F0BD65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0740" y="3244590"/>
                <a:ext cx="185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9B391D-D1AE-41CF-8040-BC97C996F0AE}"/>
                  </a:ext>
                </a:extLst>
              </p14:cNvPr>
              <p14:cNvContentPartPr/>
              <p14:nvPr/>
            </p14:nvContentPartPr>
            <p14:xfrm>
              <a:off x="1307340" y="3342870"/>
              <a:ext cx="4168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9B391D-D1AE-41CF-8040-BC97C996F0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3340" y="3234870"/>
                <a:ext cx="52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BCF68B-9F58-44AB-A483-77A949EB75CF}"/>
                  </a:ext>
                </a:extLst>
              </p14:cNvPr>
              <p14:cNvContentPartPr/>
              <p14:nvPr/>
            </p14:nvContentPartPr>
            <p14:xfrm>
              <a:off x="1057140" y="3312990"/>
              <a:ext cx="609840" cy="3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BCF68B-9F58-44AB-A483-77A949EB75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3140" y="3204990"/>
                <a:ext cx="717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388527-1D51-4D25-AAE1-31E1D90547DD}"/>
                  </a:ext>
                </a:extLst>
              </p14:cNvPr>
              <p14:cNvContentPartPr/>
              <p14:nvPr/>
            </p14:nvContentPartPr>
            <p14:xfrm>
              <a:off x="1028700" y="3342870"/>
              <a:ext cx="675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388527-1D51-4D25-AAE1-31E1D90547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4700" y="3234870"/>
                <a:ext cx="783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6173ABE-30DD-4F61-BD21-E60D76F539D9}"/>
              </a:ext>
            </a:extLst>
          </p:cNvPr>
          <p:cNvSpPr/>
          <p:nvPr/>
        </p:nvSpPr>
        <p:spPr>
          <a:xfrm>
            <a:off x="1123740" y="2984390"/>
            <a:ext cx="757607" cy="257175"/>
          </a:xfrm>
          <a:prstGeom prst="rect">
            <a:avLst/>
          </a:prstGeom>
          <a:solidFill>
            <a:schemeClr val="accent5">
              <a:alpha val="3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CEAFCB-7738-4C55-863F-C0C9B72404F2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1881347" y="3112978"/>
            <a:ext cx="15341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EF51C-27DD-4290-902C-AC6457B81BF0}"/>
              </a:ext>
            </a:extLst>
          </p:cNvPr>
          <p:cNvCxnSpPr>
            <a:cxnSpLocks/>
          </p:cNvCxnSpPr>
          <p:nvPr/>
        </p:nvCxnSpPr>
        <p:spPr>
          <a:xfrm>
            <a:off x="4524375" y="3332970"/>
            <a:ext cx="52386" cy="7739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F5EBE-E43E-4D63-AD8B-DD2AAA8916D3}"/>
              </a:ext>
            </a:extLst>
          </p:cNvPr>
          <p:cNvSpPr/>
          <p:nvPr/>
        </p:nvSpPr>
        <p:spPr>
          <a:xfrm>
            <a:off x="4371975" y="4106951"/>
            <a:ext cx="361948" cy="2455774"/>
          </a:xfrm>
          <a:prstGeom prst="rect">
            <a:avLst/>
          </a:prstGeom>
          <a:solidFill>
            <a:schemeClr val="accent5">
              <a:alpha val="3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10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4F350-78F3-4E71-AAF5-9350A9ABB78E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86186-CAFD-4B06-83E8-08EFC0361C1B}"/>
              </a:ext>
            </a:extLst>
          </p:cNvPr>
          <p:cNvSpPr txBox="1"/>
          <p:nvPr/>
        </p:nvSpPr>
        <p:spPr>
          <a:xfrm>
            <a:off x="335876" y="1352550"/>
            <a:ext cx="1179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Calcul du taux de remplissage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AD6C8-2700-417F-AD1B-0EAFC17B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87" y="1721882"/>
            <a:ext cx="8677779" cy="5105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C78E8C-51AC-4D09-B486-DEB3FEFA332A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84639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AD6E9-2404-4839-B1E8-4385C9020FF2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763BE-9913-43D6-97B6-59C8B2FD7198}"/>
              </a:ext>
            </a:extLst>
          </p:cNvPr>
          <p:cNvSpPr txBox="1"/>
          <p:nvPr/>
        </p:nvSpPr>
        <p:spPr>
          <a:xfrm>
            <a:off x="614488" y="1712826"/>
            <a:ext cx="1124351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Etant donnés les taux de remplissage, il semblerait que ce soit des 0.</a:t>
            </a:r>
          </a:p>
          <a:p>
            <a:endParaRPr lang="fr-FR"/>
          </a:p>
          <a:p>
            <a:r>
              <a:rPr lang="fr-FR"/>
              <a:t>Pour le vérifier, remplacement des Nan par des 0 et calcul de la cohérence des données 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E3B41-6EC9-417E-BF48-0715AC365B56}"/>
              </a:ext>
            </a:extLst>
          </p:cNvPr>
          <p:cNvSpPr txBox="1"/>
          <p:nvPr/>
        </p:nvSpPr>
        <p:spPr>
          <a:xfrm>
            <a:off x="893677" y="3092842"/>
            <a:ext cx="10506075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/>
              <a:t>Ressources = Production + Importations - Exportations +/- Variation de stock</a:t>
            </a:r>
          </a:p>
          <a:p>
            <a:r>
              <a:rPr lang="fr-FR" i="1"/>
              <a:t>Utilisations = Aliments pour animaux + Autres utilisations + Nourriture + Pertes + Semences + Traitement</a:t>
            </a:r>
          </a:p>
          <a:p>
            <a:r>
              <a:rPr lang="fr-FR" i="1"/>
              <a:t>Ressources – Utilisations doit être égal à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A8702-6D61-468E-90D3-56A326792B61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3929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F2774-B82E-4985-A319-808213C68515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A1EF9-1A27-4EE4-AD55-9538AA62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47" y="794475"/>
            <a:ext cx="7941105" cy="606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3556-31C2-45D2-B555-01C4F0F036B3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71797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88B0E-ACC1-4853-845C-5FFFCFA0F1BB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4F547-E1AA-40CB-85DA-C8EEB7803A55}"/>
              </a:ext>
            </a:extLst>
          </p:cNvPr>
          <p:cNvSpPr txBox="1"/>
          <p:nvPr/>
        </p:nvSpPr>
        <p:spPr>
          <a:xfrm>
            <a:off x="0" y="1217526"/>
            <a:ext cx="1124351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Isolation des lignes dont les ressources – les utilisations sont différentes de 0 et décompte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891EC-32AD-46A5-BF7D-D14F9820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" y="1653533"/>
            <a:ext cx="6887536" cy="4820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38C10-8097-4B00-BCEB-33C8FA671405}"/>
              </a:ext>
            </a:extLst>
          </p:cNvPr>
          <p:cNvSpPr txBox="1"/>
          <p:nvPr/>
        </p:nvSpPr>
        <p:spPr>
          <a:xfrm>
            <a:off x="7351295" y="2528933"/>
            <a:ext cx="437398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Ce qui permet de calculer le total des valeurs « suspectes », 24%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63DD8-7D45-48C0-A0CE-613C5EC6D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29" y="3241939"/>
            <a:ext cx="5241793" cy="95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95786-BC23-44DC-B17C-A01F62BC1136}"/>
              </a:ext>
            </a:extLst>
          </p:cNvPr>
          <p:cNvSpPr/>
          <p:nvPr/>
        </p:nvSpPr>
        <p:spPr>
          <a:xfrm>
            <a:off x="6961728" y="3860164"/>
            <a:ext cx="1229772" cy="257175"/>
          </a:xfrm>
          <a:prstGeom prst="rect">
            <a:avLst/>
          </a:prstGeom>
          <a:solidFill>
            <a:schemeClr val="accent5">
              <a:alpha val="3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F7016-0BF7-4E55-A6AC-DD9CFD0C9B05}"/>
              </a:ext>
            </a:extLst>
          </p:cNvPr>
          <p:cNvSpPr txBox="1"/>
          <p:nvPr/>
        </p:nvSpPr>
        <p:spPr>
          <a:xfrm>
            <a:off x="6961728" y="4877539"/>
            <a:ext cx="5156077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Pourcentage trop élevé ! Il s’agit probablement d’un problème d’arrondi lors du calcul des données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7FB05B-757F-4A78-806F-F1E27592DA2C}"/>
              </a:ext>
            </a:extLst>
          </p:cNvPr>
          <p:cNvCxnSpPr>
            <a:cxnSpLocks/>
          </p:cNvCxnSpPr>
          <p:nvPr/>
        </p:nvCxnSpPr>
        <p:spPr>
          <a:xfrm>
            <a:off x="7524645" y="4117339"/>
            <a:ext cx="52386" cy="7739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0FAB29-C32F-4EF4-A508-878423F17436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75264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03E4B-BB3D-4345-9009-5A0E0412910E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6CE78-4438-4E93-9CCF-76E074B26EE3}"/>
              </a:ext>
            </a:extLst>
          </p:cNvPr>
          <p:cNvSpPr txBox="1"/>
          <p:nvPr/>
        </p:nvSpPr>
        <p:spPr>
          <a:xfrm>
            <a:off x="0" y="1217526"/>
            <a:ext cx="1124351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Pour pallier à ce problème : isolation des lignes dont les ressources – les utilisations sont inférieures à -1 ou supérieures à 1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2C4BE-FA9A-4C5A-8E61-74781B26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4417"/>
            <a:ext cx="6644188" cy="492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EF378-8A28-4307-B8F9-B1F244841406}"/>
              </a:ext>
            </a:extLst>
          </p:cNvPr>
          <p:cNvSpPr txBox="1"/>
          <p:nvPr/>
        </p:nvSpPr>
        <p:spPr>
          <a:xfrm>
            <a:off x="7639050" y="2747295"/>
            <a:ext cx="412265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Total des valeurs « suspectes » = 2%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3A27F-2604-4561-975A-A0CC280B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713" y="3232043"/>
            <a:ext cx="5525744" cy="9399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38E980-55DE-43AE-84DA-88B93730255C}"/>
              </a:ext>
            </a:extLst>
          </p:cNvPr>
          <p:cNvSpPr/>
          <p:nvPr/>
        </p:nvSpPr>
        <p:spPr>
          <a:xfrm>
            <a:off x="6723603" y="3871477"/>
            <a:ext cx="1124997" cy="257175"/>
          </a:xfrm>
          <a:prstGeom prst="rect">
            <a:avLst/>
          </a:prstGeom>
          <a:solidFill>
            <a:schemeClr val="accent5">
              <a:alpha val="3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11908-A10A-4CE2-AE36-3A2224AADE10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56834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705DB-06DE-46AD-B6B7-34BBCF0F41D0}"/>
              </a:ext>
            </a:extLst>
          </p:cNvPr>
          <p:cNvSpPr txBox="1"/>
          <p:nvPr/>
        </p:nvSpPr>
        <p:spPr>
          <a:xfrm>
            <a:off x="10671680" y="97156"/>
            <a:ext cx="1456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Parcours Data Analyst</a:t>
            </a:r>
          </a:p>
          <a:p>
            <a:pPr algn="ctr"/>
            <a:r>
              <a:rPr lang="fr-FR" sz="1100"/>
              <a:t>Projet 4</a:t>
            </a:r>
          </a:p>
          <a:p>
            <a:pPr algn="ctr"/>
            <a:r>
              <a:rPr lang="fr-FR" sz="1100"/>
              <a:t>Guillaume LE LAY</a:t>
            </a:r>
          </a:p>
        </p:txBody>
      </p:sp>
      <p:pic>
        <p:nvPicPr>
          <p:cNvPr id="5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AFEC6C1F-F5DB-438A-9A7E-101B25EE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00808" cy="7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F72AD-74E3-4CF2-86DF-BBFBE8AA0555}"/>
              </a:ext>
            </a:extLst>
          </p:cNvPr>
          <p:cNvSpPr txBox="1"/>
          <p:nvPr/>
        </p:nvSpPr>
        <p:spPr>
          <a:xfrm>
            <a:off x="2180823" y="212572"/>
            <a:ext cx="8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4 : </a:t>
            </a:r>
            <a:r>
              <a:rPr lang="fr-FR" b="1" i="0">
                <a:effectLst/>
                <a:latin typeface="Montserrat" panose="00000500000000000000" pitchFamily="2" charset="0"/>
              </a:rPr>
              <a:t>Réalisez une étude de santé publique avec R ou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3090A-C3B8-4899-8B08-75DA5A43C835}"/>
              </a:ext>
            </a:extLst>
          </p:cNvPr>
          <p:cNvSpPr txBox="1"/>
          <p:nvPr/>
        </p:nvSpPr>
        <p:spPr>
          <a:xfrm>
            <a:off x="276225" y="1236576"/>
            <a:ext cx="1068705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La variable Kcal/personne/jour est centrale dans l’analyse donc analyse de sa dispersion en fonction de la colonne ressources - utilisations: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2DF7D-8169-449E-9738-69583086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31" y="1837488"/>
            <a:ext cx="7030132" cy="318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CD5CD-64B6-4062-9D28-D6BE1B3D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25" y="1837488"/>
            <a:ext cx="4958144" cy="4655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F9A103-1F5D-4028-87F3-E3836430AAE5}"/>
              </a:ext>
            </a:extLst>
          </p:cNvPr>
          <p:cNvSpPr/>
          <p:nvPr/>
        </p:nvSpPr>
        <p:spPr>
          <a:xfrm>
            <a:off x="7676103" y="5260339"/>
            <a:ext cx="4329866" cy="646331"/>
          </a:xfrm>
          <a:prstGeom prst="rect">
            <a:avLst/>
          </a:prstGeom>
          <a:solidFill>
            <a:schemeClr val="accent5">
              <a:alpha val="3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C66BF-3E90-425F-AC43-6BEB83149AD8}"/>
              </a:ext>
            </a:extLst>
          </p:cNvPr>
          <p:cNvSpPr txBox="1"/>
          <p:nvPr/>
        </p:nvSpPr>
        <p:spPr>
          <a:xfrm>
            <a:off x="3701097" y="5878858"/>
            <a:ext cx="51560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Zoom entre Q1 et Q3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DA819F-4745-431C-BB2A-1E147A076110}"/>
              </a:ext>
            </a:extLst>
          </p:cNvPr>
          <p:cNvCxnSpPr>
            <a:cxnSpLocks/>
          </p:cNvCxnSpPr>
          <p:nvPr/>
        </p:nvCxnSpPr>
        <p:spPr>
          <a:xfrm flipH="1">
            <a:off x="5867400" y="5583504"/>
            <a:ext cx="1808703" cy="4800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8F9674-C093-4BD0-AFC5-D277B05910BA}"/>
              </a:ext>
            </a:extLst>
          </p:cNvPr>
          <p:cNvSpPr txBox="1"/>
          <p:nvPr/>
        </p:nvSpPr>
        <p:spPr>
          <a:xfrm>
            <a:off x="5128222" y="532865"/>
            <a:ext cx="222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/>
              <a:t>Préparation des dataframes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11698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wrap="square" rtlCol="0">
        <a:spAutoFit/>
      </a:bodyPr>
      <a:lstStyle>
        <a:defPPr algn="l">
          <a:defRPr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1042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Le Lay</dc:creator>
  <cp:lastModifiedBy>Guillaume Le Lay</cp:lastModifiedBy>
  <cp:revision>1</cp:revision>
  <dcterms:created xsi:type="dcterms:W3CDTF">2021-12-06T10:39:04Z</dcterms:created>
  <dcterms:modified xsi:type="dcterms:W3CDTF">2021-12-06T14:10:46Z</dcterms:modified>
</cp:coreProperties>
</file>