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Lóp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“Escribir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4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icroservices con Kubernet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 con 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visión de Kubernetes"/>
          <p:cNvSpPr txBox="1"/>
          <p:nvPr>
            <p:ph type="title"/>
          </p:nvPr>
        </p:nvSpPr>
        <p:spPr>
          <a:xfrm>
            <a:off x="1270000" y="1854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Revisión de Kubernetes</a:t>
            </a:r>
          </a:p>
        </p:txBody>
      </p:sp>
      <p:pic>
        <p:nvPicPr>
          <p:cNvPr id="153" name="kubernetes_logo.png" descr="kubernetes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1400" y="5025826"/>
            <a:ext cx="3302000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ArchiOverView.png" descr="ArchiOver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0820" y="0"/>
            <a:ext cx="1106316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dashboard-ui.png" descr="dashboard-ui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23" y="154285"/>
            <a:ext cx="1238135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Gateway</a:t>
            </a:r>
          </a:p>
        </p:txBody>
      </p:sp>
      <p:sp>
        <p:nvSpPr>
          <p:cNvPr id="160" name="As a Microservice…"/>
          <p:cNvSpPr txBox="1"/>
          <p:nvPr>
            <p:ph type="body" idx="1"/>
          </p:nvPr>
        </p:nvSpPr>
        <p:spPr>
          <a:xfrm>
            <a:off x="952500" y="2590800"/>
            <a:ext cx="11099800" cy="5060008"/>
          </a:xfrm>
          <a:prstGeom prst="rect">
            <a:avLst/>
          </a:prstGeom>
        </p:spPr>
        <p:txBody>
          <a:bodyPr/>
          <a:lstStyle/>
          <a:p>
            <a:pPr marL="293369" indent="-293369" defTabSz="385572">
              <a:spcBef>
                <a:spcPts val="2700"/>
              </a:spcBef>
              <a:defRPr sz="2640"/>
            </a:pPr>
            <a:r>
              <a:t>As a Microservice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Nginx Reverse Proxy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Liviano, seguro, rapido, documentado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Facil de configurar</a:t>
            </a:r>
          </a:p>
          <a:p>
            <a:pPr lvl="2" marL="880110" indent="-293370" defTabSz="385572">
              <a:spcBef>
                <a:spcPts val="2700"/>
              </a:spcBef>
              <a:defRPr sz="2640"/>
            </a:pPr>
            <a:r>
              <a:t>HLTM</a:t>
            </a:r>
            <a:r>
              <a:rPr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*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NodeJS</a:t>
            </a:r>
          </a:p>
          <a:p>
            <a:pPr lvl="3" marL="1173480" indent="-293370" defTabSz="385572">
              <a:spcBef>
                <a:spcPts val="2700"/>
              </a:spcBef>
              <a:defRPr sz="2640"/>
            </a:pPr>
            <a:r>
              <a:t>WSO2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2394" y="3341804"/>
            <a:ext cx="5295295" cy="5251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82901" y="1913760"/>
            <a:ext cx="2039089" cy="46520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*Haz Lo Tu Mismo"/>
          <p:cNvSpPr txBox="1"/>
          <p:nvPr/>
        </p:nvSpPr>
        <p:spPr>
          <a:xfrm>
            <a:off x="-419101" y="9486899"/>
            <a:ext cx="1597280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algn="l">
              <a:spcBef>
                <a:spcPts val="4200"/>
              </a:spcBef>
              <a:defRPr b="0" i="1" sz="100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*Haz Lo Tu Mismo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ircuit Brea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Circuit Breaker</a:t>
            </a:r>
          </a:p>
        </p:txBody>
      </p:sp>
      <p:sp>
        <p:nvSpPr>
          <p:cNvPr id="166" name="Hystrix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Hystrix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3168" y="7772151"/>
            <a:ext cx="53467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nitoring &amp; Metrics"/>
          <p:cNvSpPr txBox="1"/>
          <p:nvPr>
            <p:ph type="title"/>
          </p:nvPr>
        </p:nvSpPr>
        <p:spPr>
          <a:xfrm>
            <a:off x="698500" y="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Monitoring &amp; Metrics</a:t>
            </a:r>
          </a:p>
        </p:txBody>
      </p:sp>
      <p:sp>
        <p:nvSpPr>
          <p:cNvPr id="170" name="Heapster con InfluxDB y Grafana para visualización…"/>
          <p:cNvSpPr txBox="1"/>
          <p:nvPr>
            <p:ph type="body" idx="1"/>
          </p:nvPr>
        </p:nvSpPr>
        <p:spPr>
          <a:xfrm>
            <a:off x="368300" y="2030759"/>
            <a:ext cx="11099800" cy="6656041"/>
          </a:xfrm>
          <a:prstGeom prst="rect">
            <a:avLst/>
          </a:prstGeom>
        </p:spPr>
        <p:txBody>
          <a:bodyPr/>
          <a:lstStyle/>
          <a:p>
            <a:pPr/>
            <a:r>
              <a:t>Heapster con InfluxDB y Grafana para visualización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3">
              <a:spcBef>
                <a:spcPts val="1200"/>
              </a:spcBef>
            </a:pPr>
            <a:r>
              <a:t>Integración con Kubernetes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  <a:p>
            <a:pPr lvl="3">
              <a:spcBef>
                <a:spcPts val="1200"/>
              </a:spcBef>
            </a:pPr>
            <a:r>
              <a:t>Limitado a Kubernetes</a:t>
            </a:r>
          </a:p>
          <a:p>
            <a:pPr lvl="3">
              <a:spcBef>
                <a:spcPts val="1200"/>
              </a:spcBef>
            </a:pPr>
            <a:r>
              <a:t>Solo REST (no hay query language)</a:t>
            </a:r>
          </a:p>
          <a:p>
            <a:pPr>
              <a:spcBef>
                <a:spcPts val="2600"/>
              </a:spcBef>
            </a:pPr>
            <a:r>
              <a:t>Prometheus</a:t>
            </a:r>
          </a:p>
          <a:p>
            <a:pPr lvl="2">
              <a:spcBef>
                <a:spcPts val="1200"/>
              </a:spcBef>
            </a:pPr>
            <a:r>
              <a:t>Pros</a:t>
            </a:r>
          </a:p>
          <a:p>
            <a:pPr lvl="2">
              <a:spcBef>
                <a:spcPts val="1200"/>
              </a:spcBef>
            </a:pPr>
            <a:r>
              <a:t>Cons</a:t>
            </a: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3981" y="6836075"/>
            <a:ext cx="5307402" cy="26070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Logging"/>
          <p:cNvSpPr txBox="1"/>
          <p:nvPr>
            <p:ph type="title"/>
          </p:nvPr>
        </p:nvSpPr>
        <p:spPr>
          <a:xfrm>
            <a:off x="952500" y="254000"/>
            <a:ext cx="11099800" cy="1543894"/>
          </a:xfrm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  <p:sp>
        <p:nvSpPr>
          <p:cNvPr id="174" name="EFK/ELK…"/>
          <p:cNvSpPr txBox="1"/>
          <p:nvPr>
            <p:ph type="body" idx="1"/>
          </p:nvPr>
        </p:nvSpPr>
        <p:spPr>
          <a:xfrm>
            <a:off x="660400" y="2316509"/>
            <a:ext cx="11938645" cy="6967191"/>
          </a:xfrm>
          <a:prstGeom prst="rect">
            <a:avLst/>
          </a:prstGeom>
        </p:spPr>
        <p:txBody>
          <a:bodyPr/>
          <a:lstStyle/>
          <a:p>
            <a:pPr/>
            <a:r>
              <a:t>EFK/ELK</a:t>
            </a:r>
          </a:p>
          <a:p>
            <a:pPr lvl="1">
              <a:spcBef>
                <a:spcPts val="1000"/>
              </a:spcBef>
            </a:pPr>
            <a:r>
              <a:t>ElasticSearch</a:t>
            </a:r>
          </a:p>
          <a:p>
            <a:pPr lvl="3">
              <a:spcBef>
                <a:spcPts val="1000"/>
              </a:spcBef>
            </a:pPr>
            <a:r>
              <a:t>FluentD (Driver nativo para Docker)</a:t>
            </a:r>
          </a:p>
          <a:p>
            <a:pPr lvl="3">
              <a:spcBef>
                <a:spcPts val="1000"/>
              </a:spcBef>
            </a:pPr>
            <a:r>
              <a:t>LogStash + FileBeat (Mejor integración con E y K)</a:t>
            </a:r>
          </a:p>
          <a:p>
            <a:pPr lvl="1">
              <a:spcBef>
                <a:spcPts val="1000"/>
              </a:spcBef>
            </a:pPr>
            <a:r>
              <a:t>Kibana</a:t>
            </a:r>
          </a:p>
          <a:p>
            <a:pPr lvl="1">
              <a:spcBef>
                <a:spcPts val="1000"/>
              </a:spcBef>
            </a:pPr>
            <a:r>
              <a:t>Se recomienda agregar un Queue Broker para desacoplar la recolección de logs y su tratamiento (Redis/RabbitMQ)</a:t>
            </a:r>
          </a:p>
          <a:p>
            <a:pPr>
              <a:spcBef>
                <a:spcPts val="1000"/>
              </a:spcBef>
            </a:pPr>
            <a:r>
              <a:t>StackDriver (adecuado para Google Cloud)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4317" y="693108"/>
            <a:ext cx="2278934" cy="1808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58536" y="2562761"/>
            <a:ext cx="2030496" cy="1808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rac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Tracing</a:t>
            </a:r>
          </a:p>
        </p:txBody>
      </p:sp>
      <p:sp>
        <p:nvSpPr>
          <p:cNvPr id="179" name="ZipKi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ZipKin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7399" y="2590601"/>
            <a:ext cx="2540001" cy="2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MMicroservicios.png" descr="MMicroservici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838" y="855084"/>
            <a:ext cx="13004801" cy="8043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Microservices…"/>
          <p:cNvSpPr txBox="1"/>
          <p:nvPr>
            <p:ph type="body" idx="1"/>
          </p:nvPr>
        </p:nvSpPr>
        <p:spPr>
          <a:xfrm>
            <a:off x="952500" y="995312"/>
            <a:ext cx="11099800" cy="7881988"/>
          </a:xfrm>
          <a:prstGeom prst="rect">
            <a:avLst/>
          </a:prstGeom>
        </p:spPr>
        <p:txBody>
          <a:bodyPr/>
          <a:lstStyle/>
          <a:p>
            <a:pPr marL="373379" indent="-373379" defTabSz="490727">
              <a:spcBef>
                <a:spcPts val="3500"/>
              </a:spcBef>
              <a:defRPr b="1" sz="2940"/>
            </a:pPr>
            <a:r>
              <a:t>Microservices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Patrón recomendado en Mesh And Service Architecture (MASA)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Se trata de descomponer una aplicación en varios pequeños servicios independientes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Micro-service = Servicio Independiente en: su stack tecnológico, su equipo de desarrollo, su despliegue, sus datas, …</a:t>
            </a:r>
          </a:p>
          <a:p>
            <a:pPr marL="373379" indent="-373379" defTabSz="490727">
              <a:spcBef>
                <a:spcPts val="3500"/>
              </a:spcBef>
              <a:defRPr b="1" sz="2940"/>
            </a:pPr>
            <a:r>
              <a:t>Contenedores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Facilitan</a:t>
            </a:r>
          </a:p>
          <a:p>
            <a:pPr lvl="2" marL="1120139" indent="-373379" defTabSz="490727">
              <a:spcBef>
                <a:spcPts val="600"/>
              </a:spcBef>
              <a:defRPr sz="2520"/>
            </a:pPr>
            <a:r>
              <a:t>Aislamiento</a:t>
            </a:r>
          </a:p>
          <a:p>
            <a:pPr lvl="2" marL="1120139" indent="-373379" defTabSz="490727">
              <a:spcBef>
                <a:spcPts val="600"/>
              </a:spcBef>
              <a:defRPr sz="2520"/>
            </a:pPr>
            <a:r>
              <a:t>Despliegue</a:t>
            </a:r>
          </a:p>
          <a:p>
            <a:pPr lvl="2" marL="1120139" indent="-373379" defTabSz="490727">
              <a:spcBef>
                <a:spcPts val="600"/>
              </a:spcBef>
              <a:defRPr sz="2520"/>
            </a:pPr>
            <a:r>
              <a:t>Automatización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Son la mejor base para ejecutar una aplicación micro-services</a:t>
            </a:r>
          </a:p>
          <a:p>
            <a:pPr lvl="1" marL="746759" indent="-373379" defTabSz="490727">
              <a:spcBef>
                <a:spcPts val="2600"/>
              </a:spcBef>
              <a:defRPr sz="2520"/>
            </a:pPr>
            <a:r>
              <a:t>Cumplen con DevOps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3371" y="4834880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ubernetes la lleva"/>
          <p:cNvSpPr txBox="1"/>
          <p:nvPr>
            <p:ph type="title"/>
          </p:nvPr>
        </p:nvSpPr>
        <p:spPr>
          <a:xfrm>
            <a:off x="952500" y="254000"/>
            <a:ext cx="11099800" cy="1479352"/>
          </a:xfrm>
          <a:prstGeom prst="rect">
            <a:avLst/>
          </a:prstGeom>
        </p:spPr>
        <p:txBody>
          <a:bodyPr/>
          <a:lstStyle/>
          <a:p>
            <a:pPr/>
            <a:r>
              <a:t>Kubernetes la lleva</a:t>
            </a:r>
          </a:p>
        </p:txBody>
      </p:sp>
      <p:sp>
        <p:nvSpPr>
          <p:cNvPr id="125" name="Abstracción de Infra-estructura: Ejecuta aplicaciones en un cluster sin preocuparse de las maquinas o de la red donde están.…"/>
          <p:cNvSpPr txBox="1"/>
          <p:nvPr>
            <p:ph type="body" idx="1"/>
          </p:nvPr>
        </p:nvSpPr>
        <p:spPr>
          <a:xfrm>
            <a:off x="249981" y="2103139"/>
            <a:ext cx="12504838" cy="6774161"/>
          </a:xfrm>
          <a:prstGeom prst="rect">
            <a:avLst/>
          </a:prstGeom>
        </p:spPr>
        <p:txBody>
          <a:bodyPr/>
          <a:lstStyle/>
          <a:p>
            <a:pPr marL="315594" indent="-315594" defTabSz="414781">
              <a:spcBef>
                <a:spcPts val="2900"/>
              </a:spcBef>
              <a:defRPr sz="2342"/>
            </a:pPr>
            <a:r>
              <a:t>Abstracción de Infra-estructura: Ejecuta aplicaciones en un cluster sin preocuparse de las maquinas o de la red donde están.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Maneja contenedores y componentes cloud-native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Un Kubernete Service es casi equivalente a un Micro-Service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ocupa Imágenes de Docker (estándar) y su Docker Container Runtime (o RKT)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Kubernetes NO ocupa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docker-compose</a:t>
            </a:r>
          </a:p>
          <a:p>
            <a:pPr lvl="1" marL="631189" indent="-315594" defTabSz="414781">
              <a:spcBef>
                <a:spcPts val="1800"/>
              </a:spcBef>
              <a:defRPr sz="2342"/>
            </a:pPr>
            <a:r>
              <a:t>Docker Swarm (es su concurrencia)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Se puede integrar con cualquier Cloud Provider (Azure, Google Cloud Platform, AWS…)</a:t>
            </a:r>
          </a:p>
          <a:p>
            <a:pPr marL="315594" indent="-315594" defTabSz="414781">
              <a:spcBef>
                <a:spcPts val="2900"/>
              </a:spcBef>
              <a:defRPr sz="2342"/>
            </a:pPr>
            <a:r>
              <a:t>100% Open 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Table"/>
          <p:cNvGraphicFramePr/>
          <p:nvPr/>
        </p:nvGraphicFramePr>
        <p:xfrm>
          <a:off x="526975" y="393700"/>
          <a:ext cx="11963550" cy="89789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{EEE7283C-3CF3-47DC-8721-378D4A62B228}</a:tableStyleId>
              </a:tblPr>
              <a:tblGrid>
                <a:gridCol w="3335467"/>
                <a:gridCol w="3864306"/>
                <a:gridCol w="4751074"/>
              </a:tblGrid>
              <a:tr h="443891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DOMINIOS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NECESIDADES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TECNOLOGIAS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86567">
                <a:tc rowSpan="7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APLlCACION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FrontEnd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React / Vue / Angular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6704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HATEOAS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Java / NodeJS / Go …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7675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Data Store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CosmosDB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Cache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Redis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8561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Event Driven Architecture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 Service Bus / RabbitMQ / Kafka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6867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Testing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Test frameworks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2991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Integration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Jenkins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2016421">
                <a:tc rowSpan="8"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PLATAFORMA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t>Horizontal Auto Scaling
Service Discovery
Load Balancing (Interno)
Self Healing
Scheduling / Deployment
Configuration / Secrets
Jobs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Kubernetes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7898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Continuous Deployment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Kubernetes Jenkins Plugin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58748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API Gateway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Nginx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52973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Circuit Breaker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Hystrix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228312">
                <a:tc vMerge="1">
                  <a:tcPr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1900"/>
                        <a:t>Monitoring &amp; Metrics</a:t>
                      </a:r>
                    </a:p>
                  </a:txBody>
                  <a:tcPr marL="50800" marR="50800" marT="50800" marB="50800" anchor="ctr" anchorCtr="0" horzOverflow="overflow"/>
                </a:tc>
                <a:tc rowSpan="2">
                  <a:txBody>
                    <a:bodyPr/>
                    <a:lstStyle/>
                    <a:p>
                      <a:pPr defTabSz="914400">
                        <a:defRPr sz="2200"/>
                      </a:pPr>
                      <a:r>
                        <a:rPr sz="2000"/>
                        <a:t>Heapster, InfluxDB y Grafana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405914"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92016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Logging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EFK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363759">
                <a:tc vMerge="1"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Tracing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?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</a:tcPr>
                </a:tc>
              </a:tr>
              <a:tr h="928543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INFRA-ESTRUCTURA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/>
                        <a:t>Load Balancing (Externo)
Alta Disponibilidad
CDN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/>
                        <a:t>Azure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5D5D5D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ontEnd"/>
          <p:cNvSpPr txBox="1"/>
          <p:nvPr>
            <p:ph type="title"/>
          </p:nvPr>
        </p:nvSpPr>
        <p:spPr>
          <a:xfrm>
            <a:off x="952500" y="254000"/>
            <a:ext cx="11099800" cy="1684140"/>
          </a:xfrm>
          <a:prstGeom prst="rect">
            <a:avLst/>
          </a:prstGeom>
        </p:spPr>
        <p:txBody>
          <a:bodyPr/>
          <a:lstStyle/>
          <a:p>
            <a:pPr/>
            <a:r>
              <a:t>FrontEnd</a:t>
            </a:r>
          </a:p>
        </p:txBody>
      </p:sp>
      <p:sp>
        <p:nvSpPr>
          <p:cNvPr id="130" name="Varios canales implicando varias tecnologias…"/>
          <p:cNvSpPr txBox="1"/>
          <p:nvPr>
            <p:ph type="body" idx="1"/>
          </p:nvPr>
        </p:nvSpPr>
        <p:spPr>
          <a:xfrm>
            <a:off x="952500" y="1997967"/>
            <a:ext cx="11099800" cy="6879333"/>
          </a:xfrm>
          <a:prstGeom prst="rect">
            <a:avLst/>
          </a:prstGeom>
        </p:spPr>
        <p:txBody>
          <a:bodyPr/>
          <a:lstStyle/>
          <a:p>
            <a:pPr/>
            <a:r>
              <a:t>Varios canales implicando varias tecnologias</a:t>
            </a:r>
          </a:p>
          <a:p>
            <a:pPr lvl="2">
              <a:spcBef>
                <a:spcPts val="900"/>
              </a:spcBef>
            </a:pPr>
            <a:r>
              <a:t>Web</a:t>
            </a:r>
          </a:p>
          <a:p>
            <a:pPr lvl="2">
              <a:spcBef>
                <a:spcPts val="900"/>
              </a:spcBef>
            </a:pPr>
            <a:r>
              <a:t>Mobile</a:t>
            </a:r>
          </a:p>
          <a:p>
            <a:pPr lvl="2">
              <a:spcBef>
                <a:spcPts val="900"/>
              </a:spcBef>
            </a:pPr>
            <a:r>
              <a:t>IoT</a:t>
            </a:r>
          </a:p>
          <a:p>
            <a:pPr>
              <a:spcBef>
                <a:spcPts val="2700"/>
              </a:spcBef>
            </a:pPr>
            <a:r>
              <a:t>Interactuar con el BackEnd (API Gateway) en REST + JSON que se considera el estándar actual</a:t>
            </a:r>
          </a:p>
          <a:p>
            <a:pPr lvl="2">
              <a:spcBef>
                <a:spcPts val="900"/>
              </a:spcBef>
            </a:pPr>
            <a:r>
              <a:t>React (Web + Mobile native)</a:t>
            </a:r>
          </a:p>
          <a:p>
            <a:pPr lvl="2">
              <a:spcBef>
                <a:spcPts val="900"/>
              </a:spcBef>
            </a:pPr>
            <a:r>
              <a:t>Vue, Angular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6843" y="6849417"/>
            <a:ext cx="3492501" cy="2324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HATEO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HATEOAS</a:t>
            </a:r>
          </a:p>
        </p:txBody>
      </p:sp>
      <p:sp>
        <p:nvSpPr>
          <p:cNvPr id="134" name="Responsabilidad del desarroll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9" indent="-444499">
              <a:defRPr sz="3500"/>
            </a:pPr>
            <a:r>
              <a:t>Responsabilidad del desarrollo</a:t>
            </a:r>
          </a:p>
          <a:p>
            <a:pPr>
              <a:defRPr sz="3000"/>
            </a:pPr>
            <a:r>
              <a:t>Frameworks que ayudan:</a:t>
            </a:r>
          </a:p>
          <a:p>
            <a:pPr lvl="2">
              <a:spcBef>
                <a:spcPts val="2000"/>
              </a:spcBef>
              <a:defRPr sz="3000"/>
            </a:pPr>
            <a:r>
              <a:t>Spring HATEOAS (Java)</a:t>
            </a:r>
          </a:p>
          <a:p>
            <a:pPr lvl="2">
              <a:spcBef>
                <a:spcPts val="2000"/>
              </a:spcBef>
              <a:defRPr sz="3000"/>
            </a:pPr>
            <a:r>
              <a:t>Eve Framework (Python)</a:t>
            </a:r>
          </a:p>
          <a:p>
            <a:pPr lvl="2">
              <a:spcBef>
                <a:spcPts val="2000"/>
              </a:spcBef>
              <a:defRPr sz="3000"/>
            </a:pPr>
            <a:r>
              <a:t>Baucis (NodeJS)</a:t>
            </a:r>
          </a:p>
          <a:p>
            <a:pPr lvl="2">
              <a:spcBef>
                <a:spcPts val="2000"/>
              </a:spcBef>
              <a:defRPr sz="3000"/>
            </a:pPr>
            <a:r>
              <a:t>Yii Framework (PhP)</a:t>
            </a:r>
          </a:p>
        </p:txBody>
      </p:sp>
      <p:pic>
        <p:nvPicPr>
          <p:cNvPr id="1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4834" y="6894710"/>
            <a:ext cx="4140201" cy="196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ata St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Storing</a:t>
            </a:r>
          </a:p>
        </p:txBody>
      </p:sp>
      <p:sp>
        <p:nvSpPr>
          <p:cNvPr id="138" name="Database as a Service: CosmosD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Database as a Service: CosmosDB</a:t>
            </a:r>
          </a:p>
          <a:p>
            <a:pPr>
              <a:defRPr sz="2900"/>
            </a:pPr>
            <a:r>
              <a:t>As a Microservice (la DB tendra que escalar horizontalmente):</a:t>
            </a:r>
          </a:p>
          <a:p>
            <a:pPr lvl="1">
              <a:defRPr sz="2900"/>
            </a:pPr>
            <a:r>
              <a:t>ElasticSearch</a:t>
            </a:r>
          </a:p>
          <a:p>
            <a:pPr lvl="3">
              <a:spcBef>
                <a:spcPts val="1700"/>
              </a:spcBef>
              <a:defRPr sz="2900"/>
            </a:pPr>
            <a:r>
              <a:t>Logs Análisis</a:t>
            </a:r>
          </a:p>
          <a:p>
            <a:pPr lvl="3">
              <a:spcBef>
                <a:spcPts val="1700"/>
              </a:spcBef>
              <a:defRPr sz="2900"/>
            </a:pPr>
            <a:r>
              <a:t>Motor de búsqueda</a:t>
            </a:r>
          </a:p>
          <a:p>
            <a:pPr lvl="3">
              <a:spcBef>
                <a:spcPts val="1700"/>
              </a:spcBef>
              <a:defRPr sz="2900"/>
            </a:pPr>
            <a:r>
              <a:t>Business Intelligence</a:t>
            </a:r>
          </a:p>
          <a:p>
            <a:pPr lvl="1">
              <a:defRPr sz="2900"/>
            </a:pPr>
            <a:r>
              <a:t>MongoDB (document), MySql Cluster, Cassandra …</a:t>
            </a:r>
          </a:p>
        </p:txBody>
      </p:sp>
      <p:pic>
        <p:nvPicPr>
          <p:cNvPr id="1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1180" y="1946638"/>
            <a:ext cx="3409652" cy="1792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vent Driven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Event Driven Architecture</a:t>
            </a:r>
          </a:p>
        </p:txBody>
      </p:sp>
      <p:sp>
        <p:nvSpPr>
          <p:cNvPr id="142" name="Messaging as a Service: Azure Service Bu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Messaging as a Service: Azure Service Bus</a:t>
            </a:r>
          </a:p>
          <a:p>
            <a:pPr/>
            <a:r>
              <a:t>As a Microservice:</a:t>
            </a:r>
          </a:p>
          <a:p>
            <a:pPr lvl="2"/>
            <a:r>
              <a:t>RabbitMQ (Asíncrono, Pub/sub, Queue)</a:t>
            </a:r>
          </a:p>
          <a:p>
            <a:pPr lvl="2"/>
            <a:r>
              <a:t>Microservice: Kafka (Event Streaming)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3300" y="5220561"/>
            <a:ext cx="1158717" cy="12278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6078" y="6943278"/>
            <a:ext cx="1713161" cy="1713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72573" y="3049058"/>
            <a:ext cx="2920170" cy="1535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ntinuous Integration"/>
          <p:cNvSpPr txBox="1"/>
          <p:nvPr>
            <p:ph type="title"/>
          </p:nvPr>
        </p:nvSpPr>
        <p:spPr>
          <a:xfrm>
            <a:off x="952500" y="254000"/>
            <a:ext cx="11099800" cy="1622525"/>
          </a:xfrm>
          <a:prstGeom prst="rect">
            <a:avLst/>
          </a:prstGeom>
        </p:spPr>
        <p:txBody>
          <a:bodyPr/>
          <a:lstStyle/>
          <a:p>
            <a:pPr/>
            <a:r>
              <a:t>Continuous Integration</a:t>
            </a:r>
          </a:p>
        </p:txBody>
      </p:sp>
      <p:sp>
        <p:nvSpPr>
          <p:cNvPr id="148" name="Jenkins…"/>
          <p:cNvSpPr txBox="1"/>
          <p:nvPr>
            <p:ph type="body" idx="1"/>
          </p:nvPr>
        </p:nvSpPr>
        <p:spPr>
          <a:xfrm>
            <a:off x="952500" y="2208361"/>
            <a:ext cx="11099800" cy="6668939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560"/>
            </a:pPr>
            <a:r>
              <a:t>Jenkins</a:t>
            </a:r>
          </a:p>
          <a:p>
            <a:pPr lvl="2" marL="1066800" indent="-355600" defTabSz="467359">
              <a:spcBef>
                <a:spcPts val="900"/>
              </a:spcBef>
              <a:defRPr sz="2560"/>
            </a:pPr>
            <a:r>
              <a:t>Pros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Maduro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Muchos plugins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Open Source</a:t>
            </a:r>
          </a:p>
          <a:p>
            <a:pPr lvl="2" marL="1066800" indent="-355600" defTabSz="467359">
              <a:spcBef>
                <a:spcPts val="700"/>
              </a:spcBef>
              <a:defRPr sz="2560"/>
            </a:pPr>
            <a:r>
              <a:t>Cons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Necesita servidor(es) dedicado(s)</a:t>
            </a:r>
          </a:p>
          <a:p>
            <a:pPr marL="355600" indent="-355600" defTabSz="467359">
              <a:spcBef>
                <a:spcPts val="3300"/>
              </a:spcBef>
              <a:defRPr sz="2560"/>
            </a:pPr>
            <a:r>
              <a:t>GitLab CI</a:t>
            </a:r>
          </a:p>
          <a:p>
            <a:pPr lvl="2" marL="1066800" indent="-355600" defTabSz="467359">
              <a:spcBef>
                <a:spcPts val="900"/>
              </a:spcBef>
              <a:defRPr sz="2560"/>
            </a:pPr>
            <a:r>
              <a:t>Pros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Adecuado si se ocupa GitLab como repositorio</a:t>
            </a:r>
          </a:p>
          <a:p>
            <a:pPr lvl="2" marL="1066800" indent="-355600" defTabSz="467359">
              <a:spcBef>
                <a:spcPts val="700"/>
              </a:spcBef>
              <a:defRPr sz="2560"/>
            </a:pPr>
            <a:r>
              <a:t>Cons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Inadecuado si se ocupa otro repositorio</a:t>
            </a:r>
          </a:p>
          <a:p>
            <a:pPr lvl="3" marL="1422400" indent="-355600" defTabSz="467359">
              <a:spcBef>
                <a:spcPts val="700"/>
              </a:spcBef>
              <a:defRPr sz="2560"/>
            </a:pPr>
            <a:r>
              <a:t>Lento con cuenta gratuita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6875" y="2537717"/>
            <a:ext cx="3378201" cy="240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04525" y="7694859"/>
            <a:ext cx="1602901" cy="1479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