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7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croservices con Kubernetes"/>
          <p:cNvSpPr txBox="1"/>
          <p:nvPr>
            <p:ph type="ctrTitle"/>
          </p:nvPr>
        </p:nvSpPr>
        <p:spPr>
          <a:xfrm>
            <a:off x="1270000" y="3394992"/>
            <a:ext cx="10464800" cy="2963616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Microservices con Kubernetes</a:t>
            </a:r>
          </a:p>
        </p:txBody>
      </p:sp>
      <p:sp>
        <p:nvSpPr>
          <p:cNvPr id="120" name="https://github.com/Guillaume-Mayer/micropoc.git"/>
          <p:cNvSpPr txBox="1"/>
          <p:nvPr/>
        </p:nvSpPr>
        <p:spPr>
          <a:xfrm>
            <a:off x="177673" y="9172828"/>
            <a:ext cx="5105655" cy="399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2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https://github.com/Guillaume-Mayer/micropoc.git</a:t>
            </a:r>
          </a:p>
        </p:txBody>
      </p:sp>
      <p:pic>
        <p:nvPicPr>
          <p:cNvPr id="121" name="Logo copy.png" descr="Logo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0458" y="8652755"/>
            <a:ext cx="2275458" cy="944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" y="2582267"/>
            <a:ext cx="12814300" cy="618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Kubernetes + Jenkins ="/>
          <p:cNvSpPr txBox="1"/>
          <p:nvPr/>
        </p:nvSpPr>
        <p:spPr>
          <a:xfrm>
            <a:off x="1013714" y="1118617"/>
            <a:ext cx="59735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Kubernetes + Jenkins = 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9450" y="1182172"/>
            <a:ext cx="582056" cy="582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visión de Kubernetes"/>
          <p:cNvSpPr txBox="1"/>
          <p:nvPr>
            <p:ph type="title"/>
          </p:nvPr>
        </p:nvSpPr>
        <p:spPr>
          <a:xfrm>
            <a:off x="1270000" y="1854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Revisión de Kubernetes</a:t>
            </a:r>
          </a:p>
        </p:txBody>
      </p:sp>
      <p:pic>
        <p:nvPicPr>
          <p:cNvPr id="165" name="kubernetes_logo.png" descr="kubernetes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400" y="5025826"/>
            <a:ext cx="3302000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ArchiOverView.png" descr="Archi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820" y="0"/>
            <a:ext cx="1106316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459026"/>
            <a:ext cx="10160000" cy="66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Arquitectura de un cluster Kubernetes"/>
          <p:cNvSpPr txBox="1"/>
          <p:nvPr/>
        </p:nvSpPr>
        <p:spPr>
          <a:xfrm>
            <a:off x="1504961" y="255017"/>
            <a:ext cx="9371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Arquitectura de un cluster Kubernetes</a:t>
            </a:r>
          </a:p>
        </p:txBody>
      </p:sp>
      <p:sp>
        <p:nvSpPr>
          <p:cNvPr id="171" name="Kubernetes soporta también el modo multi-master (Alta disponibilidad)"/>
          <p:cNvSpPr txBox="1"/>
          <p:nvPr/>
        </p:nvSpPr>
        <p:spPr>
          <a:xfrm>
            <a:off x="977302" y="8557870"/>
            <a:ext cx="104269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Kubernetes soporta también el modo multi-master (Alta disponibilidad)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dashboard-ui.png" descr="dashboard-u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3146" y="1385441"/>
            <a:ext cx="10818508" cy="852244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Kubernetes Dashboard"/>
          <p:cNvSpPr txBox="1"/>
          <p:nvPr/>
        </p:nvSpPr>
        <p:spPr>
          <a:xfrm>
            <a:off x="4202328" y="558344"/>
            <a:ext cx="4600144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Kubernetes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PI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Gateway</a:t>
            </a:r>
          </a:p>
        </p:txBody>
      </p:sp>
      <p:sp>
        <p:nvSpPr>
          <p:cNvPr id="177" name="As a Microservice…"/>
          <p:cNvSpPr txBox="1"/>
          <p:nvPr>
            <p:ph type="body" idx="1"/>
          </p:nvPr>
        </p:nvSpPr>
        <p:spPr>
          <a:xfrm>
            <a:off x="952500" y="2590800"/>
            <a:ext cx="11099800" cy="5060008"/>
          </a:xfrm>
          <a:prstGeom prst="rect">
            <a:avLst/>
          </a:prstGeom>
        </p:spPr>
        <p:txBody>
          <a:bodyPr/>
          <a:lstStyle/>
          <a:p>
            <a:pPr marL="293369" indent="-293369" defTabSz="385572">
              <a:spcBef>
                <a:spcPts val="2700"/>
              </a:spcBef>
              <a:defRPr sz="2640"/>
            </a:pPr>
            <a:r>
              <a:t>As a Microservice</a:t>
            </a:r>
          </a:p>
          <a:p>
            <a:pPr lvl="2" marL="880110" indent="-293370" defTabSz="385572">
              <a:spcBef>
                <a:spcPts val="2700"/>
              </a:spcBef>
              <a:defRPr sz="2640"/>
            </a:pPr>
            <a:r>
              <a:t>Nginx Reverse Proxy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Liviano, seguro, rapido, documentado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Facil de configurar</a:t>
            </a:r>
          </a:p>
          <a:p>
            <a:pPr lvl="2" marL="880110" indent="-293370" defTabSz="385572">
              <a:spcBef>
                <a:spcPts val="2700"/>
              </a:spcBef>
              <a:defRPr sz="2640"/>
            </a:pPr>
            <a:r>
              <a:t>HLTM</a:t>
            </a:r>
            <a:r>
              <a:rPr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*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NodeJS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WSO2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6194" y="4014904"/>
            <a:ext cx="5295295" cy="525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2901" y="1913760"/>
            <a:ext cx="2039089" cy="46520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*Haz Lo Tu Mismo"/>
          <p:cNvSpPr txBox="1"/>
          <p:nvPr/>
        </p:nvSpPr>
        <p:spPr>
          <a:xfrm>
            <a:off x="-419100" y="9486899"/>
            <a:ext cx="159728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spcBef>
                <a:spcPts val="4200"/>
              </a:spcBef>
              <a:defRPr b="0" i="1"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*Haz Lo Tu Mismo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ircuit Brea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Circuit Breaker</a:t>
            </a:r>
          </a:p>
        </p:txBody>
      </p:sp>
      <p:sp>
        <p:nvSpPr>
          <p:cNvPr id="183" name="Hys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Hystrix</a:t>
            </a:r>
          </a:p>
          <a:p>
            <a:pPr/>
            <a:r>
              <a:t>Akka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3168" y="7772151"/>
            <a:ext cx="53467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onitoring &amp; Metrics"/>
          <p:cNvSpPr txBox="1"/>
          <p:nvPr>
            <p:ph type="title"/>
          </p:nvPr>
        </p:nvSpPr>
        <p:spPr>
          <a:xfrm>
            <a:off x="698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Monitoring &amp; Metrics</a:t>
            </a:r>
          </a:p>
        </p:txBody>
      </p:sp>
      <p:sp>
        <p:nvSpPr>
          <p:cNvPr id="187" name="Heapster con InfluxDB y Grafana para visualización…"/>
          <p:cNvSpPr txBox="1"/>
          <p:nvPr>
            <p:ph type="body" idx="1"/>
          </p:nvPr>
        </p:nvSpPr>
        <p:spPr>
          <a:xfrm>
            <a:off x="368300" y="2030759"/>
            <a:ext cx="11099800" cy="6656041"/>
          </a:xfrm>
          <a:prstGeom prst="rect">
            <a:avLst/>
          </a:prstGeom>
        </p:spPr>
        <p:txBody>
          <a:bodyPr/>
          <a:lstStyle/>
          <a:p>
            <a:pPr/>
            <a:r>
              <a:t>Heapster con InfluxDB y Grafana para visualización</a:t>
            </a:r>
          </a:p>
          <a:p>
            <a:pPr lvl="2">
              <a:spcBef>
                <a:spcPts val="1200"/>
              </a:spcBef>
            </a:pPr>
            <a:r>
              <a:t>Pros</a:t>
            </a:r>
          </a:p>
          <a:p>
            <a:pPr lvl="3">
              <a:spcBef>
                <a:spcPts val="1200"/>
              </a:spcBef>
            </a:pPr>
            <a:r>
              <a:t>Integración con Kubernetes</a:t>
            </a:r>
          </a:p>
          <a:p>
            <a:pPr lvl="2">
              <a:spcBef>
                <a:spcPts val="1200"/>
              </a:spcBef>
            </a:pPr>
            <a:r>
              <a:t>Cons</a:t>
            </a:r>
          </a:p>
          <a:p>
            <a:pPr lvl="3">
              <a:spcBef>
                <a:spcPts val="1200"/>
              </a:spcBef>
            </a:pPr>
            <a:r>
              <a:t>Limitado a Kubernetes</a:t>
            </a:r>
          </a:p>
          <a:p>
            <a:pPr lvl="3">
              <a:spcBef>
                <a:spcPts val="1200"/>
              </a:spcBef>
            </a:pPr>
            <a:r>
              <a:t>Solo REST (no hay query language)</a:t>
            </a:r>
          </a:p>
          <a:p>
            <a:pPr>
              <a:spcBef>
                <a:spcPts val="2600"/>
              </a:spcBef>
            </a:pPr>
            <a:r>
              <a:t>Prometheus</a:t>
            </a:r>
          </a:p>
          <a:p>
            <a:pPr lvl="2">
              <a:spcBef>
                <a:spcPts val="1200"/>
              </a:spcBef>
            </a:pPr>
            <a:r>
              <a:t>Pros</a:t>
            </a:r>
          </a:p>
          <a:p>
            <a:pPr lvl="2">
              <a:spcBef>
                <a:spcPts val="1200"/>
              </a:spcBef>
            </a:pPr>
            <a:r>
              <a:t>Cons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3981" y="6836075"/>
            <a:ext cx="5307402" cy="2607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ogging"/>
          <p:cNvSpPr txBox="1"/>
          <p:nvPr>
            <p:ph type="title"/>
          </p:nvPr>
        </p:nvSpPr>
        <p:spPr>
          <a:xfrm>
            <a:off x="952500" y="254000"/>
            <a:ext cx="11099800" cy="1543894"/>
          </a:xfrm>
          <a:prstGeom prst="rect">
            <a:avLst/>
          </a:prstGeom>
        </p:spPr>
        <p:txBody>
          <a:bodyPr/>
          <a:lstStyle/>
          <a:p>
            <a:pPr/>
            <a:r>
              <a:t>Logging</a:t>
            </a:r>
          </a:p>
        </p:txBody>
      </p:sp>
      <p:sp>
        <p:nvSpPr>
          <p:cNvPr id="191" name="EFK/ELK…"/>
          <p:cNvSpPr txBox="1"/>
          <p:nvPr>
            <p:ph type="body" idx="1"/>
          </p:nvPr>
        </p:nvSpPr>
        <p:spPr>
          <a:xfrm>
            <a:off x="660400" y="2316509"/>
            <a:ext cx="11938645" cy="6967191"/>
          </a:xfrm>
          <a:prstGeom prst="rect">
            <a:avLst/>
          </a:prstGeom>
        </p:spPr>
        <p:txBody>
          <a:bodyPr/>
          <a:lstStyle/>
          <a:p>
            <a:pPr/>
            <a:r>
              <a:t>EFK/ELK</a:t>
            </a:r>
          </a:p>
          <a:p>
            <a:pPr lvl="1">
              <a:spcBef>
                <a:spcPts val="1000"/>
              </a:spcBef>
            </a:pPr>
            <a:r>
              <a:t>ElasticSearch</a:t>
            </a:r>
          </a:p>
          <a:p>
            <a:pPr lvl="3">
              <a:spcBef>
                <a:spcPts val="1000"/>
              </a:spcBef>
            </a:pPr>
            <a:r>
              <a:t>FluentD (Driver nativo para Docker)</a:t>
            </a:r>
          </a:p>
          <a:p>
            <a:pPr lvl="3">
              <a:spcBef>
                <a:spcPts val="1000"/>
              </a:spcBef>
            </a:pPr>
            <a:r>
              <a:t>LogStash + FileBeat (Mejor integración con E y K)</a:t>
            </a:r>
          </a:p>
          <a:p>
            <a:pPr lvl="1">
              <a:spcBef>
                <a:spcPts val="1000"/>
              </a:spcBef>
            </a:pPr>
            <a:r>
              <a:t>Kibana</a:t>
            </a:r>
          </a:p>
          <a:p>
            <a:pPr lvl="1">
              <a:spcBef>
                <a:spcPts val="1000"/>
              </a:spcBef>
            </a:pPr>
            <a:r>
              <a:t>Se recomienda agregar un Queue Broker para desacoplar la recolección de logs y su tratamiento (Redis/RabbitMQ)</a:t>
            </a:r>
          </a:p>
          <a:p>
            <a:pPr>
              <a:spcBef>
                <a:spcPts val="1000"/>
              </a:spcBef>
            </a:pPr>
            <a:r>
              <a:t>StackDriver (adecuado para Google Cloud)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4317" y="693108"/>
            <a:ext cx="2278934" cy="1808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8536" y="2562761"/>
            <a:ext cx="2030496" cy="180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ra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Tracing</a:t>
            </a:r>
          </a:p>
        </p:txBody>
      </p:sp>
      <p:sp>
        <p:nvSpPr>
          <p:cNvPr id="196" name="ZipK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ZipKin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9499" y="7022901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icroservices…"/>
          <p:cNvSpPr txBox="1"/>
          <p:nvPr>
            <p:ph type="body" idx="1"/>
          </p:nvPr>
        </p:nvSpPr>
        <p:spPr>
          <a:xfrm>
            <a:off x="952500" y="935806"/>
            <a:ext cx="11099800" cy="7881988"/>
          </a:xfrm>
          <a:prstGeom prst="rect">
            <a:avLst/>
          </a:prstGeom>
        </p:spPr>
        <p:txBody>
          <a:bodyPr/>
          <a:lstStyle/>
          <a:p>
            <a:pPr marL="355599" indent="-355599" defTabSz="467359">
              <a:spcBef>
                <a:spcPts val="3300"/>
              </a:spcBef>
              <a:defRPr b="1" sz="3040"/>
            </a:pPr>
            <a:r>
              <a:t>Microservices</a:t>
            </a:r>
          </a:p>
          <a:p>
            <a:pPr lvl="1" marL="711200" indent="-355600" defTabSz="467359">
              <a:spcBef>
                <a:spcPts val="700"/>
              </a:spcBef>
              <a:defRPr sz="2400"/>
            </a:pPr>
            <a:r>
              <a:t>Patrón recomendado en Mesh And Service Architecture (MASA)</a:t>
            </a:r>
          </a:p>
          <a:p>
            <a:pPr lvl="1" marL="711200" indent="-355600" defTabSz="467359">
              <a:spcBef>
                <a:spcPts val="1600"/>
              </a:spcBef>
              <a:defRPr sz="2400"/>
            </a:pPr>
            <a:r>
              <a:t>Se trata de descomponer una aplicación en varios pequeños servicios independientes</a:t>
            </a:r>
          </a:p>
          <a:p>
            <a:pPr lvl="1" marL="711200" indent="-355600" defTabSz="467359">
              <a:spcBef>
                <a:spcPts val="1600"/>
              </a:spcBef>
              <a:defRPr sz="2400"/>
            </a:pPr>
            <a:r>
              <a:t>Independencia de un micro-servicio</a:t>
            </a:r>
          </a:p>
          <a:p>
            <a:pPr lvl="2" marL="1066800" indent="-355600" defTabSz="467359">
              <a:spcBef>
                <a:spcPts val="700"/>
              </a:spcBef>
              <a:defRPr sz="2400"/>
            </a:pPr>
            <a:r>
              <a:t>Stack tecnológico</a:t>
            </a:r>
          </a:p>
          <a:p>
            <a:pPr lvl="2" marL="1066800" indent="-355600" defTabSz="467359">
              <a:spcBef>
                <a:spcPts val="700"/>
              </a:spcBef>
              <a:defRPr sz="2400"/>
            </a:pPr>
            <a:r>
              <a:t>Equipo de desarrollo</a:t>
            </a:r>
          </a:p>
          <a:p>
            <a:pPr lvl="2" marL="1066800" indent="-355600" defTabSz="467359">
              <a:spcBef>
                <a:spcPts val="700"/>
              </a:spcBef>
              <a:defRPr sz="2400"/>
            </a:pPr>
            <a:r>
              <a:t>Datas</a:t>
            </a:r>
          </a:p>
          <a:p>
            <a:pPr lvl="2" marL="1066800" indent="-355600" defTabSz="467359">
              <a:spcBef>
                <a:spcPts val="700"/>
              </a:spcBef>
              <a:defRPr sz="2400"/>
            </a:pPr>
            <a:r>
              <a:t>Despliegue</a:t>
            </a:r>
          </a:p>
          <a:p>
            <a:pPr marL="355599" indent="-355599" defTabSz="467359">
              <a:spcBef>
                <a:spcPts val="1800"/>
              </a:spcBef>
              <a:defRPr b="1" sz="3040"/>
            </a:pPr>
            <a:r>
              <a:t>Contenedores</a:t>
            </a:r>
          </a:p>
          <a:p>
            <a:pPr lvl="1" marL="711200" indent="-355600" defTabSz="467359">
              <a:spcBef>
                <a:spcPts val="700"/>
              </a:spcBef>
              <a:defRPr sz="2400"/>
            </a:pPr>
            <a:r>
              <a:t>Facilitan</a:t>
            </a:r>
          </a:p>
          <a:p>
            <a:pPr lvl="2" marL="1066800" indent="-355600" defTabSz="467359">
              <a:spcBef>
                <a:spcPts val="600"/>
              </a:spcBef>
              <a:defRPr sz="2400"/>
            </a:pPr>
            <a:r>
              <a:t>Aislamiento</a:t>
            </a:r>
          </a:p>
          <a:p>
            <a:pPr lvl="2" marL="1066800" indent="-355600" defTabSz="467359">
              <a:spcBef>
                <a:spcPts val="600"/>
              </a:spcBef>
              <a:defRPr sz="2400"/>
            </a:pPr>
            <a:r>
              <a:t>Despliegue</a:t>
            </a:r>
          </a:p>
          <a:p>
            <a:pPr lvl="2" marL="1066800" indent="-355600" defTabSz="467359">
              <a:spcBef>
                <a:spcPts val="600"/>
              </a:spcBef>
              <a:defRPr sz="2400"/>
            </a:pPr>
            <a:r>
              <a:t>Automatización</a:t>
            </a:r>
          </a:p>
          <a:p>
            <a:pPr lvl="1" marL="711200" indent="-355600" defTabSz="467359">
              <a:spcBef>
                <a:spcPts val="700"/>
              </a:spcBef>
              <a:defRPr sz="2400"/>
            </a:pPr>
            <a:r>
              <a:t>Son la mejor base para ejecutar una aplicación micro-services</a:t>
            </a:r>
          </a:p>
          <a:p>
            <a:pPr lvl="1" marL="711200" indent="-355600" defTabSz="467359">
              <a:spcBef>
                <a:spcPts val="1000"/>
              </a:spcBef>
              <a:defRPr sz="2400"/>
            </a:pPr>
            <a:r>
              <a:t>Cumplen con </a:t>
            </a:r>
            <a:r>
              <a:rPr b="1"/>
              <a:t>DevOps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9771" y="4578350"/>
            <a:ext cx="3492501" cy="232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MMicroservicios.png" descr="MMicroservici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38" y="855084"/>
            <a:ext cx="13004801" cy="8043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Logo copy.png" descr="Logo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2273300"/>
            <a:ext cx="12547600" cy="520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Kubernetes la lleva"/>
          <p:cNvSpPr txBox="1"/>
          <p:nvPr>
            <p:ph type="title"/>
          </p:nvPr>
        </p:nvSpPr>
        <p:spPr>
          <a:xfrm>
            <a:off x="952500" y="254000"/>
            <a:ext cx="11099800" cy="1479352"/>
          </a:xfrm>
          <a:prstGeom prst="rect">
            <a:avLst/>
          </a:prstGeom>
        </p:spPr>
        <p:txBody>
          <a:bodyPr/>
          <a:lstStyle/>
          <a:p>
            <a:pPr/>
            <a:r>
              <a:t>Kubernetes la lleva</a:t>
            </a:r>
          </a:p>
        </p:txBody>
      </p:sp>
      <p:sp>
        <p:nvSpPr>
          <p:cNvPr id="127" name="Abstracción de Infra-estructura: Ejecuta aplicaciones en un cluster sin preocuparse de las maquinas o de la red donde están.…"/>
          <p:cNvSpPr txBox="1"/>
          <p:nvPr>
            <p:ph type="body" idx="1"/>
          </p:nvPr>
        </p:nvSpPr>
        <p:spPr>
          <a:xfrm>
            <a:off x="249981" y="2103139"/>
            <a:ext cx="12504838" cy="6774161"/>
          </a:xfrm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2900"/>
              </a:spcBef>
              <a:defRPr sz="2342"/>
            </a:pPr>
            <a:r>
              <a:t>Abstracción de Infra-estructura: Ejecuta aplicaciones en un cluster sin preocuparse de las maquinas o de la red donde están.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Maneja contenedores y componentes cloud-native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Un Kubernete Service es casi equivalente a un micro servicio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Kubernetes ocupa Imágenes de Docker (estándar) y su Docker Container Runtime (o RKT)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Kubernetes NO ocupa</a:t>
            </a:r>
          </a:p>
          <a:p>
            <a:pPr lvl="1" marL="631189" indent="-315594" defTabSz="414781">
              <a:spcBef>
                <a:spcPts val="1800"/>
              </a:spcBef>
              <a:defRPr sz="2342"/>
            </a:pPr>
            <a:r>
              <a:t>docker-compose</a:t>
            </a:r>
          </a:p>
          <a:p>
            <a:pPr lvl="1" marL="631189" indent="-315594" defTabSz="414781">
              <a:spcBef>
                <a:spcPts val="1800"/>
              </a:spcBef>
              <a:defRPr sz="2342"/>
            </a:pPr>
            <a:r>
              <a:t>Docker Swarm (es su concurrencia)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Se puede integrar con cualquier Cloud Provider (Azure, Google Cloud, AWS…)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100% Open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Table"/>
          <p:cNvGraphicFramePr/>
          <p:nvPr/>
        </p:nvGraphicFramePr>
        <p:xfrm>
          <a:off x="526975" y="393700"/>
          <a:ext cx="11963550" cy="89789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335467"/>
                <a:gridCol w="3864306"/>
                <a:gridCol w="4751074"/>
              </a:tblGrid>
              <a:tr h="44389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DOMINIOS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NECESIDADES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TECNOLOGIAS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6567">
                <a:tc rowSpan="7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APLlCACION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FrontEnd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React / Vue / Angular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6704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HATEOAS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Java / NodeJS / Go 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7675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Data Store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CosmosDB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561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Cache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Redis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561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Event Driven Architecture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Azure Service Bus / RabbitMQ / Kafka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6867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Testing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Test frameworks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2991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Continuous Integration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Jenkins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2330200">
                <a:tc rowSpan="8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PLATAFORMA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Horizontal Auto Scaling
Alta Disponibilidad (Multi-Master)
Service Discovery
Load Balancing (Interno)
Self Healing
Scheduling / Deployment
Centralized Configuration
Jobs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Kubernetes
(Pods, Services, Deployments, ConfigMap, Secrets, Jobs…)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79088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Continuous Deployment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Kubernetes Jenkins Plugin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9083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API Gateway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Nginx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04138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Circuit Breaker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Hystrix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07950">
                <a:tc vMerge="1"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2200"/>
                      </a:pPr>
                      <a:r>
                        <a:rPr sz="1900"/>
                        <a:t>Monitoring &amp; Metrics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>
                  <a:txBody>
                    <a:bodyPr/>
                    <a:lstStyle/>
                    <a:p>
                      <a:pPr defTabSz="914400">
                        <a:defRPr sz="2200"/>
                      </a:pPr>
                      <a:r>
                        <a:rPr sz="2000"/>
                        <a:t>Heapster, InfluxDB y Grafana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71386"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98961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Logging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EFK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91341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Tracing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ZipKin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92854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INFRA-ESTRUCTURA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Load Balancing (Externo)
Alta Disponibilidad (Multi-Zone)
CDN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Azure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ontEnd"/>
          <p:cNvSpPr txBox="1"/>
          <p:nvPr>
            <p:ph type="title"/>
          </p:nvPr>
        </p:nvSpPr>
        <p:spPr>
          <a:xfrm>
            <a:off x="952500" y="254000"/>
            <a:ext cx="11099800" cy="1684140"/>
          </a:xfrm>
          <a:prstGeom prst="rect">
            <a:avLst/>
          </a:prstGeom>
        </p:spPr>
        <p:txBody>
          <a:bodyPr/>
          <a:lstStyle/>
          <a:p>
            <a:pPr/>
            <a:r>
              <a:t>FrontEnd</a:t>
            </a:r>
          </a:p>
        </p:txBody>
      </p:sp>
      <p:sp>
        <p:nvSpPr>
          <p:cNvPr id="132" name="Varios canales implicando varias tecnologias…"/>
          <p:cNvSpPr txBox="1"/>
          <p:nvPr>
            <p:ph type="body" idx="1"/>
          </p:nvPr>
        </p:nvSpPr>
        <p:spPr>
          <a:xfrm>
            <a:off x="952500" y="1997967"/>
            <a:ext cx="11099800" cy="6879333"/>
          </a:xfrm>
          <a:prstGeom prst="rect">
            <a:avLst/>
          </a:prstGeom>
        </p:spPr>
        <p:txBody>
          <a:bodyPr/>
          <a:lstStyle/>
          <a:p>
            <a:pPr/>
            <a:r>
              <a:t>Varios canales implicando varias tecnologias</a:t>
            </a:r>
          </a:p>
          <a:p>
            <a:pPr lvl="2">
              <a:spcBef>
                <a:spcPts val="900"/>
              </a:spcBef>
            </a:pPr>
            <a:r>
              <a:t>Web</a:t>
            </a:r>
          </a:p>
          <a:p>
            <a:pPr lvl="2">
              <a:spcBef>
                <a:spcPts val="900"/>
              </a:spcBef>
            </a:pPr>
            <a:r>
              <a:t>Mobile</a:t>
            </a:r>
          </a:p>
          <a:p>
            <a:pPr lvl="2">
              <a:spcBef>
                <a:spcPts val="900"/>
              </a:spcBef>
            </a:pPr>
            <a:r>
              <a:t>IoT</a:t>
            </a:r>
          </a:p>
          <a:p>
            <a:pPr>
              <a:spcBef>
                <a:spcPts val="2700"/>
              </a:spcBef>
            </a:pPr>
            <a:r>
              <a:t>Interactuar con el BackEnd (API Gateway) en REST + JSON que se considera el estándar actual</a:t>
            </a:r>
          </a:p>
          <a:p>
            <a:pPr lvl="2">
              <a:spcBef>
                <a:spcPts val="900"/>
              </a:spcBef>
            </a:pPr>
            <a:r>
              <a:t>React (Web + Mobile native)</a:t>
            </a:r>
          </a:p>
          <a:p>
            <a:pPr lvl="2">
              <a:spcBef>
                <a:spcPts val="900"/>
              </a:spcBef>
            </a:pPr>
            <a:r>
              <a:t>Vue, Angular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843" y="6849417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HATEO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HATEOAS</a:t>
            </a:r>
          </a:p>
        </p:txBody>
      </p:sp>
      <p:sp>
        <p:nvSpPr>
          <p:cNvPr id="136" name="Responsabilidad del desarrollo…"/>
          <p:cNvSpPr txBox="1"/>
          <p:nvPr>
            <p:ph type="body" idx="1"/>
          </p:nvPr>
        </p:nvSpPr>
        <p:spPr>
          <a:xfrm>
            <a:off x="571500" y="1849536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Responsabilidad del desarrollo</a:t>
            </a:r>
          </a:p>
          <a:p>
            <a:pPr lvl="1">
              <a:spcBef>
                <a:spcPts val="1000"/>
              </a:spcBef>
            </a:pPr>
            <a:r>
              <a:t>Especificación común</a:t>
            </a:r>
          </a:p>
          <a:p>
            <a:pPr lvl="1">
              <a:spcBef>
                <a:spcPts val="1000"/>
              </a:spcBef>
            </a:pPr>
            <a:r>
              <a:t>Implementaciones diferentes por micro-service</a:t>
            </a:r>
          </a:p>
          <a:p>
            <a:pPr>
              <a:defRPr sz="3000"/>
            </a:pPr>
            <a:r>
              <a:t>Frameworks que ayudan:</a:t>
            </a:r>
          </a:p>
          <a:p>
            <a:pPr lvl="2">
              <a:spcBef>
                <a:spcPts val="2000"/>
              </a:spcBef>
              <a:defRPr sz="3000"/>
            </a:pPr>
            <a:r>
              <a:t>Spring HATEOAS (Java)</a:t>
            </a:r>
          </a:p>
          <a:p>
            <a:pPr lvl="2">
              <a:spcBef>
                <a:spcPts val="2000"/>
              </a:spcBef>
              <a:defRPr sz="3000"/>
            </a:pPr>
            <a:r>
              <a:t>Eve Framework (Python)</a:t>
            </a:r>
          </a:p>
          <a:p>
            <a:pPr lvl="2">
              <a:spcBef>
                <a:spcPts val="2000"/>
              </a:spcBef>
              <a:defRPr sz="3000"/>
            </a:pPr>
            <a:r>
              <a:t>Baucis (NodeJS)</a:t>
            </a:r>
          </a:p>
          <a:p>
            <a:pPr lvl="2">
              <a:spcBef>
                <a:spcPts val="2000"/>
              </a:spcBef>
              <a:defRPr sz="3000"/>
            </a:pPr>
            <a:r>
              <a:t>Yii Framework (PhP)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0427" y="6862626"/>
            <a:ext cx="5142567" cy="2445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68355" y="4371261"/>
            <a:ext cx="765077" cy="765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56239" y="4058214"/>
            <a:ext cx="1159198" cy="1159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98507" y="4412286"/>
            <a:ext cx="603007" cy="683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03541" y="5062766"/>
            <a:ext cx="864593" cy="864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60884" y="5235779"/>
            <a:ext cx="380020" cy="518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98507" y="5193560"/>
            <a:ext cx="603007" cy="603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ata St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Storing</a:t>
            </a:r>
          </a:p>
        </p:txBody>
      </p:sp>
      <p:sp>
        <p:nvSpPr>
          <p:cNvPr id="146" name="Database as a Service: CosmosD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as a Service: CosmosDB</a:t>
            </a:r>
          </a:p>
          <a:p>
            <a:pPr>
              <a:defRPr sz="2900"/>
            </a:pPr>
            <a:r>
              <a:t>As a Microservice (la DB tendra que escalar horizontalmente):</a:t>
            </a:r>
          </a:p>
          <a:p>
            <a:pPr lvl="1">
              <a:defRPr sz="2900"/>
            </a:pPr>
            <a:r>
              <a:t>ElasticSearch</a:t>
            </a:r>
          </a:p>
          <a:p>
            <a:pPr lvl="3">
              <a:spcBef>
                <a:spcPts val="1700"/>
              </a:spcBef>
              <a:defRPr sz="2900"/>
            </a:pPr>
            <a:r>
              <a:t>Logs Análisis</a:t>
            </a:r>
          </a:p>
          <a:p>
            <a:pPr lvl="3">
              <a:spcBef>
                <a:spcPts val="1700"/>
              </a:spcBef>
              <a:defRPr sz="2900"/>
            </a:pPr>
            <a:r>
              <a:t>Motor de búsqueda</a:t>
            </a:r>
          </a:p>
          <a:p>
            <a:pPr lvl="3">
              <a:spcBef>
                <a:spcPts val="1700"/>
              </a:spcBef>
              <a:defRPr sz="2900"/>
            </a:pPr>
            <a:r>
              <a:t>Business Intelligence</a:t>
            </a:r>
          </a:p>
          <a:p>
            <a:pPr lvl="1">
              <a:defRPr sz="2900"/>
            </a:pPr>
            <a:r>
              <a:t>MongoDB (document), MySql Cluster, Cassandra …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1180" y="1946638"/>
            <a:ext cx="3409652" cy="1792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vent Driven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Event Driven Architecture</a:t>
            </a:r>
          </a:p>
        </p:txBody>
      </p:sp>
      <p:sp>
        <p:nvSpPr>
          <p:cNvPr id="150" name="Messaging as a Service: Azure Service B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Messaging as a Service: Azure Service Bus</a:t>
            </a:r>
          </a:p>
          <a:p>
            <a:pPr/>
            <a:r>
              <a:t>As a Microservice:</a:t>
            </a:r>
          </a:p>
          <a:p>
            <a:pPr lvl="2"/>
            <a:r>
              <a:t>RabbitMQ (Asíncrono, Pub/sub, Queue)</a:t>
            </a:r>
          </a:p>
          <a:p>
            <a:pPr lvl="2"/>
            <a:r>
              <a:t>Microservice: Kafka (Event Streaming)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3300" y="5220561"/>
            <a:ext cx="1158717" cy="1227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6078" y="6943278"/>
            <a:ext cx="1713161" cy="1713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2573" y="3049058"/>
            <a:ext cx="2920170" cy="1535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inuous Integration"/>
          <p:cNvSpPr txBox="1"/>
          <p:nvPr>
            <p:ph type="title"/>
          </p:nvPr>
        </p:nvSpPr>
        <p:spPr>
          <a:xfrm>
            <a:off x="952500" y="254000"/>
            <a:ext cx="11099800" cy="1622525"/>
          </a:xfrm>
          <a:prstGeom prst="rect">
            <a:avLst/>
          </a:prstGeom>
        </p:spPr>
        <p:txBody>
          <a:bodyPr/>
          <a:lstStyle/>
          <a:p>
            <a:pPr/>
            <a:r>
              <a:t>Continuous Integration</a:t>
            </a:r>
          </a:p>
        </p:txBody>
      </p:sp>
      <p:sp>
        <p:nvSpPr>
          <p:cNvPr id="156" name="Jenkins…"/>
          <p:cNvSpPr txBox="1"/>
          <p:nvPr>
            <p:ph type="body" idx="1"/>
          </p:nvPr>
        </p:nvSpPr>
        <p:spPr>
          <a:xfrm>
            <a:off x="952500" y="2208361"/>
            <a:ext cx="11099800" cy="6668939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Jenkins</a:t>
            </a:r>
          </a:p>
          <a:p>
            <a:pPr lvl="2" marL="1066800" indent="-355600" defTabSz="467359">
              <a:spcBef>
                <a:spcPts val="900"/>
              </a:spcBef>
              <a:defRPr sz="2560"/>
            </a:pPr>
            <a:r>
              <a:t>Pros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Maduro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Muchos plugins (incluyendo Docker y Kubernetes)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Open Source</a:t>
            </a:r>
          </a:p>
          <a:p>
            <a:pPr lvl="2" marL="1066800" indent="-355600" defTabSz="467359">
              <a:spcBef>
                <a:spcPts val="700"/>
              </a:spcBef>
              <a:defRPr sz="2560"/>
            </a:pPr>
            <a:r>
              <a:t>Cons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Necesita servidor(es) dedicado(s)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GitLab CI</a:t>
            </a:r>
          </a:p>
          <a:p>
            <a:pPr lvl="2" marL="1066800" indent="-355600" defTabSz="467359">
              <a:spcBef>
                <a:spcPts val="900"/>
              </a:spcBef>
              <a:defRPr sz="2560"/>
            </a:pPr>
            <a:r>
              <a:t>Pros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Adecuado si se ocupa GitLab como repositorio</a:t>
            </a:r>
          </a:p>
          <a:p>
            <a:pPr lvl="2" marL="1066800" indent="-355600" defTabSz="467359">
              <a:spcBef>
                <a:spcPts val="700"/>
              </a:spcBef>
              <a:defRPr sz="2560"/>
            </a:pPr>
            <a:r>
              <a:t>Cons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Inadecuado si se ocupa otro repositorio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Lento con cuenta gratuita, a veces inestable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1080" y="4486568"/>
            <a:ext cx="1864991" cy="132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8057" y="7568220"/>
            <a:ext cx="1231036" cy="1136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