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8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9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5.jpe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s con Kubernetes"/>
          <p:cNvSpPr txBox="1"/>
          <p:nvPr>
            <p:ph type="ctrTitle"/>
          </p:nvPr>
        </p:nvSpPr>
        <p:spPr>
          <a:xfrm>
            <a:off x="1270000" y="3394992"/>
            <a:ext cx="10464800" cy="2963616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Microservices con Kubernetes</a:t>
            </a:r>
          </a:p>
        </p:txBody>
      </p:sp>
      <p:sp>
        <p:nvSpPr>
          <p:cNvPr id="120" name="https://github.com/Guillaume-Mayer/micropoc.git"/>
          <p:cNvSpPr txBox="1"/>
          <p:nvPr/>
        </p:nvSpPr>
        <p:spPr>
          <a:xfrm>
            <a:off x="177673" y="9172828"/>
            <a:ext cx="5105655" cy="39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2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https://github.com/Guillaume-Mayer/micropoc.git</a:t>
            </a:r>
          </a:p>
        </p:txBody>
      </p:sp>
      <p:pic>
        <p:nvPicPr>
          <p:cNvPr id="121" name="Logo copy.png" descr="Logo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0458" y="8652755"/>
            <a:ext cx="2275458" cy="944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tinuous Integration"/>
          <p:cNvSpPr txBox="1"/>
          <p:nvPr>
            <p:ph type="title"/>
          </p:nvPr>
        </p:nvSpPr>
        <p:spPr>
          <a:xfrm>
            <a:off x="952500" y="254000"/>
            <a:ext cx="11099800" cy="1622525"/>
          </a:xfrm>
          <a:prstGeom prst="rect">
            <a:avLst/>
          </a:prstGeom>
        </p:spPr>
        <p:txBody>
          <a:bodyPr/>
          <a:lstStyle/>
          <a:p>
            <a:pPr/>
            <a:r>
              <a:t>Continuous Integration</a:t>
            </a:r>
          </a:p>
        </p:txBody>
      </p:sp>
      <p:sp>
        <p:nvSpPr>
          <p:cNvPr id="162" name="Jenkins…"/>
          <p:cNvSpPr txBox="1"/>
          <p:nvPr>
            <p:ph type="body" idx="1"/>
          </p:nvPr>
        </p:nvSpPr>
        <p:spPr>
          <a:xfrm>
            <a:off x="952500" y="2208361"/>
            <a:ext cx="11099800" cy="6668939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Jenkins</a:t>
            </a:r>
          </a:p>
          <a:p>
            <a:pPr lvl="2" marL="933450" indent="-311150" defTabSz="408940">
              <a:spcBef>
                <a:spcPts val="800"/>
              </a:spcBef>
              <a:defRPr sz="2240"/>
            </a:pPr>
            <a:r>
              <a:t>Pros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Maduro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Muchos plugins (incluyendo Docker y Kubernetes)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Open Source</a:t>
            </a:r>
          </a:p>
          <a:p>
            <a:pPr lvl="2" marL="933450" indent="-311150" defTabSz="408940">
              <a:spcBef>
                <a:spcPts val="600"/>
              </a:spcBef>
              <a:defRPr sz="2240"/>
            </a:pPr>
            <a:r>
              <a:t>Cons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Necesita servidor(es) dedicado(s)</a:t>
            </a:r>
          </a:p>
          <a:p>
            <a:pPr marL="311150" indent="-311150" defTabSz="408940">
              <a:spcBef>
                <a:spcPts val="2800"/>
              </a:spcBef>
              <a:defRPr sz="2240"/>
            </a:pPr>
            <a:r>
              <a:t>GitLab CI</a:t>
            </a:r>
          </a:p>
          <a:p>
            <a:pPr lvl="2" marL="933450" indent="-311150" defTabSz="408940">
              <a:spcBef>
                <a:spcPts val="800"/>
              </a:spcBef>
              <a:defRPr sz="2240"/>
            </a:pPr>
            <a:r>
              <a:t>Pros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Adecuado si se ocupa GitLab como repositorio</a:t>
            </a:r>
          </a:p>
          <a:p>
            <a:pPr lvl="2" marL="933450" indent="-311150" defTabSz="408940">
              <a:spcBef>
                <a:spcPts val="600"/>
              </a:spcBef>
              <a:defRPr sz="2240"/>
            </a:pPr>
            <a:r>
              <a:t>Cons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Inadecuado si se ocupa otro repositorio</a:t>
            </a:r>
          </a:p>
          <a:p>
            <a:pPr lvl="3" marL="1244600" indent="-311150" defTabSz="408940">
              <a:spcBef>
                <a:spcPts val="600"/>
              </a:spcBef>
              <a:defRPr sz="2240"/>
            </a:pPr>
            <a:r>
              <a:t>Lento con cuenta gratuita, a veces inestable</a:t>
            </a:r>
          </a:p>
          <a:p>
            <a:pPr marL="311150" indent="-311150" defTabSz="408940">
              <a:spcBef>
                <a:spcPts val="2800"/>
              </a:spcBef>
              <a:defRPr sz="2240"/>
            </a:pPr>
            <a:r>
              <a:t>Azure Container Registry para guardar las imágenes Docker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080" y="3178468"/>
            <a:ext cx="1864991" cy="1325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8058" y="6603020"/>
            <a:ext cx="1231036" cy="1136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2582267"/>
            <a:ext cx="12814300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Kubernetes + Jenkins ="/>
          <p:cNvSpPr txBox="1"/>
          <p:nvPr/>
        </p:nvSpPr>
        <p:spPr>
          <a:xfrm>
            <a:off x="1013714" y="1118617"/>
            <a:ext cx="597357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Kubernetes + Jenkins =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9450" y="1182172"/>
            <a:ext cx="582056" cy="58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visión de Kubernetes"/>
          <p:cNvSpPr txBox="1"/>
          <p:nvPr>
            <p:ph type="title"/>
          </p:nvPr>
        </p:nvSpPr>
        <p:spPr>
          <a:xfrm>
            <a:off x="1270000" y="1854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Revisión de Kubernetes</a:t>
            </a:r>
          </a:p>
        </p:txBody>
      </p:sp>
      <p:pic>
        <p:nvPicPr>
          <p:cNvPr id="171" name="kubernetes_logo.png" descr="kubernetes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5025826"/>
            <a:ext cx="33020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ArchiOverView.png" descr="Archi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820" y="0"/>
            <a:ext cx="110631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459026"/>
            <a:ext cx="10160000" cy="660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Arquitectura de un cluster Kubernetes"/>
          <p:cNvSpPr txBox="1"/>
          <p:nvPr/>
        </p:nvSpPr>
        <p:spPr>
          <a:xfrm>
            <a:off x="1504961" y="255017"/>
            <a:ext cx="93715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Arquitectura de un cluster Kubernetes</a:t>
            </a:r>
          </a:p>
        </p:txBody>
      </p:sp>
      <p:sp>
        <p:nvSpPr>
          <p:cNvPr id="177" name="Kubernetes soporta también el modo multi-master (Alta disponibilidad)"/>
          <p:cNvSpPr txBox="1"/>
          <p:nvPr/>
        </p:nvSpPr>
        <p:spPr>
          <a:xfrm>
            <a:off x="977302" y="8557870"/>
            <a:ext cx="104269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 soporta también el modo multi-master (Alta disponibilidad)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ashboard-ui.png" descr="dashboard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3146" y="1385441"/>
            <a:ext cx="10818508" cy="852244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Kubernetes Dashboard"/>
          <p:cNvSpPr txBox="1"/>
          <p:nvPr/>
        </p:nvSpPr>
        <p:spPr>
          <a:xfrm>
            <a:off x="4202328" y="558344"/>
            <a:ext cx="460014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Kubernetes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Gateway</a:t>
            </a:r>
          </a:p>
        </p:txBody>
      </p:sp>
      <p:sp>
        <p:nvSpPr>
          <p:cNvPr id="183" name="As a Microservice…"/>
          <p:cNvSpPr txBox="1"/>
          <p:nvPr>
            <p:ph type="body" idx="1"/>
          </p:nvPr>
        </p:nvSpPr>
        <p:spPr>
          <a:xfrm>
            <a:off x="177800" y="2878766"/>
            <a:ext cx="11099800" cy="5060008"/>
          </a:xfrm>
          <a:prstGeom prst="rect">
            <a:avLst/>
          </a:prstGeom>
        </p:spPr>
        <p:txBody>
          <a:bodyPr/>
          <a:lstStyle/>
          <a:p>
            <a:pPr marL="293369" indent="-293369" defTabSz="385572">
              <a:spcBef>
                <a:spcPts val="2700"/>
              </a:spcBef>
              <a:defRPr sz="2640"/>
            </a:pPr>
            <a:r>
              <a:t>As a Microservice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Nginx Reverse Proxy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Liviano, seguro, rapido, documentado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Facil de configurar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HLTM</a:t>
            </a:r>
            <a:r>
              <a:rPr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*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NodeJS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WSO2 (adecuado en sistemas heterogéneos)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3894" y="4497504"/>
            <a:ext cx="5295295" cy="525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2901" y="1913760"/>
            <a:ext cx="2039089" cy="46520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*Haz Lo Tu Mismo"/>
          <p:cNvSpPr txBox="1"/>
          <p:nvPr/>
        </p:nvSpPr>
        <p:spPr>
          <a:xfrm>
            <a:off x="-419100" y="9486899"/>
            <a:ext cx="15972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b="0" i="1"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*Haz Lo Tu Mismo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ircuit Brea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Breaker</a:t>
            </a:r>
          </a:p>
        </p:txBody>
      </p:sp>
      <p:sp>
        <p:nvSpPr>
          <p:cNvPr id="189" name="Hys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Hystrix</a:t>
            </a:r>
          </a:p>
          <a:p>
            <a:pPr lvl="2"/>
            <a:r>
              <a:t>Pros ?</a:t>
            </a:r>
          </a:p>
          <a:p>
            <a:pPr lvl="2"/>
            <a:r>
              <a:t>Cons ?</a:t>
            </a:r>
          </a:p>
          <a:p>
            <a:pPr/>
            <a:r>
              <a:t>Akka</a:t>
            </a:r>
          </a:p>
          <a:p>
            <a:pPr lvl="2"/>
            <a:r>
              <a:t>Pros ?</a:t>
            </a:r>
          </a:p>
          <a:p>
            <a:pPr lvl="2"/>
            <a:r>
              <a:t>Cons ?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4200" y="4287778"/>
            <a:ext cx="4132969" cy="1178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103" y="7340600"/>
            <a:ext cx="2251163" cy="926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nitoring &amp; Metrics"/>
          <p:cNvSpPr txBox="1"/>
          <p:nvPr>
            <p:ph type="title"/>
          </p:nvPr>
        </p:nvSpPr>
        <p:spPr>
          <a:xfrm>
            <a:off x="698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Monitoring &amp; Metrics</a:t>
            </a:r>
          </a:p>
        </p:txBody>
      </p:sp>
      <p:sp>
        <p:nvSpPr>
          <p:cNvPr id="194" name="Heapster con InfluxDB y Grafana para visualización…"/>
          <p:cNvSpPr txBox="1"/>
          <p:nvPr>
            <p:ph type="body" idx="1"/>
          </p:nvPr>
        </p:nvSpPr>
        <p:spPr>
          <a:xfrm>
            <a:off x="368300" y="2030759"/>
            <a:ext cx="11099800" cy="6656041"/>
          </a:xfrm>
          <a:prstGeom prst="rect">
            <a:avLst/>
          </a:prstGeom>
        </p:spPr>
        <p:txBody>
          <a:bodyPr/>
          <a:lstStyle/>
          <a:p>
            <a:pPr/>
            <a:r>
              <a:t>Heapster con InfluxDB y Grafana para visualización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3">
              <a:spcBef>
                <a:spcPts val="1200"/>
              </a:spcBef>
            </a:pPr>
            <a:r>
              <a:t>Integración con Kubernetes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  <a:p>
            <a:pPr lvl="3">
              <a:spcBef>
                <a:spcPts val="1200"/>
              </a:spcBef>
            </a:pPr>
            <a:r>
              <a:t>Limitado a Kubernetes</a:t>
            </a:r>
          </a:p>
          <a:p>
            <a:pPr lvl="3">
              <a:spcBef>
                <a:spcPts val="1200"/>
              </a:spcBef>
            </a:pPr>
            <a:r>
              <a:t>Solo REST (no hay query language)</a:t>
            </a:r>
          </a:p>
          <a:p>
            <a:pPr>
              <a:spcBef>
                <a:spcPts val="2600"/>
              </a:spcBef>
            </a:pPr>
            <a:r>
              <a:t>Prometheus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3981" y="6836075"/>
            <a:ext cx="5307402" cy="2607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ogging"/>
          <p:cNvSpPr txBox="1"/>
          <p:nvPr>
            <p:ph type="title"/>
          </p:nvPr>
        </p:nvSpPr>
        <p:spPr>
          <a:xfrm>
            <a:off x="952500" y="254000"/>
            <a:ext cx="11099800" cy="1543894"/>
          </a:xfrm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198" name="EFK/ELK…"/>
          <p:cNvSpPr txBox="1"/>
          <p:nvPr>
            <p:ph type="body" idx="1"/>
          </p:nvPr>
        </p:nvSpPr>
        <p:spPr>
          <a:xfrm>
            <a:off x="660400" y="2316509"/>
            <a:ext cx="11938645" cy="69671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2900"/>
            </a:pPr>
            <a:r>
              <a:t>EFK/ELK</a:t>
            </a:r>
          </a:p>
          <a:p>
            <a:pPr lvl="1">
              <a:spcBef>
                <a:spcPts val="2400"/>
              </a:spcBef>
              <a:defRPr sz="2900"/>
            </a:pPr>
            <a:r>
              <a:t>ElasticSearch</a:t>
            </a:r>
          </a:p>
          <a:p>
            <a:pPr lvl="2">
              <a:spcBef>
                <a:spcPts val="1800"/>
              </a:spcBef>
              <a:defRPr sz="2900"/>
            </a:pPr>
            <a:r>
              <a:t>FluentD (Tiene driver para Docker)</a:t>
            </a:r>
          </a:p>
          <a:p>
            <a:pPr lvl="2">
              <a:spcBef>
                <a:spcPts val="1200"/>
              </a:spcBef>
              <a:defRPr sz="2900"/>
            </a:pPr>
            <a:r>
              <a:t>LogStash + FileBeat en cada Pod (Mejor integración con E y K)</a:t>
            </a:r>
          </a:p>
          <a:p>
            <a:pPr lvl="1">
              <a:spcBef>
                <a:spcPts val="2400"/>
              </a:spcBef>
              <a:defRPr sz="2900"/>
            </a:pPr>
            <a:r>
              <a:t>Kibana</a:t>
            </a:r>
          </a:p>
          <a:p>
            <a:pPr lvl="1">
              <a:spcBef>
                <a:spcPts val="2400"/>
              </a:spcBef>
              <a:defRPr sz="2900"/>
            </a:pPr>
            <a:r>
              <a:t>Se recomienda agregar un Queue Broker para desacoplar la recolección de logs y su tratamiento (Redis / RabbitMQ)</a:t>
            </a:r>
          </a:p>
          <a:p>
            <a:pPr>
              <a:spcBef>
                <a:spcPts val="2800"/>
              </a:spcBef>
              <a:defRPr sz="2900"/>
            </a:pPr>
            <a:r>
              <a:t>InfluxDB + Grafana</a:t>
            </a:r>
          </a:p>
          <a:p>
            <a:pPr>
              <a:spcBef>
                <a:spcPts val="2800"/>
              </a:spcBef>
              <a:defRPr sz="2900"/>
            </a:pPr>
            <a:r>
              <a:t>StackDriver (adecuado para Google Cloud)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6117" y="159708"/>
            <a:ext cx="2278934" cy="180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0336" y="2029361"/>
            <a:ext cx="2030496" cy="180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77203" y="7673726"/>
            <a:ext cx="807493" cy="80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91316" y="7581244"/>
            <a:ext cx="2673114" cy="992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49139" y="8547972"/>
            <a:ext cx="992458" cy="992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icroservices…"/>
          <p:cNvSpPr txBox="1"/>
          <p:nvPr>
            <p:ph type="body" idx="1"/>
          </p:nvPr>
        </p:nvSpPr>
        <p:spPr>
          <a:xfrm>
            <a:off x="952500" y="935806"/>
            <a:ext cx="11099800" cy="7881988"/>
          </a:xfrm>
          <a:prstGeom prst="rect">
            <a:avLst/>
          </a:prstGeom>
        </p:spPr>
        <p:txBody>
          <a:bodyPr/>
          <a:lstStyle/>
          <a:p>
            <a:pPr marL="355599" indent="-355599" defTabSz="467359">
              <a:spcBef>
                <a:spcPts val="3300"/>
              </a:spcBef>
              <a:defRPr b="1" sz="3040"/>
            </a:pPr>
            <a:r>
              <a:t>Microservices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Patrón recomendado en Mesh And Service Architecture (MASA)</a:t>
            </a:r>
          </a:p>
          <a:p>
            <a:pPr lvl="1" marL="711200" indent="-355600" defTabSz="467359">
              <a:spcBef>
                <a:spcPts val="1600"/>
              </a:spcBef>
              <a:defRPr sz="2400"/>
            </a:pPr>
            <a:r>
              <a:t>Se trata de descomponer una aplicación en varios pequeños servicios independientes</a:t>
            </a:r>
          </a:p>
          <a:p>
            <a:pPr lvl="1" marL="711200" indent="-355600" defTabSz="467359">
              <a:spcBef>
                <a:spcPts val="1600"/>
              </a:spcBef>
              <a:defRPr sz="2400"/>
            </a:pPr>
            <a:r>
              <a:t>Independencia de un micro-servicio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Stack tecnológico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Equipo de desarrollo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Datas</a:t>
            </a:r>
          </a:p>
          <a:p>
            <a:pPr lvl="2" marL="1066800" indent="-355600" defTabSz="467359">
              <a:spcBef>
                <a:spcPts val="700"/>
              </a:spcBef>
              <a:defRPr sz="2400"/>
            </a:pPr>
            <a:r>
              <a:t>Despliegue</a:t>
            </a:r>
          </a:p>
          <a:p>
            <a:pPr marL="355599" indent="-355599" defTabSz="467359">
              <a:spcBef>
                <a:spcPts val="1800"/>
              </a:spcBef>
              <a:defRPr b="1" sz="3040"/>
            </a:pPr>
            <a:r>
              <a:t>Contenedores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Facilitan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Aislamiento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Despliegue</a:t>
            </a:r>
          </a:p>
          <a:p>
            <a:pPr lvl="2" marL="1066800" indent="-355600" defTabSz="467359">
              <a:spcBef>
                <a:spcPts val="600"/>
              </a:spcBef>
              <a:defRPr sz="2400"/>
            </a:pPr>
            <a:r>
              <a:t>Automatización</a:t>
            </a:r>
          </a:p>
          <a:p>
            <a:pPr lvl="1" marL="711200" indent="-355600" defTabSz="467359">
              <a:spcBef>
                <a:spcPts val="700"/>
              </a:spcBef>
              <a:defRPr sz="2400"/>
            </a:pPr>
            <a:r>
              <a:t>Son la mejor base para ejecutar una aplicación micro-services</a:t>
            </a:r>
          </a:p>
          <a:p>
            <a:pPr lvl="1" marL="711200" indent="-355600" defTabSz="467359">
              <a:spcBef>
                <a:spcPts val="1000"/>
              </a:spcBef>
              <a:defRPr sz="2400"/>
            </a:pPr>
            <a:r>
              <a:t>Cumplen con </a:t>
            </a:r>
            <a:r>
              <a:rPr b="1"/>
              <a:t>DevOps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9771" y="4578350"/>
            <a:ext cx="3492501" cy="232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ra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</a:t>
            </a:r>
          </a:p>
        </p:txBody>
      </p:sp>
      <p:sp>
        <p:nvSpPr>
          <p:cNvPr id="206" name="ZipK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ZipKin</a:t>
            </a:r>
          </a:p>
          <a:p>
            <a:pPr/>
            <a:r>
              <a:t>Que mas ?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5699" y="4464050"/>
            <a:ext cx="2540001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Logo copy.png" descr="Logo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2273300"/>
            <a:ext cx="125476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Kubernetes la lleva"/>
          <p:cNvSpPr txBox="1"/>
          <p:nvPr>
            <p:ph type="title"/>
          </p:nvPr>
        </p:nvSpPr>
        <p:spPr>
          <a:xfrm>
            <a:off x="952500" y="254000"/>
            <a:ext cx="11099800" cy="1479352"/>
          </a:xfrm>
          <a:prstGeom prst="rect">
            <a:avLst/>
          </a:prstGeom>
        </p:spPr>
        <p:txBody>
          <a:bodyPr/>
          <a:lstStyle/>
          <a:p>
            <a:pPr/>
            <a:r>
              <a:t>Kubernetes la lleva</a:t>
            </a:r>
          </a:p>
        </p:txBody>
      </p:sp>
      <p:sp>
        <p:nvSpPr>
          <p:cNvPr id="127" name="Abstracción de Infra-estructura: Ejecuta aplicaciones en un cluster sin preocuparse de las maquinas o de la red donde están.…"/>
          <p:cNvSpPr txBox="1"/>
          <p:nvPr>
            <p:ph type="body" idx="1"/>
          </p:nvPr>
        </p:nvSpPr>
        <p:spPr>
          <a:xfrm>
            <a:off x="249981" y="2103139"/>
            <a:ext cx="12504838" cy="677416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342"/>
            </a:pPr>
            <a:r>
              <a:t>Abstracción de Infra-estructura: Ejecuta aplicaciones en un cluster sin preocuparse de las maquinas o de la red donde están.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Maneja contenedores y componentes cloud-native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Un Kubernete Service es casi equivalente a un micro servicio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ocupa Imágenes de Docker (estándar) y su Docker Container Runtime (o RKT)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NO ocupa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docker-compose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 Swarm (es su concurrencia)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Se puede integrar con cualquier Cloud Provider (Azure, Google Cloud, AWS…)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100% 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"/>
          <p:cNvGraphicFramePr/>
          <p:nvPr/>
        </p:nvGraphicFramePr>
        <p:xfrm>
          <a:off x="526975" y="393700"/>
          <a:ext cx="11963550" cy="89789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335467"/>
                <a:gridCol w="3864306"/>
                <a:gridCol w="4751074"/>
              </a:tblGrid>
              <a:tr h="44389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DOMINIOS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NECESIDADES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TECNOLOGIAS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6567">
                <a:tc rowSpan="7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APLlCACION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FrontEnd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React / Vue / Angular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6704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HATEOAS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Java / NodeJS / Go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675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Data Store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CosmosDB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Cache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Redis / Hazelcast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Event Driven Architecture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 Service Bus / RabbitMQ / Kafka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6867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Test frameworks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2991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Integration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Jenkins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330200">
                <a:tc rowSpan="8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PLATAFORMA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Horizontal Auto Scaling
Alta Disponibilidad (Multi-Master)
Service Discovery
Load Balancing (Interno)
Self Healing
Scheduling / Deployment
Centralized Configuration
Jobs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000"/>
                      </a:pPr>
                      <a:r>
                        <a:t>Kubernetes</a:t>
                      </a:r>
                    </a:p>
                    <a:p>
                      <a:pPr defTabSz="914400">
                        <a:defRPr sz="2500"/>
                      </a:pPr>
                      <a:r>
                        <a:t>Pods, Services, Deployments, ConfigMap, Secrets, Jobs…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7908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Deployment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Kubernetes Jenkins Plugin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0833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API Gateway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Nginx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413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Circuit Breaker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Hystrix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107950">
                <a:tc vMerge="1"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1900"/>
                        <a:t>Monitoring &amp; Metrics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2000"/>
                        <a:t>Heapster, InfluxDB y Grafana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1386"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9896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Logging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EFK / ELK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91341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Tracing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ZipKin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2854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INFRA-ESTRUCTURA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Load Balancing (Externo)
Alta Disponibilidad (Multi-Zone)
CDN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ontEnd"/>
          <p:cNvSpPr txBox="1"/>
          <p:nvPr>
            <p:ph type="title"/>
          </p:nvPr>
        </p:nvSpPr>
        <p:spPr>
          <a:xfrm>
            <a:off x="952500" y="254000"/>
            <a:ext cx="11099800" cy="1684140"/>
          </a:xfrm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</p:txBody>
      </p:sp>
      <p:sp>
        <p:nvSpPr>
          <p:cNvPr id="132" name="Varios canales implicando varias tecnologias…"/>
          <p:cNvSpPr txBox="1"/>
          <p:nvPr>
            <p:ph type="body" idx="1"/>
          </p:nvPr>
        </p:nvSpPr>
        <p:spPr>
          <a:xfrm>
            <a:off x="952500" y="1997967"/>
            <a:ext cx="11099800" cy="6879333"/>
          </a:xfrm>
          <a:prstGeom prst="rect">
            <a:avLst/>
          </a:prstGeom>
        </p:spPr>
        <p:txBody>
          <a:bodyPr/>
          <a:lstStyle/>
          <a:p>
            <a:pPr/>
            <a:r>
              <a:t>Varios canales implicando varias tecnologias</a:t>
            </a:r>
          </a:p>
          <a:p>
            <a:pPr lvl="2">
              <a:spcBef>
                <a:spcPts val="900"/>
              </a:spcBef>
            </a:pPr>
            <a:r>
              <a:t>Web</a:t>
            </a:r>
          </a:p>
          <a:p>
            <a:pPr lvl="2">
              <a:spcBef>
                <a:spcPts val="900"/>
              </a:spcBef>
            </a:pPr>
            <a:r>
              <a:t>Mobile</a:t>
            </a:r>
          </a:p>
          <a:p>
            <a:pPr lvl="2">
              <a:spcBef>
                <a:spcPts val="900"/>
              </a:spcBef>
            </a:pPr>
            <a:r>
              <a:t>IoT</a:t>
            </a:r>
          </a:p>
          <a:p>
            <a:pPr>
              <a:spcBef>
                <a:spcPts val="2700"/>
              </a:spcBef>
            </a:pPr>
            <a:r>
              <a:t>Interactuar con el BackEnd (API Gateway) en REST + JSON que se considera el estándar actual</a:t>
            </a:r>
          </a:p>
          <a:p>
            <a:pPr lvl="2">
              <a:spcBef>
                <a:spcPts val="900"/>
              </a:spcBef>
            </a:pPr>
            <a:r>
              <a:t>React (Web + Mobile native)</a:t>
            </a:r>
          </a:p>
          <a:p>
            <a:pPr lvl="2">
              <a:spcBef>
                <a:spcPts val="900"/>
              </a:spcBef>
            </a:pPr>
            <a:r>
              <a:t>Vue, Angular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843" y="684941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ATEO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HATEOAS</a:t>
            </a:r>
          </a:p>
        </p:txBody>
      </p:sp>
      <p:sp>
        <p:nvSpPr>
          <p:cNvPr id="136" name="Responsabilidad del desarrollo…"/>
          <p:cNvSpPr txBox="1"/>
          <p:nvPr>
            <p:ph type="body" idx="1"/>
          </p:nvPr>
        </p:nvSpPr>
        <p:spPr>
          <a:xfrm>
            <a:off x="571500" y="1849536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Responsabilidad del desarrollo</a:t>
            </a:r>
          </a:p>
          <a:p>
            <a:pPr lvl="1">
              <a:spcBef>
                <a:spcPts val="1000"/>
              </a:spcBef>
            </a:pPr>
            <a:r>
              <a:t>Especificación común</a:t>
            </a:r>
          </a:p>
          <a:p>
            <a:pPr lvl="1">
              <a:spcBef>
                <a:spcPts val="1000"/>
              </a:spcBef>
            </a:pPr>
            <a:r>
              <a:t>Implementaciones diferentes por micro-service</a:t>
            </a:r>
          </a:p>
          <a:p>
            <a:pPr>
              <a:defRPr sz="3000"/>
            </a:pPr>
            <a:r>
              <a:t>Frameworks que ayudan:</a:t>
            </a:r>
          </a:p>
          <a:p>
            <a:pPr lvl="2">
              <a:spcBef>
                <a:spcPts val="2000"/>
              </a:spcBef>
              <a:defRPr sz="3000"/>
            </a:pPr>
            <a:r>
              <a:t>Spring HATEOAS (Java)</a:t>
            </a:r>
          </a:p>
          <a:p>
            <a:pPr lvl="2">
              <a:spcBef>
                <a:spcPts val="2000"/>
              </a:spcBef>
              <a:defRPr sz="3000"/>
            </a:pPr>
            <a:r>
              <a:t>Eve Framework (Python)</a:t>
            </a:r>
          </a:p>
          <a:p>
            <a:pPr lvl="2">
              <a:spcBef>
                <a:spcPts val="2000"/>
              </a:spcBef>
              <a:defRPr sz="3000"/>
            </a:pPr>
            <a:r>
              <a:t>Baucis (NodeJS)</a:t>
            </a:r>
          </a:p>
          <a:p>
            <a:pPr lvl="2">
              <a:spcBef>
                <a:spcPts val="2000"/>
              </a:spcBef>
              <a:defRPr sz="3000"/>
            </a:pPr>
            <a:r>
              <a:t>Yii Framework (PhP)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0427" y="6862626"/>
            <a:ext cx="5142567" cy="2445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8355" y="4371261"/>
            <a:ext cx="765077" cy="765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6239" y="4058214"/>
            <a:ext cx="1159198" cy="1159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8507" y="4412286"/>
            <a:ext cx="603007" cy="683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03541" y="5062766"/>
            <a:ext cx="864593" cy="864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60884" y="5235779"/>
            <a:ext cx="380020" cy="518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98507" y="5193560"/>
            <a:ext cx="603007" cy="603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ata St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Storing</a:t>
            </a:r>
          </a:p>
        </p:txBody>
      </p:sp>
      <p:sp>
        <p:nvSpPr>
          <p:cNvPr id="146" name="Database as a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772"/>
            </a:pPr>
            <a:r>
              <a:t>Database as a Service</a:t>
            </a:r>
          </a:p>
          <a:p>
            <a:pPr lvl="1" marL="746759" indent="-373379" defTabSz="490727">
              <a:spcBef>
                <a:spcPts val="1600"/>
              </a:spcBef>
              <a:defRPr sz="2772"/>
            </a:pPr>
            <a:r>
              <a:t>CosmosDB (NoSql Multi-Model)</a:t>
            </a:r>
          </a:p>
          <a:p>
            <a:pPr lvl="1" marL="746759" indent="-373379" defTabSz="490727">
              <a:spcBef>
                <a:spcPts val="1600"/>
              </a:spcBef>
              <a:defRPr sz="2772"/>
            </a:pPr>
            <a:r>
              <a:t>Azure SQL Database</a:t>
            </a:r>
          </a:p>
          <a:p>
            <a:pPr marL="373379" indent="-373379" defTabSz="490727">
              <a:spcBef>
                <a:spcPts val="3500"/>
              </a:spcBef>
              <a:defRPr sz="2772"/>
            </a:pPr>
            <a:r>
              <a:t>As a Microservice (la DB tendra que escalar horizontalmente)</a:t>
            </a:r>
          </a:p>
          <a:p>
            <a:pPr lvl="1" marL="746759" indent="-373379" defTabSz="490727">
              <a:spcBef>
                <a:spcPts val="3500"/>
              </a:spcBef>
              <a:defRPr sz="2772"/>
            </a:pPr>
            <a:r>
              <a:t>ElasticSearch</a:t>
            </a:r>
          </a:p>
          <a:p>
            <a:pPr lvl="3" marL="1493519" indent="-373379" defTabSz="490727">
              <a:spcBef>
                <a:spcPts val="1400"/>
              </a:spcBef>
              <a:defRPr sz="2772"/>
            </a:pPr>
            <a:r>
              <a:t>Logs Análisis</a:t>
            </a:r>
          </a:p>
          <a:p>
            <a:pPr lvl="3" marL="1493519" indent="-373379" defTabSz="490727">
              <a:spcBef>
                <a:spcPts val="1400"/>
              </a:spcBef>
              <a:defRPr sz="2772"/>
            </a:pPr>
            <a:r>
              <a:t>Motor de búsqueda</a:t>
            </a:r>
          </a:p>
          <a:p>
            <a:pPr lvl="3" marL="1493519" indent="-373379" defTabSz="490727">
              <a:spcBef>
                <a:spcPts val="1400"/>
              </a:spcBef>
              <a:defRPr sz="2772"/>
            </a:pPr>
            <a:r>
              <a:t>Business Intelligence</a:t>
            </a:r>
          </a:p>
          <a:p>
            <a:pPr lvl="1" marL="746759" indent="-373379" defTabSz="490727">
              <a:spcBef>
                <a:spcPts val="3500"/>
              </a:spcBef>
              <a:defRPr sz="2772"/>
            </a:pPr>
            <a:r>
              <a:t>MongoDB (document), MySql Cluster, Cassandra …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9280" y="2314938"/>
            <a:ext cx="3409652" cy="1792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50" name="A dentro de un MicroService : Redis…"/>
          <p:cNvSpPr txBox="1"/>
          <p:nvPr>
            <p:ph type="body" idx="1"/>
          </p:nvPr>
        </p:nvSpPr>
        <p:spPr>
          <a:xfrm>
            <a:off x="546100" y="223520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A dentro de un MicroService : Redis</a:t>
            </a:r>
          </a:p>
          <a:p>
            <a:pPr>
              <a:defRPr sz="2800"/>
            </a:pPr>
            <a:r>
              <a:t>As a MicroService</a:t>
            </a:r>
          </a:p>
          <a:p>
            <a:pPr lvl="2">
              <a:spcBef>
                <a:spcPts val="2200"/>
              </a:spcBef>
              <a:defRPr sz="2800"/>
            </a:pPr>
            <a:r>
              <a:t>HazelCast (Escala muy bien horizontalmente)</a:t>
            </a:r>
          </a:p>
          <a:p>
            <a:pPr lvl="2">
              <a:spcBef>
                <a:spcPts val="2200"/>
              </a:spcBef>
              <a:defRPr sz="2800"/>
            </a:pPr>
            <a:r>
              <a:t>Redis (Replicable con Redis Cluster)</a:t>
            </a:r>
          </a:p>
          <a:p>
            <a:pPr>
              <a:defRPr sz="2800"/>
            </a:pPr>
            <a:r>
              <a:t>Cache HTTP para contenido estático : Nginx</a:t>
            </a:r>
          </a:p>
          <a:p>
            <a:pPr>
              <a:defRPr sz="2800"/>
            </a:pPr>
            <a:r>
              <a:t>Cache Global (Multi regiones) : Azure CDN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4732" y="4440485"/>
            <a:ext cx="1268787" cy="1080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0625" y="933450"/>
            <a:ext cx="3937001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45190" y="7663512"/>
            <a:ext cx="2067872" cy="47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vent Drive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Event Driven Architecture</a:t>
            </a:r>
          </a:p>
        </p:txBody>
      </p:sp>
      <p:sp>
        <p:nvSpPr>
          <p:cNvPr id="156" name="Messaging as a Service: Azure Service 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Messaging as a Service: Azure Service Bus</a:t>
            </a:r>
          </a:p>
          <a:p>
            <a:pPr/>
            <a:r>
              <a:t>As a Microservice:</a:t>
            </a:r>
          </a:p>
          <a:p>
            <a:pPr lvl="2"/>
            <a:r>
              <a:t>RabbitMQ (Asíncrono, Pub/sub, Queue)</a:t>
            </a:r>
          </a:p>
          <a:p>
            <a:pPr lvl="2"/>
            <a:r>
              <a:t>Microservice: Kafka (Event Streaming)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3300" y="5220561"/>
            <a:ext cx="1158717" cy="122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6078" y="6943278"/>
            <a:ext cx="1713161" cy="1713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2573" y="3049058"/>
            <a:ext cx="2920170" cy="153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