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GB"/>
    </a:defPPr>
    <a:lvl1pPr algn="l" defTabSz="449263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49263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49263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49263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49263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0DEC6-3454-2950-FB87-ED714B99F7E6}" v="4" dt="2025-02-18T07:55:4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VAKANGA Anthony" userId="S::anthony.mvakanga@cfautec.fr::779b8f73-5303-4486-8fc1-37079f265464" providerId="AD" clId="Web-{6C60DEC6-3454-2950-FB87-ED714B99F7E6}"/>
    <pc:docChg chg="modSld">
      <pc:chgData name="MVAKANGA Anthony" userId="S::anthony.mvakanga@cfautec.fr::779b8f73-5303-4486-8fc1-37079f265464" providerId="AD" clId="Web-{6C60DEC6-3454-2950-FB87-ED714B99F7E6}" dt="2025-02-18T07:55:48.618" v="2" actId="1076"/>
      <pc:docMkLst>
        <pc:docMk/>
      </pc:docMkLst>
      <pc:sldChg chg="delSp modSp">
        <pc:chgData name="MVAKANGA Anthony" userId="S::anthony.mvakanga@cfautec.fr::779b8f73-5303-4486-8fc1-37079f265464" providerId="AD" clId="Web-{6C60DEC6-3454-2950-FB87-ED714B99F7E6}" dt="2025-02-18T07:55:48.618" v="2" actId="1076"/>
        <pc:sldMkLst>
          <pc:docMk/>
          <pc:sldMk cId="0" sldId="271"/>
        </pc:sldMkLst>
        <pc:spChg chg="del mod">
          <ac:chgData name="MVAKANGA Anthony" userId="S::anthony.mvakanga@cfautec.fr::779b8f73-5303-4486-8fc1-37079f265464" providerId="AD" clId="Web-{6C60DEC6-3454-2950-FB87-ED714B99F7E6}" dt="2025-02-18T07:55:46.806" v="1"/>
          <ac:spMkLst>
            <pc:docMk/>
            <pc:sldMk cId="0" sldId="271"/>
            <ac:spMk id="18441" creationId="{C488D3CD-2D09-7ADE-2651-D66BF8D756C9}"/>
          </ac:spMkLst>
        </pc:spChg>
        <pc:picChg chg="mod">
          <ac:chgData name="MVAKANGA Anthony" userId="S::anthony.mvakanga@cfautec.fr::779b8f73-5303-4486-8fc1-37079f265464" providerId="AD" clId="Web-{6C60DEC6-3454-2950-FB87-ED714B99F7E6}" dt="2025-02-18T07:55:48.618" v="2" actId="1076"/>
          <ac:picMkLst>
            <pc:docMk/>
            <pc:sldMk cId="0" sldId="271"/>
            <ac:picMk id="18440" creationId="{F587E19A-D742-96C4-E731-CDBAE95F53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C1621000-2814-228D-7B1C-CDA84645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DB35837E-318D-8243-8F22-3682CE17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85603634-A0E8-240F-F6C4-83322EB5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D8C721C2-91F9-FA3C-428C-66DCA5DA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9B014BA1-93E8-09A2-436C-36EA8105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D9B536CB-00DE-F2E2-85EB-2A7C2FB67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CCB86FBA-DD28-DF97-CA5E-CEA2242A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3E4520E5-A239-0B62-D171-17CAA3B5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7" name="AutoShape 9">
            <a:extLst>
              <a:ext uri="{FF2B5EF4-FFF2-40B4-BE49-F238E27FC236}">
                <a16:creationId xmlns:a16="http://schemas.microsoft.com/office/drawing/2014/main" id="{B21FE452-9F93-A6AA-D361-CB40E826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8" name="AutoShape 10">
            <a:extLst>
              <a:ext uri="{FF2B5EF4-FFF2-40B4-BE49-F238E27FC236}">
                <a16:creationId xmlns:a16="http://schemas.microsoft.com/office/drawing/2014/main" id="{AB1089E4-C274-1AEC-AEA4-F0BD24B02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59" name="AutoShape 11">
            <a:extLst>
              <a:ext uri="{FF2B5EF4-FFF2-40B4-BE49-F238E27FC236}">
                <a16:creationId xmlns:a16="http://schemas.microsoft.com/office/drawing/2014/main" id="{0A28E403-D29A-67B7-3C42-FC955AF2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C938BF78-E147-7468-8C1B-7796A1A0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1" name="AutoShape 13">
            <a:extLst>
              <a:ext uri="{FF2B5EF4-FFF2-40B4-BE49-F238E27FC236}">
                <a16:creationId xmlns:a16="http://schemas.microsoft.com/office/drawing/2014/main" id="{6A82EA08-EE50-12FB-755F-D4C3CE72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2" name="AutoShape 14">
            <a:extLst>
              <a:ext uri="{FF2B5EF4-FFF2-40B4-BE49-F238E27FC236}">
                <a16:creationId xmlns:a16="http://schemas.microsoft.com/office/drawing/2014/main" id="{6CE34D60-06BE-17C3-6F04-01622985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3" name="AutoShape 15">
            <a:extLst>
              <a:ext uri="{FF2B5EF4-FFF2-40B4-BE49-F238E27FC236}">
                <a16:creationId xmlns:a16="http://schemas.microsoft.com/office/drawing/2014/main" id="{46F1E55B-785D-9254-FEA6-ADE19E7D7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5DFF25EA-33AB-4FA0-91C9-BD9AC15B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5" name="AutoShape 17">
            <a:extLst>
              <a:ext uri="{FF2B5EF4-FFF2-40B4-BE49-F238E27FC236}">
                <a16:creationId xmlns:a16="http://schemas.microsoft.com/office/drawing/2014/main" id="{8090839A-84A6-BDEF-5F90-65DE6FD3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6" name="AutoShape 18">
            <a:extLst>
              <a:ext uri="{FF2B5EF4-FFF2-40B4-BE49-F238E27FC236}">
                <a16:creationId xmlns:a16="http://schemas.microsoft.com/office/drawing/2014/main" id="{29634692-56DB-DCA1-88B1-90F83BC6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7" name="AutoShape 19">
            <a:extLst>
              <a:ext uri="{FF2B5EF4-FFF2-40B4-BE49-F238E27FC236}">
                <a16:creationId xmlns:a16="http://schemas.microsoft.com/office/drawing/2014/main" id="{ACF7B965-FBB1-1779-197E-24BF40982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BE0EE153-D23E-48BB-5A76-EC318A55BA5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16475" cy="33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9B5BDB7B-9A74-08B1-A052-35BEDB1ED2F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5465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/>
          </a:p>
        </p:txBody>
      </p:sp>
      <p:sp>
        <p:nvSpPr>
          <p:cNvPr id="2070" name="Rectangle 22">
            <a:extLst>
              <a:ext uri="{FF2B5EF4-FFF2-40B4-BE49-F238E27FC236}">
                <a16:creationId xmlns:a16="http://schemas.microsoft.com/office/drawing/2014/main" id="{8647C506-B50C-0E63-0E2B-A93F5FF38C4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48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 altLang="fr-FR"/>
          </a:p>
        </p:txBody>
      </p:sp>
      <p:sp>
        <p:nvSpPr>
          <p:cNvPr id="2071" name="Rectangle 23">
            <a:extLst>
              <a:ext uri="{FF2B5EF4-FFF2-40B4-BE49-F238E27FC236}">
                <a16:creationId xmlns:a16="http://schemas.microsoft.com/office/drawing/2014/main" id="{A1231D0A-5102-5D8E-7412-363BA1BA727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44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8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 altLang="fr-FR"/>
          </a:p>
        </p:txBody>
      </p:sp>
      <p:sp>
        <p:nvSpPr>
          <p:cNvPr id="2072" name="Rectangle 24">
            <a:extLst>
              <a:ext uri="{FF2B5EF4-FFF2-40B4-BE49-F238E27FC236}">
                <a16:creationId xmlns:a16="http://schemas.microsoft.com/office/drawing/2014/main" id="{DD2A4B66-4B44-454B-ED75-870F26D8E5F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48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 altLang="fr-FR"/>
          </a:p>
        </p:txBody>
      </p:sp>
      <p:sp>
        <p:nvSpPr>
          <p:cNvPr id="2073" name="Rectangle 25">
            <a:extLst>
              <a:ext uri="{FF2B5EF4-FFF2-40B4-BE49-F238E27FC236}">
                <a16:creationId xmlns:a16="http://schemas.microsoft.com/office/drawing/2014/main" id="{C9AD7215-1E55-1FA2-A706-51D3A0E678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44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8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00E18D41-B0B2-46E5-96E6-28208FB69BDE}" type="slidenum">
              <a:rPr lang="en-GB" altLang="fr-FR"/>
              <a:pPr/>
              <a:t>‹N°›</a:t>
            </a:fld>
            <a:endParaRPr lang="en-GB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C86CB855-7943-55FD-5CC4-888944DB1D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05DE8A-F1FA-4A8E-A8AF-09037C62AAFC}" type="slidenum">
              <a:rPr lang="en-GB" altLang="fr-FR"/>
              <a:pPr/>
              <a:t>1</a:t>
            </a:fld>
            <a:endParaRPr lang="en-GB" altLang="fr-FR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AE25F776-D790-13A9-0208-8B8A5B74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BD0B79A9-B675-02FD-A14F-5C0DFA313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624E3C51-ABA7-3F50-C52C-019F77566B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33A77-B6FD-42CB-89AA-18527FB20186}" type="slidenum">
              <a:rPr lang="en-GB" altLang="fr-FR"/>
              <a:pPr/>
              <a:t>10</a:t>
            </a:fld>
            <a:endParaRPr lang="en-GB" altLang="fr-FR"/>
          </a:p>
        </p:txBody>
      </p:sp>
      <p:sp>
        <p:nvSpPr>
          <p:cNvPr id="29697" name="Text Box 1">
            <a:extLst>
              <a:ext uri="{FF2B5EF4-FFF2-40B4-BE49-F238E27FC236}">
                <a16:creationId xmlns:a16="http://schemas.microsoft.com/office/drawing/2014/main" id="{15679792-C3D5-B501-BE97-8E112F99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30797EF2-D722-06D1-BC1F-33FF0AA65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2E9F0EF-C2EC-24E4-A4B8-2C27C0FBE2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0134A9-B896-444B-9423-EF992AC765CD}" type="slidenum">
              <a:rPr lang="en-GB" altLang="fr-FR"/>
              <a:pPr/>
              <a:t>11</a:t>
            </a:fld>
            <a:endParaRPr lang="en-GB" altLang="fr-FR"/>
          </a:p>
        </p:txBody>
      </p:sp>
      <p:sp>
        <p:nvSpPr>
          <p:cNvPr id="30721" name="Text Box 1">
            <a:extLst>
              <a:ext uri="{FF2B5EF4-FFF2-40B4-BE49-F238E27FC236}">
                <a16:creationId xmlns:a16="http://schemas.microsoft.com/office/drawing/2014/main" id="{F33FF012-D512-4587-6B6C-C85B9E49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0E5BC1E-BED8-0393-D539-56EE98B78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F5D27C8-A8EC-9078-803B-FE02DC2FEA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802642-4DFA-4AD4-AC7E-6D702A8E6A4F}" type="slidenum">
              <a:rPr lang="en-GB" altLang="fr-FR"/>
              <a:pPr/>
              <a:t>12</a:t>
            </a:fld>
            <a:endParaRPr lang="en-GB" altLang="fr-FR"/>
          </a:p>
        </p:txBody>
      </p:sp>
      <p:sp>
        <p:nvSpPr>
          <p:cNvPr id="31745" name="Text Box 1">
            <a:extLst>
              <a:ext uri="{FF2B5EF4-FFF2-40B4-BE49-F238E27FC236}">
                <a16:creationId xmlns:a16="http://schemas.microsoft.com/office/drawing/2014/main" id="{324A3846-CC15-84FB-5265-D3E8078E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33D3835A-10D7-4EC3-996A-C5F8AE6B4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FDA23787-26F8-6977-4561-C5316075182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5608AA-889A-4E2E-AEDA-1266700FBAF2}" type="slidenum">
              <a:rPr lang="en-GB" altLang="fr-FR"/>
              <a:pPr/>
              <a:t>13</a:t>
            </a:fld>
            <a:endParaRPr lang="en-GB" altLang="fr-FR"/>
          </a:p>
        </p:txBody>
      </p:sp>
      <p:sp>
        <p:nvSpPr>
          <p:cNvPr id="32769" name="Text Box 1">
            <a:extLst>
              <a:ext uri="{FF2B5EF4-FFF2-40B4-BE49-F238E27FC236}">
                <a16:creationId xmlns:a16="http://schemas.microsoft.com/office/drawing/2014/main" id="{EC43A675-9BF3-1582-00BF-5F4CAC3F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68A7EE4D-44AB-BFB5-0083-16732C8D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67AD675F-3882-6D80-1B7F-D011B9F7B9E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543BF-326A-4487-A985-48CFD5C84E6E}" type="slidenum">
              <a:rPr lang="en-GB" altLang="fr-FR"/>
              <a:pPr/>
              <a:t>14</a:t>
            </a:fld>
            <a:endParaRPr lang="en-GB" altLang="fr-FR"/>
          </a:p>
        </p:txBody>
      </p:sp>
      <p:sp>
        <p:nvSpPr>
          <p:cNvPr id="33793" name="Text Box 1">
            <a:extLst>
              <a:ext uri="{FF2B5EF4-FFF2-40B4-BE49-F238E27FC236}">
                <a16:creationId xmlns:a16="http://schemas.microsoft.com/office/drawing/2014/main" id="{BF904D3A-0468-BEF0-1640-5C154287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E9E3618E-5AE1-8892-1B86-8909AD8E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BB776EE6-0FED-3D0F-1BE6-D690CECFB0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F9224A-0D5C-4626-B093-4E2EAE2B7DE8}" type="slidenum">
              <a:rPr lang="en-GB" altLang="fr-FR"/>
              <a:pPr/>
              <a:t>15</a:t>
            </a:fld>
            <a:endParaRPr lang="en-GB" altLang="fr-FR"/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43A700FE-BF11-A2AA-A7B2-3E822386F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4B0BBE08-043A-F194-9EF0-CFE4C0D2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ECDFBA30-9CD6-BAEF-6A5E-8BD5449B10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7FFD5-37A0-4F4C-941F-FA524EE98758}" type="slidenum">
              <a:rPr lang="en-GB" altLang="fr-FR"/>
              <a:pPr/>
              <a:t>16</a:t>
            </a:fld>
            <a:endParaRPr lang="en-GB" altLang="fr-FR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2723E11A-903B-AB35-E1E2-114EDDD6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78D25878-8159-B793-5264-3490D9AF6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2B80CC96-22E7-A223-F948-13059CA559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AE5B25-BDB7-47BC-B293-F65F02A6DAEB}" type="slidenum">
              <a:rPr lang="en-GB" altLang="fr-FR"/>
              <a:pPr/>
              <a:t>17</a:t>
            </a:fld>
            <a:endParaRPr lang="en-GB" altLang="fr-FR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51E8C321-FD93-4ECA-DB66-ED025545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2CE94D98-EC6E-FFEE-C152-60893EE31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40AC97B6-FF25-6FC1-53AF-D07BE408848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4575D3-6EE4-4946-9B89-CF1ACC1D2482}" type="slidenum">
              <a:rPr lang="en-GB" altLang="fr-FR"/>
              <a:pPr/>
              <a:t>2</a:t>
            </a:fld>
            <a:endParaRPr lang="en-GB" altLang="fr-FR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8F6F7B0C-D0B6-556A-2C7A-6D6AEC5D9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B7687E7D-E035-77DA-CF21-65FAA6A27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FC4964BA-F254-E49F-CEE8-3A4774D8BA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C8AC93-2673-47F1-8D5C-D73DFDCCE227}" type="slidenum">
              <a:rPr lang="en-GB" altLang="fr-FR"/>
              <a:pPr/>
              <a:t>3</a:t>
            </a:fld>
            <a:endParaRPr lang="en-GB" altLang="fr-FR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2381DCEB-1DF7-7354-32CA-159E332EB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EF284B05-9FB2-F763-65EF-C27BA741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1) Décimal codé binaire 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2) Il est possible que d'ici quelques décennies la logique binaire soit remplacée par une logique « multi-états ».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3) Code de Gray ou binaire réfléchi 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Décimal codé binaire (« binary coded decimal », ou BCD) 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1994 =  0001    1001   1001   0100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cs typeface="DejaVu Sans" charset="0"/>
              </a:rPr>
              <a:t>      1×1000 + 9×100 + 9×10 + 4×1</a:t>
            </a:r>
          </a:p>
          <a:p>
            <a:pPr eaLnBrk="0" hangingPunct="0">
              <a:lnSpc>
                <a:spcPct val="100000"/>
              </a:lnSpc>
              <a:spcBef>
                <a:spcPts val="450"/>
              </a:spcBef>
              <a:buClrTx/>
              <a:buFontTx/>
              <a:buNone/>
            </a:pPr>
            <a:endParaRPr lang="fr-FR" altLang="fr-FR" sz="1200">
              <a:latin typeface="Times New Roman" panose="02020603050405020304" pitchFamily="18" charset="0"/>
              <a:cs typeface="DejaVu Sans" charset="0"/>
            </a:endParaRP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A65D6EAC-F9A7-784B-AE7D-954C9D94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797550"/>
            <a:ext cx="22383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D829BB41-7696-4449-7BEF-404C5EFE0B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E416C2-E1D7-46C6-ACA9-C27A38E3F647}" type="slidenum">
              <a:rPr lang="en-GB" altLang="fr-FR"/>
              <a:pPr/>
              <a:t>4</a:t>
            </a:fld>
            <a:endParaRPr lang="en-GB" altLang="fr-FR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15396548-5B3B-1866-8ECC-EFE15603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F80798A-6434-34F3-9E59-BB45CC24C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6B163377-41C7-2220-7D6B-2849F31073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3EE272-C10B-4F75-ABBF-710A58A83B76}" type="slidenum">
              <a:rPr lang="en-GB" altLang="fr-FR"/>
              <a:pPr/>
              <a:t>5</a:t>
            </a:fld>
            <a:endParaRPr lang="en-GB" altLang="fr-FR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7E02BF0E-D7FE-00B8-78E1-9E27DD5F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AB4526F4-1D3D-282F-1259-5CA441E12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93BADE09-AFBA-2BDE-04F4-6A2C18894C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ADB57B-23A5-4AAB-A97E-F894AEEC6489}" type="slidenum">
              <a:rPr lang="en-GB" altLang="fr-FR"/>
              <a:pPr/>
              <a:t>6</a:t>
            </a:fld>
            <a:endParaRPr lang="en-GB" altLang="fr-FR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71975217-967F-8A70-25D4-2DDD0E52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29804035-49F5-B47A-5746-D1FB0CB0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59413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F34076D5-0E83-6266-EA05-CDBAD98E4F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03606-9EB6-4DAD-9E11-E4CAA5FEC742}" type="slidenum">
              <a:rPr lang="en-GB" altLang="fr-FR"/>
              <a:pPr/>
              <a:t>7</a:t>
            </a:fld>
            <a:endParaRPr lang="en-GB" altLang="fr-FR"/>
          </a:p>
        </p:txBody>
      </p:sp>
      <p:sp>
        <p:nvSpPr>
          <p:cNvPr id="26625" name="Text Box 1">
            <a:extLst>
              <a:ext uri="{FF2B5EF4-FFF2-40B4-BE49-F238E27FC236}">
                <a16:creationId xmlns:a16="http://schemas.microsoft.com/office/drawing/2014/main" id="{C8F438D6-7476-FF40-D7BD-93DA6BAD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6D4B28F0-E217-D2A5-4F97-6BE5CDF7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E9A074FF-7B9C-FD4B-0CE1-946475535BD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521784-07EC-4A75-8F54-516F085837E4}" type="slidenum">
              <a:rPr lang="en-GB" altLang="fr-FR"/>
              <a:pPr/>
              <a:t>8</a:t>
            </a:fld>
            <a:endParaRPr lang="en-GB" altLang="fr-FR"/>
          </a:p>
        </p:txBody>
      </p:sp>
      <p:sp>
        <p:nvSpPr>
          <p:cNvPr id="27649" name="Text Box 1">
            <a:extLst>
              <a:ext uri="{FF2B5EF4-FFF2-40B4-BE49-F238E27FC236}">
                <a16:creationId xmlns:a16="http://schemas.microsoft.com/office/drawing/2014/main" id="{7D13F4AE-9F62-BB8C-929C-A274C5D5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AE5DA78E-76F5-109B-843C-7DD427068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A6DFDD6-356F-CE17-8501-5B1961DF608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B17241-2361-47C2-A59D-BA2450EB7C76}" type="slidenum">
              <a:rPr lang="en-GB" altLang="fr-FR"/>
              <a:pPr/>
              <a:t>9</a:t>
            </a:fld>
            <a:endParaRPr lang="en-GB" altLang="fr-FR"/>
          </a:p>
        </p:txBody>
      </p:sp>
      <p:sp>
        <p:nvSpPr>
          <p:cNvPr id="28673" name="Text Box 1">
            <a:extLst>
              <a:ext uri="{FF2B5EF4-FFF2-40B4-BE49-F238E27FC236}">
                <a16:creationId xmlns:a16="http://schemas.microsoft.com/office/drawing/2014/main" id="{899628DC-81E1-0CB1-ADDF-BFB4095F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117DEB7-BA9F-07D2-B787-848E7469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73700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CISC : Un microprocesseur à jeu d'instruction étendu</a:t>
            </a:r>
          </a:p>
          <a:p>
            <a:pPr eaLnBrk="0" hangingPunct="0">
              <a:lnSpc>
                <a:spcPct val="95000"/>
              </a:lnSpc>
              <a:spcBef>
                <a:spcPts val="450"/>
              </a:spcBef>
              <a:buClrTx/>
              <a:buFontTx/>
              <a:buNone/>
            </a:pPr>
            <a:r>
              <a:rPr lang="fr-FR" altLang="fr-FR" sz="120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RISC : Le microprocesseur à jeu d'instruction réduit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D1171-ABC9-B689-FD1D-894251552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0ADCDA-C75F-D5A2-8663-CB1E27B5E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57AFB-F1BC-C838-3BB4-8543C272C0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9D760-02C9-FE2B-602A-041D7632A3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80566-B164-A2BF-5C6A-B0EF9AE5E1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C93CA4-FCB0-49D4-AEDB-EFFC485466BB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76036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A71B3-E03F-4751-2E78-B884A718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69022D-A99B-EE90-1BD3-D4664E5F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56052A-DCBE-FEBF-FE08-57CFBE7C30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53778-BA8F-D0C1-2D80-B46FBB1FEE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C89B0-AA21-ED9E-62FE-B9E8EC9C7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AA83DF0-33F1-456E-AA83-5622C2239245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829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2C0D22-3FCD-DE72-5930-0335CD04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05588" y="261938"/>
            <a:ext cx="2049462" cy="58372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6F85DF-ED8A-8E43-5E95-B38EC868A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61938"/>
            <a:ext cx="5995988" cy="583723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77F83-6994-BEB6-9BA8-0920156022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09072-FB4E-DE08-D4E8-AA232970CF2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FA1B18-D991-4F97-A58C-779AE5469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ECE3E84-799F-410A-AA6C-B854236E5C22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8318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0FAF76-E7A7-C182-734A-A4BB994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938"/>
            <a:ext cx="8197850" cy="11398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89035C-8D18-5D10-70A0-BB242A9DBF8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6813"/>
            <a:ext cx="1497013" cy="441325"/>
          </a:xfrm>
        </p:spPr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D2F6DA-D4BC-444D-8D47-300D8BBCAD8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979613" y="6246813"/>
            <a:ext cx="5908675" cy="441325"/>
          </a:xfrm>
        </p:spPr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A7650-7DEE-DE62-3187-81F83B1505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0038" y="6246813"/>
            <a:ext cx="735012" cy="441325"/>
          </a:xfrm>
        </p:spPr>
        <p:txBody>
          <a:bodyPr/>
          <a:lstStyle>
            <a:lvl1pPr>
              <a:defRPr/>
            </a:lvl1pPr>
          </a:lstStyle>
          <a:p>
            <a:fld id="{136202F0-088B-4568-853C-607B01A27E14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68160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9A7BE-2897-D54B-BB55-16B55DEC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3EE36-5D1E-E42E-2FF2-027043DF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2A018-78B7-3F21-82C3-DFCF7DC46D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B412D-DC33-21D3-C742-0C858BC560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701F-6C5C-E338-B1DC-BD33226D71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06D2719-AEC6-4F67-BE83-42BF46DB4780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6407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01FAD-39B5-F89E-4305-A0DCB126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869D46-9CE8-EAD5-9AEA-6C476EFC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20099-C83B-243B-D065-D11C507730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7596D4-C471-9E65-35FD-06FE87F328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6E15A-2AE2-0D4A-FE08-47E01B687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960FC0-313B-4738-B91C-D39C67E7C01B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1029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64808-6C59-E3C5-DFAB-78487956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86D56-5F78-26F0-6F43-71C3233A2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22725" cy="44942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0C27FE-E29F-43D5-AFF4-B85259EC7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25" y="1604963"/>
            <a:ext cx="4022725" cy="44942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31C866-8DBC-96F5-A587-8488AB6BD2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C821E8-82CE-EA2A-87AD-3CB426510E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7689EF-995D-C332-4E28-D2EA34C35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A5AB2BE-CB28-48F0-8388-6372742C3F2E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06876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2F2F2-3DA6-1D31-ECAC-23108D0A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E89087-C379-53E8-DF9E-EA976D80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EF2A68-375D-548D-6048-B8A6FAE4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59DB39-CEC1-DCB0-3DBC-722AD7140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92D81C-30DF-919E-F451-A42C3EAC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EF8F4C-D004-775C-AA2F-6B74E0CD8C8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F4940-4B76-7E5A-6FFB-9EA875B092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2C5281-41EF-3733-8DD2-E61F81FA0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33675BA-1660-4527-8D2A-448B9F10F928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25847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E0522-9CBE-9274-B478-84D494E2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2D8D16-2212-04FE-045A-45D8060342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82842F-E984-8AD5-626A-E91F88FB69F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521328-AE50-05C4-7B76-8A7A588B1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94F601-F60E-4C81-8B60-161D95984880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45331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7B770C-5122-1AA7-1BB7-2FEEC9125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43E6C4-6FF6-D81D-A4B1-8525293032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25BCEC-3B56-A44A-B5F1-CAD984C41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5BBCCD-798B-4956-9089-87696FF0510B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8717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0EDEA-BDDE-6D59-3F09-5B675576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DB64A0-5343-BD7A-AD0E-EF9CCB70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7ECD08-20A5-C428-D5AE-83A3C4D6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6A019-3942-B1E7-4181-051731D8CAF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D6CD8-FCA8-6C1D-AD4F-646BB3F1A3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5B33A-15C5-D8B1-65FF-DA79C49FEC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D35449B-9203-4073-91C9-E2E1C9C5CD50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26000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67EBD-FCBE-4E9B-6B99-561FF381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3D10A8-20CC-9D96-C1C9-85B38717B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DBFF2A-154C-8808-6A27-67CA2981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E5E602-C19F-51C5-C32E-AC83B14021D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EE32C9-FAF2-7BB5-574E-7A7FC7AA30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A82BE-FF54-52F9-E7B2-009BF7B0A6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057D927-DF8E-4F08-951F-3D2262DF8A18}" type="slidenum">
              <a:rPr lang="en-GB" altLang="fr-FR"/>
              <a:pPr/>
              <a:t>‹N°›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40912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C56EC6-8D15-DCDA-D011-14C7DAE3F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1938"/>
            <a:ext cx="819785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texte-titre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A361A30-E505-16DE-D4C3-597851B45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9785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517516-B630-51A0-7C7F-0CA22CA764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1497013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GB" altLang="fr-F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724772-D728-F67E-8A1C-548A3F620BD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979613" y="6246813"/>
            <a:ext cx="590867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GB" altLang="fr-F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A832E74-7EF8-5745-0C56-8D768ABD05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920038" y="6246813"/>
            <a:ext cx="735012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43A9241B-07DD-42DE-B63B-BEA659BE9553}" type="slidenum">
              <a:rPr lang="en-GB" altLang="fr-FR"/>
              <a:pPr/>
              <a:t>‹N°›</a:t>
            </a:fld>
            <a:endParaRPr lang="en-GB" alt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C247EDE-625D-F66E-1153-8E6338C5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69532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ctr" defTabSz="449263" rtl="0" fontAlgn="base">
        <a:lnSpc>
          <a:spcPct val="7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49263" rtl="0" fontAlgn="base">
        <a:lnSpc>
          <a:spcPct val="71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7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7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7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7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39533D01-EB48-12F7-6830-89CBD72BD0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6F042BD-DF80-4E37-97E3-804C13C9D347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58AE27F7-54C1-E153-588D-F2C5A63414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3AECBDA6-FC85-5175-9A1A-7E315A9FB6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7021E1F-AF44-41EB-A321-EED75A1C5817}" type="slidenum">
              <a:rPr lang="en-GB" altLang="fr-FR"/>
              <a:pPr/>
              <a:t>1</a:t>
            </a:fld>
            <a:endParaRPr lang="en-GB" altLang="fr-FR"/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CC961969-29BE-E2A8-A717-907D9D901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363" y="1327150"/>
            <a:ext cx="7740650" cy="1300163"/>
          </a:xfrm>
          <a:ln/>
        </p:spPr>
        <p:txBody>
          <a:bodyPr/>
          <a:lstStyle/>
          <a:p>
            <a:pPr>
              <a:lnSpc>
                <a:spcPct val="94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Numération de base </a:t>
            </a:r>
            <a:br>
              <a:rPr lang="en-GB" altLang="fr-FR" sz="24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</a:br>
            <a:r>
              <a:rPr lang="en-GB" altLang="fr-FR">
                <a:latin typeface="Arial Narrow" panose="020B0606020202030204" pitchFamily="34" charset="0"/>
              </a:rPr>
              <a:t>          </a:t>
            </a:r>
          </a:p>
        </p:txBody>
      </p:sp>
      <p:sp>
        <p:nvSpPr>
          <p:cNvPr id="3074" name="Line 2">
            <a:extLst>
              <a:ext uri="{FF2B5EF4-FFF2-40B4-BE49-F238E27FC236}">
                <a16:creationId xmlns:a16="http://schemas.microsoft.com/office/drawing/2014/main" id="{57FE22F4-A13B-36D2-D9AE-FA8F895AD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950" y="2160588"/>
            <a:ext cx="6300788" cy="1587"/>
          </a:xfrm>
          <a:prstGeom prst="line">
            <a:avLst/>
          </a:prstGeom>
          <a:noFill/>
          <a:ln w="21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656C541C-12A2-9563-3079-99A3D10A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2160588"/>
            <a:ext cx="27305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7000"/>
              </a:lnSpc>
              <a:buClrTx/>
              <a:buFontTx/>
              <a:buNone/>
            </a:pPr>
            <a:r>
              <a:rPr lang="en-GB" altLang="fr-FR" sz="3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84B2409F-75C6-34EB-8C17-7B2807A5A20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5EA4781-A43A-40DD-A5E9-272B03CAE0A5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280245EE-2636-63DE-785B-8807D06816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1C24BB1C-0E42-3DCF-E4D8-2F29764EF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612218B-60C0-4627-970D-F97019DCCA6F}" type="slidenum">
              <a:rPr lang="en-GB" altLang="fr-FR"/>
              <a:pPr/>
              <a:t>10</a:t>
            </a:fld>
            <a:endParaRPr lang="en-GB" altLang="fr-FR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06DF9F43-1837-2E02-7841-BFA90C268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2290" name="Line 2">
            <a:extLst>
              <a:ext uri="{FF2B5EF4-FFF2-40B4-BE49-F238E27FC236}">
                <a16:creationId xmlns:a16="http://schemas.microsoft.com/office/drawing/2014/main" id="{CCED3216-5E62-7FA0-B642-B049ABD3E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46B2ED6F-74E6-D501-D881-7BD1FEE8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3FED8750-AD4F-4F4C-BE84-8A6485C54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50C5732-6A73-DB2D-F02D-B767E288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0AFEB2D1-B081-FFEE-98FF-43E57A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– Nombres fractionnaires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F818EC47-8AC4-E750-2501-FA332805D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39E0B20A-621E-C234-95BB-F68DE650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160588"/>
            <a:ext cx="83724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7" name="Text Box 9">
            <a:extLst>
              <a:ext uri="{FF2B5EF4-FFF2-40B4-BE49-F238E27FC236}">
                <a16:creationId xmlns:a16="http://schemas.microsoft.com/office/drawing/2014/main" id="{770D1080-E0C9-4BBA-E372-674A8937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16313"/>
            <a:ext cx="36210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de décimal / binaire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FA9C53EA-A768-0DFC-D048-D843EF78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19250"/>
            <a:ext cx="36210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de binaire / décimal</a:t>
            </a:r>
          </a:p>
        </p:txBody>
      </p:sp>
      <p:pic>
        <p:nvPicPr>
          <p:cNvPr id="12299" name="Picture 11">
            <a:extLst>
              <a:ext uri="{FF2B5EF4-FFF2-40B4-BE49-F238E27FC236}">
                <a16:creationId xmlns:a16="http://schemas.microsoft.com/office/drawing/2014/main" id="{97EBAC60-4BA6-4A46-4B41-AD9E2F7E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971925"/>
            <a:ext cx="7559675" cy="160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300" name="Text Box 12">
            <a:extLst>
              <a:ext uri="{FF2B5EF4-FFF2-40B4-BE49-F238E27FC236}">
                <a16:creationId xmlns:a16="http://schemas.microsoft.com/office/drawing/2014/main" id="{59785407-F874-98EC-359D-B197725D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95963"/>
            <a:ext cx="8613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Ainsi </a:t>
            </a:r>
            <a:r>
              <a:rPr lang="fr-FR" altLang="fr-FR" b="1" i="1"/>
              <a:t>(0,625)</a:t>
            </a:r>
            <a:r>
              <a:rPr lang="fr-FR" altLang="fr-FR" b="1" i="1" baseline="-33000"/>
              <a:t>10</a:t>
            </a:r>
            <a:r>
              <a:rPr lang="fr-FR" altLang="fr-FR" b="1" i="1"/>
              <a:t> =  (0.101)</a:t>
            </a:r>
            <a:r>
              <a:rPr lang="fr-FR" altLang="fr-FR" b="1" i="1" baseline="-33000"/>
              <a:t>2</a:t>
            </a:r>
          </a:p>
        </p:txBody>
      </p:sp>
      <p:sp>
        <p:nvSpPr>
          <p:cNvPr id="12301" name="AutoShape 13">
            <a:extLst>
              <a:ext uri="{FF2B5EF4-FFF2-40B4-BE49-F238E27FC236}">
                <a16:creationId xmlns:a16="http://schemas.microsoft.com/office/drawing/2014/main" id="{50CCA42F-A546-B917-5713-E8B851FDF1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1725" y="4500563"/>
            <a:ext cx="179388" cy="1079500"/>
          </a:xfrm>
          <a:prstGeom prst="upArrow">
            <a:avLst>
              <a:gd name="adj1" fmla="val 50000"/>
              <a:gd name="adj2" fmla="val 150442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E3303105-F811-AEEB-8DA6-1DF8B2EA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921250"/>
            <a:ext cx="18002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600" b="1" i="1"/>
              <a:t>Sens de lecture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A9B99F13-F495-BD13-91D1-E3303F8668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80B7E00-9A69-4200-8B7F-44433EF03E85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B9641256-9AED-E0CF-AD36-10623747D1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2397006C-92A3-4A20-4330-AC10AF066E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FA743A-49E9-4680-80AC-80BC32563B13}" type="slidenum">
              <a:rPr lang="en-GB" altLang="fr-FR"/>
              <a:pPr/>
              <a:t>11</a:t>
            </a:fld>
            <a:endParaRPr lang="en-GB" altLang="fr-FR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B08456B3-CD33-B945-3049-8356A5097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3314" name="Line 2">
            <a:extLst>
              <a:ext uri="{FF2B5EF4-FFF2-40B4-BE49-F238E27FC236}">
                <a16:creationId xmlns:a16="http://schemas.microsoft.com/office/drawing/2014/main" id="{3A5B822F-C342-DD18-0717-90CEC0BCD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2480129B-5CD0-A4B6-65A5-4BA47601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A47FF135-608D-99E8-6E38-3DA84CBC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9286817A-0AEB-CAAA-FF38-7C062DEC5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FD450E2D-C266-7A53-4366-990878FD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HEXADECIMAL – Conversion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243F3171-EAB4-72E4-1DBD-D648B80E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E3051317-7055-F1F7-A752-B4879C4DA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01775"/>
            <a:ext cx="41751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On utilise un </a:t>
            </a:r>
            <a:r>
              <a:rPr lang="fr-FR" altLang="fr-FR" b="1"/>
              <a:t>alphabet</a:t>
            </a:r>
            <a:r>
              <a:rPr lang="fr-FR" altLang="fr-FR"/>
              <a:t> de </a:t>
            </a:r>
            <a:r>
              <a:rPr lang="fr-FR" altLang="fr-FR" b="1"/>
              <a:t>16</a:t>
            </a:r>
            <a:r>
              <a:rPr lang="fr-FR" altLang="fr-FR"/>
              <a:t> symboles.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9D174836-7957-2400-1C2B-C8090BFB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006600"/>
            <a:ext cx="33559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0 1 2 3 4 5 6 7 8 9 A B C D E F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804DA5C9-1525-C1D1-F8BC-62180A821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0" y="2365375"/>
            <a:ext cx="22209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Équivalent décimal :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3CCB8752-F543-E784-2707-AD81A9C8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401888"/>
            <a:ext cx="3924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0 1 2 3 4 5 6 7 8 9 10 11 12 13 14 15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2EFE1BD-2C9C-FB04-1567-B38F1D798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0875" y="2125663"/>
            <a:ext cx="1588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0A3FD20A-5A9F-162D-909B-86F5CE3C7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1850" y="2125663"/>
            <a:ext cx="179388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6315081F-EF84-C8F4-36C1-EC955F8A6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2125663"/>
            <a:ext cx="360362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3EFD3693-E944-D392-E3B7-F7DD9619D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600" y="2125663"/>
            <a:ext cx="179388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0A8FCD7E-F7CC-5E2A-C91B-F017E806F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0988" y="2125663"/>
            <a:ext cx="360362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463A5EC0-17C1-BE0E-05EE-7DF82E77F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963" y="2125663"/>
            <a:ext cx="539750" cy="360362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C1482BDA-7ABA-C363-E8BC-61C43178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2006600"/>
            <a:ext cx="264795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Symboles hexadécimal :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49958BA7-495C-0721-BF1C-84279469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2879725"/>
            <a:ext cx="39100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décimal / hexadécimal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:a16="http://schemas.microsoft.com/office/drawing/2014/main" id="{DF0820B5-4505-05D4-970A-BB1C3C02C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344863"/>
            <a:ext cx="47148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Soit à convertir en base 16 le nombre </a:t>
            </a:r>
            <a:r>
              <a:rPr lang="fr-FR" altLang="fr-FR" b="1" i="1"/>
              <a:t>(728)</a:t>
            </a:r>
            <a:r>
              <a:rPr lang="fr-FR" altLang="fr-FR" b="1" i="1" baseline="-33000"/>
              <a:t>10</a:t>
            </a:r>
          </a:p>
          <a:p>
            <a:pPr>
              <a:buClrTx/>
              <a:buFontTx/>
              <a:buNone/>
            </a:pPr>
            <a:r>
              <a:rPr lang="fr-FR" altLang="fr-FR" b="1" i="1"/>
              <a:t>(728)</a:t>
            </a:r>
            <a:r>
              <a:rPr lang="fr-FR" altLang="fr-FR" b="1" i="1" baseline="-33000"/>
              <a:t>10</a:t>
            </a:r>
            <a:r>
              <a:rPr lang="fr-FR" altLang="fr-FR" b="1" i="1"/>
              <a:t>	:	16	=	45	Reste	  8</a:t>
            </a:r>
          </a:p>
          <a:p>
            <a:pPr>
              <a:buClrTx/>
              <a:buFontTx/>
              <a:buNone/>
            </a:pPr>
            <a:r>
              <a:rPr lang="fr-FR" altLang="fr-FR" b="1" i="1"/>
              <a:t>(45)</a:t>
            </a:r>
            <a:r>
              <a:rPr lang="fr-FR" altLang="fr-FR" b="1" i="1" baseline="-33000"/>
              <a:t>10</a:t>
            </a:r>
            <a:r>
              <a:rPr lang="fr-FR" altLang="fr-FR" b="1" i="1"/>
              <a:t>	:	16	=	2	Reste	13</a:t>
            </a:r>
          </a:p>
          <a:p>
            <a:pPr>
              <a:buClrTx/>
              <a:buFontTx/>
              <a:buNone/>
            </a:pPr>
            <a:r>
              <a:rPr lang="fr-FR" altLang="fr-FR" b="1" i="1"/>
              <a:t>(2)</a:t>
            </a:r>
            <a:r>
              <a:rPr lang="fr-FR" altLang="fr-FR" b="1" i="1" baseline="-33000"/>
              <a:t>10	</a:t>
            </a:r>
            <a:r>
              <a:rPr lang="fr-FR" altLang="fr-FR" b="1" i="1"/>
              <a:t>	:	16	=	0	Reste	  2</a:t>
            </a:r>
          </a:p>
        </p:txBody>
      </p:sp>
      <p:sp>
        <p:nvSpPr>
          <p:cNvPr id="13333" name="AutoShape 21">
            <a:extLst>
              <a:ext uri="{FF2B5EF4-FFF2-40B4-BE49-F238E27FC236}">
                <a16:creationId xmlns:a16="http://schemas.microsoft.com/office/drawing/2014/main" id="{31D99465-A8D7-1B4F-6021-F8028C56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597275"/>
            <a:ext cx="179387" cy="900113"/>
          </a:xfrm>
          <a:prstGeom prst="upArrow">
            <a:avLst>
              <a:gd name="adj1" fmla="val 50000"/>
              <a:gd name="adj2" fmla="val 125443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C840A0BA-61A5-65B5-5DC1-A234D9C90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849688"/>
            <a:ext cx="19796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Sens de lecture</a:t>
            </a:r>
          </a:p>
        </p:txBody>
      </p:sp>
      <p:sp>
        <p:nvSpPr>
          <p:cNvPr id="13335" name="AutoShape 23">
            <a:extLst>
              <a:ext uri="{FF2B5EF4-FFF2-40B4-BE49-F238E27FC236}">
                <a16:creationId xmlns:a16="http://schemas.microsoft.com/office/drawing/2014/main" id="{ACB6F5B6-C38D-71ED-77B0-74471437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3597275"/>
            <a:ext cx="539750" cy="900113"/>
          </a:xfrm>
          <a:prstGeom prst="roundRect">
            <a:avLst>
              <a:gd name="adj" fmla="val 292"/>
            </a:avLst>
          </a:prstGeom>
          <a:solidFill>
            <a:srgbClr val="99CCFF">
              <a:alpha val="39999"/>
            </a:srgbClr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070416E3-680A-FE74-EFB5-D0F95FE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" y="5040313"/>
            <a:ext cx="864393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Donc </a:t>
            </a:r>
            <a:r>
              <a:rPr lang="fr-FR" altLang="fr-FR" b="1" i="1"/>
              <a:t>(728)</a:t>
            </a:r>
            <a:r>
              <a:rPr lang="fr-FR" altLang="fr-FR" b="1" i="1" baseline="-33000"/>
              <a:t>10</a:t>
            </a:r>
            <a:r>
              <a:rPr lang="fr-FR" altLang="fr-FR" b="1" i="1"/>
              <a:t> = (2D8)</a:t>
            </a:r>
            <a:r>
              <a:rPr lang="fr-FR" altLang="fr-FR" b="1" i="1" baseline="-33000"/>
              <a:t>16  </a:t>
            </a:r>
            <a:r>
              <a:rPr lang="fr-FR" altLang="fr-FR" b="1" i="1"/>
              <a:t>, </a:t>
            </a:r>
            <a:r>
              <a:rPr lang="fr-FR" altLang="fr-FR"/>
              <a:t>on notera les nombres en base 16 par</a:t>
            </a:r>
            <a:r>
              <a:rPr lang="fr-FR" altLang="fr-FR" b="1" i="1"/>
              <a:t> 0x2D8 </a:t>
            </a:r>
            <a:r>
              <a:rPr lang="fr-FR" altLang="fr-FR"/>
              <a:t>ou par</a:t>
            </a:r>
            <a:r>
              <a:rPr lang="fr-FR" altLang="fr-FR" b="1" i="1"/>
              <a:t> 2D8H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B2E51B0C-142E-AB76-3729-8289B552B7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55E108-0BBD-46DA-806B-4262F4CB98B0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4D43897F-C6A9-CA39-289C-BA955565DA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A3850D25-7EA1-B3C0-CEA7-B417205D6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995C93-C274-4C84-858B-D9FD496E69B1}" type="slidenum">
              <a:rPr lang="en-GB" altLang="fr-FR"/>
              <a:pPr/>
              <a:t>12</a:t>
            </a:fld>
            <a:endParaRPr lang="en-GB" altLang="fr-FR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888A4CDF-AE29-BC91-8E9E-E48490D1E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4338" name="Line 2">
            <a:extLst>
              <a:ext uri="{FF2B5EF4-FFF2-40B4-BE49-F238E27FC236}">
                <a16:creationId xmlns:a16="http://schemas.microsoft.com/office/drawing/2014/main" id="{518B26DB-F90C-9F8B-2887-6F36AC5AF0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94517CD6-CD1A-FF05-839F-EC92D008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BEA83DC-4398-C89E-B966-2417C975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A8B1FE6-6EE0-E80F-B58C-747EC0095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4588D635-7AE5-06CC-1985-84851A2A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HEXADECIMAL – Conversion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F6DC7CCF-2E73-9A25-EB8B-5E7815CC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7F32F58B-BD71-9F18-697E-063F0B1C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979613"/>
            <a:ext cx="397351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 hexadécimal / décimal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BEBB51F4-D686-BAB8-7E75-72DCED6C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857500"/>
            <a:ext cx="36290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Soit </a:t>
            </a:r>
            <a:r>
              <a:rPr lang="fr-FR" altLang="fr-FR" b="1" i="1"/>
              <a:t>0x13D</a:t>
            </a:r>
            <a:r>
              <a:rPr lang="fr-FR" altLang="fr-FR"/>
              <a:t> à convertir en base 10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652C58BC-C179-7E83-7B01-CC7B10EA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240088"/>
            <a:ext cx="6302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	</a:t>
            </a:r>
          </a:p>
        </p:txBody>
      </p:sp>
      <p:grpSp>
        <p:nvGrpSpPr>
          <p:cNvPr id="14347" name="Group 11">
            <a:extLst>
              <a:ext uri="{FF2B5EF4-FFF2-40B4-BE49-F238E27FC236}">
                <a16:creationId xmlns:a16="http://schemas.microsoft.com/office/drawing/2014/main" id="{0CC47602-E33B-AB91-7BD0-B065564E9D99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3779838"/>
            <a:ext cx="6477000" cy="1423987"/>
            <a:chOff x="658" y="2381"/>
            <a:chExt cx="4080" cy="897"/>
          </a:xfrm>
        </p:grpSpPr>
        <p:sp>
          <p:nvSpPr>
            <p:cNvPr id="14348" name="Text Box 12">
              <a:extLst>
                <a:ext uri="{FF2B5EF4-FFF2-40B4-BE49-F238E27FC236}">
                  <a16:creationId xmlns:a16="http://schemas.microsoft.com/office/drawing/2014/main" id="{41E51B82-110C-33DE-5ACD-1E9297A11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4" y="2381"/>
              <a:ext cx="1812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/>
                <a:t>0	x	1	3	D</a:t>
              </a:r>
            </a:p>
          </p:txBody>
        </p:sp>
        <p:sp>
          <p:nvSpPr>
            <p:cNvPr id="14349" name="Text Box 13">
              <a:extLst>
                <a:ext uri="{FF2B5EF4-FFF2-40B4-BE49-F238E27FC236}">
                  <a16:creationId xmlns:a16="http://schemas.microsoft.com/office/drawing/2014/main" id="{68E7685B-FCC4-4F83-0CC5-46DB1E738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2826"/>
              <a:ext cx="3152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/>
                <a:t>1	x	16</a:t>
              </a:r>
              <a:r>
                <a:rPr lang="fr-FR" altLang="fr-FR" baseline="33000"/>
                <a:t>2	  </a:t>
              </a:r>
              <a:r>
                <a:rPr lang="fr-FR" altLang="fr-FR"/>
                <a:t>+	3	x	16</a:t>
              </a:r>
              <a:r>
                <a:rPr lang="fr-FR" altLang="fr-FR" baseline="33000"/>
                <a:t>1 	  </a:t>
              </a:r>
              <a:r>
                <a:rPr lang="fr-FR" altLang="fr-FR"/>
                <a:t>+	13	x	16</a:t>
              </a:r>
              <a:r>
                <a:rPr lang="fr-FR" altLang="fr-FR" baseline="33000"/>
                <a:t>0</a:t>
              </a:r>
            </a:p>
          </p:txBody>
        </p:sp>
        <p:sp>
          <p:nvSpPr>
            <p:cNvPr id="14350" name="Text Box 14">
              <a:extLst>
                <a:ext uri="{FF2B5EF4-FFF2-40B4-BE49-F238E27FC236}">
                  <a16:creationId xmlns:a16="http://schemas.microsoft.com/office/drawing/2014/main" id="{E96408AA-D98B-8F4A-6126-176F04C7E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056"/>
              <a:ext cx="408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fontAlgn="base">
                <a:lnSpc>
                  <a:spcPct val="7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34975" algn="l"/>
                  <a:tab pos="884238" algn="l"/>
                  <a:tab pos="1333500" algn="l"/>
                  <a:tab pos="1782763" algn="l"/>
                  <a:tab pos="2232025" algn="l"/>
                  <a:tab pos="2681288" algn="l"/>
                  <a:tab pos="3130550" algn="l"/>
                  <a:tab pos="3579813" algn="l"/>
                  <a:tab pos="4029075" algn="l"/>
                  <a:tab pos="4478338" algn="l"/>
                  <a:tab pos="4927600" algn="l"/>
                  <a:tab pos="5389563" algn="l"/>
                  <a:tab pos="5826125" algn="l"/>
                  <a:tab pos="6275388" algn="l"/>
                  <a:tab pos="6724650" algn="l"/>
                  <a:tab pos="7173913" algn="l"/>
                  <a:tab pos="7623175" algn="l"/>
                  <a:tab pos="8072438" algn="l"/>
                  <a:tab pos="8521700" algn="l"/>
                  <a:tab pos="8970963" algn="l"/>
                  <a:tab pos="8972550" algn="l"/>
                  <a:tab pos="9421813" algn="l"/>
                  <a:tab pos="9871075" algn="l"/>
                  <a:tab pos="10321925" algn="l"/>
                  <a:tab pos="10779125" algn="l"/>
                  <a:tab pos="10779125" algn="l"/>
                  <a:tab pos="10780713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fr-FR" altLang="fr-FR"/>
                <a:t>1	x	256  +	3	x	16	 +	13	x	1	=	317</a:t>
              </a:r>
            </a:p>
          </p:txBody>
        </p:sp>
        <p:sp>
          <p:nvSpPr>
            <p:cNvPr id="14351" name="Freeform 15">
              <a:extLst>
                <a:ext uri="{FF2B5EF4-FFF2-40B4-BE49-F238E27FC236}">
                  <a16:creationId xmlns:a16="http://schemas.microsoft.com/office/drawing/2014/main" id="{EDDC2310-06E0-6F94-9DE4-A1150F490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" y="2585"/>
              <a:ext cx="146" cy="239"/>
            </a:xfrm>
            <a:custGeom>
              <a:avLst/>
              <a:gdLst>
                <a:gd name="T0" fmla="*/ 0 w 654"/>
                <a:gd name="T1" fmla="*/ 0 h 1064"/>
                <a:gd name="T2" fmla="*/ 593 w 654"/>
                <a:gd name="T3" fmla="*/ 0 h 1064"/>
                <a:gd name="T4" fmla="*/ 653 w 654"/>
                <a:gd name="T5" fmla="*/ 709 h 1064"/>
                <a:gd name="T6" fmla="*/ 653 w 654"/>
                <a:gd name="T7" fmla="*/ 1063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4" h="1064">
                  <a:moveTo>
                    <a:pt x="0" y="0"/>
                  </a:moveTo>
                  <a:lnTo>
                    <a:pt x="593" y="0"/>
                  </a:lnTo>
                  <a:lnTo>
                    <a:pt x="653" y="709"/>
                  </a:lnTo>
                  <a:lnTo>
                    <a:pt x="653" y="1063"/>
                  </a:lnTo>
                </a:path>
              </a:pathLst>
            </a:custGeom>
            <a:noFill/>
            <a:ln w="9360" cap="sq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21AA38C7-0748-0D43-FA2C-065896AB27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59FDD0-7BB1-4512-9574-B2AAF9A3CED4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5B0DE7C9-E42F-D43D-B515-1FBF1D05BC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2640F5F2-108B-0533-9A60-F90A79D5A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CB216E-500B-4DC5-A81F-45546BDC2D42}" type="slidenum">
              <a:rPr lang="en-GB" altLang="fr-FR"/>
              <a:pPr/>
              <a:t>13</a:t>
            </a:fld>
            <a:endParaRPr lang="en-GB" altLang="fr-FR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2FEA4B12-2DF6-9248-7EED-6A9318D49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5362" name="Line 2">
            <a:extLst>
              <a:ext uri="{FF2B5EF4-FFF2-40B4-BE49-F238E27FC236}">
                <a16:creationId xmlns:a16="http://schemas.microsoft.com/office/drawing/2014/main" id="{6F2F1571-4129-02C1-CEBD-7F154BCA5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FBBBA47A-CE47-DF79-CF40-1BEB96CC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558F1CB0-FEDC-0C30-5478-DD96E8875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EDE6BE71-547F-D1A6-75F1-BDFD76D7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ED66DB5E-00D0-8056-CC68-1A04EB8F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HEXADECIMAL – Conversion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FE39559B-24DC-3CFE-8EEF-0EB899F76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7DD3744B-37A9-7362-F953-7F6EF0E67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1619250"/>
            <a:ext cx="3937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 binaire  / hexadécimal</a:t>
            </a:r>
          </a:p>
        </p:txBody>
      </p:sp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09CC2754-BE70-6B10-AF99-DDE9EA962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2160588"/>
          <a:ext cx="810418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58520" imgH="971640" progId="">
                  <p:embed/>
                </p:oleObj>
              </mc:Choice>
              <mc:Fallback>
                <p:oleObj r:id="rId3" imgW="5258520" imgH="97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160588"/>
                        <a:ext cx="8104188" cy="1527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>
            <a:extLst>
              <a:ext uri="{FF2B5EF4-FFF2-40B4-BE49-F238E27FC236}">
                <a16:creationId xmlns:a16="http://schemas.microsoft.com/office/drawing/2014/main" id="{6521D093-903E-5A68-FFEB-8F36DB30B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419475"/>
            <a:ext cx="58896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(732)</a:t>
            </a:r>
            <a:r>
              <a:rPr lang="fr-FR" altLang="fr-FR" b="1" i="1" baseline="-33000"/>
              <a:t>10</a:t>
            </a:r>
            <a:r>
              <a:rPr lang="fr-FR" altLang="fr-FR" b="1" i="1"/>
              <a:t> = (</a:t>
            </a:r>
            <a:r>
              <a:rPr lang="fr-FR" altLang="fr-FR" b="1" i="1">
                <a:solidFill>
                  <a:srgbClr val="0000FF"/>
                </a:solidFill>
              </a:rPr>
              <a:t>10</a:t>
            </a:r>
            <a:r>
              <a:rPr lang="fr-FR" altLang="fr-FR" b="1" i="1">
                <a:solidFill>
                  <a:srgbClr val="FF420E"/>
                </a:solidFill>
              </a:rPr>
              <a:t>1101</a:t>
            </a:r>
            <a:r>
              <a:rPr lang="fr-FR" altLang="fr-FR" b="1" i="1">
                <a:solidFill>
                  <a:srgbClr val="00FF00"/>
                </a:solidFill>
              </a:rPr>
              <a:t>1100</a:t>
            </a:r>
            <a:r>
              <a:rPr lang="fr-FR" altLang="fr-FR" b="1" i="1"/>
              <a:t>)</a:t>
            </a:r>
            <a:r>
              <a:rPr lang="fr-FR" altLang="fr-FR" b="1" i="1" baseline="-33000"/>
              <a:t>2</a:t>
            </a:r>
            <a:r>
              <a:rPr lang="fr-FR" altLang="fr-FR" b="1" i="1"/>
              <a:t> = (00</a:t>
            </a:r>
            <a:r>
              <a:rPr lang="fr-FR" altLang="fr-FR" b="1" i="1">
                <a:solidFill>
                  <a:srgbClr val="0000FF"/>
                </a:solidFill>
              </a:rPr>
              <a:t>10</a:t>
            </a:r>
            <a:r>
              <a:rPr lang="fr-FR" altLang="fr-FR" b="1" i="1"/>
              <a:t>  </a:t>
            </a:r>
            <a:r>
              <a:rPr lang="fr-FR" altLang="fr-FR" b="1" i="1">
                <a:solidFill>
                  <a:srgbClr val="FF420E"/>
                </a:solidFill>
              </a:rPr>
              <a:t>1101</a:t>
            </a:r>
            <a:r>
              <a:rPr lang="fr-FR" altLang="fr-FR" b="1" i="1"/>
              <a:t>  </a:t>
            </a:r>
            <a:r>
              <a:rPr lang="fr-FR" altLang="fr-FR" b="1" i="1">
                <a:solidFill>
                  <a:srgbClr val="00FF00"/>
                </a:solidFill>
              </a:rPr>
              <a:t>1100</a:t>
            </a:r>
            <a:r>
              <a:rPr lang="fr-FR" altLang="fr-FR" b="1" i="1"/>
              <a:t>)</a:t>
            </a:r>
            <a:r>
              <a:rPr lang="fr-FR" altLang="fr-FR" b="1" i="1" baseline="-33000"/>
              <a:t>2</a:t>
            </a:r>
            <a:r>
              <a:rPr lang="fr-FR" altLang="fr-FR" b="1" i="1"/>
              <a:t> = (</a:t>
            </a:r>
            <a:r>
              <a:rPr lang="fr-FR" altLang="fr-FR" b="1" i="1">
                <a:solidFill>
                  <a:srgbClr val="0000FF"/>
                </a:solidFill>
              </a:rPr>
              <a:t>2</a:t>
            </a:r>
            <a:r>
              <a:rPr lang="fr-FR" altLang="fr-FR" b="1" i="1">
                <a:solidFill>
                  <a:srgbClr val="FF420E"/>
                </a:solidFill>
              </a:rPr>
              <a:t>D</a:t>
            </a:r>
            <a:r>
              <a:rPr lang="fr-FR" altLang="fr-FR" b="1" i="1">
                <a:solidFill>
                  <a:srgbClr val="00FF00"/>
                </a:solidFill>
              </a:rPr>
              <a:t>C</a:t>
            </a:r>
            <a:r>
              <a:rPr lang="fr-FR" altLang="fr-FR" b="1" i="1"/>
              <a:t>)</a:t>
            </a:r>
            <a:r>
              <a:rPr lang="fr-FR" altLang="fr-FR" b="1" i="1" baseline="-33000"/>
              <a:t>16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A1490EE6-E661-9C73-BFDF-1F9D571D5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088" y="4030663"/>
            <a:ext cx="39370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Conversion   hexadécimal / binaire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A0C9A90A-D97F-1C82-0A12-AD320A493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679950"/>
            <a:ext cx="162083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Ainsi : </a:t>
            </a:r>
            <a:r>
              <a:rPr lang="fr-FR" altLang="fr-FR" b="1" i="1"/>
              <a:t>(1AB)</a:t>
            </a:r>
            <a:r>
              <a:rPr lang="fr-FR" altLang="fr-FR" b="1" i="1" baseline="-33000"/>
              <a:t>16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A83A5004-C7C2-BDD5-6D88-B023958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6096000"/>
            <a:ext cx="63023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	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DE4F766E-D3BA-9F88-31E6-428776669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4679950"/>
            <a:ext cx="214153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1		A		B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6C90328B-2091-4BE9-9368-E2942CC22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5040313"/>
            <a:ext cx="685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>
                <a:solidFill>
                  <a:srgbClr val="0000FF"/>
                </a:solidFill>
              </a:rPr>
              <a:t>0001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545ED955-9DE1-4DBC-248D-CA4B7EFC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040313"/>
            <a:ext cx="685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>
                <a:solidFill>
                  <a:srgbClr val="FF420E"/>
                </a:solidFill>
              </a:rPr>
              <a:t>1010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C7831AA2-B482-DB07-0E02-2620B6CB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5040313"/>
            <a:ext cx="685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>
                <a:solidFill>
                  <a:srgbClr val="00FF00"/>
                </a:solidFill>
              </a:rPr>
              <a:t>1011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3558AE10-4D8A-99E0-6CB5-A7937984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751388"/>
            <a:ext cx="30130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 </a:t>
            </a:r>
            <a:r>
              <a:rPr lang="fr-FR" altLang="fr-FR" b="1" i="1"/>
              <a:t>(1AB)</a:t>
            </a:r>
            <a:r>
              <a:rPr lang="fr-FR" altLang="fr-FR" b="1" i="1" baseline="-33000"/>
              <a:t>16 </a:t>
            </a:r>
            <a:r>
              <a:rPr lang="fr-FR" altLang="fr-FR" b="1" i="1"/>
              <a:t>= (</a:t>
            </a:r>
            <a:r>
              <a:rPr lang="fr-FR" altLang="fr-FR" b="1" i="1">
                <a:solidFill>
                  <a:srgbClr val="0000FF"/>
                </a:solidFill>
              </a:rPr>
              <a:t>0001</a:t>
            </a:r>
            <a:r>
              <a:rPr lang="fr-FR" altLang="fr-FR" b="1" i="1">
                <a:solidFill>
                  <a:srgbClr val="FF420E"/>
                </a:solidFill>
              </a:rPr>
              <a:t>1010</a:t>
            </a:r>
            <a:r>
              <a:rPr lang="fr-FR" altLang="fr-FR" b="1" i="1">
                <a:solidFill>
                  <a:srgbClr val="00FF00"/>
                </a:solidFill>
              </a:rPr>
              <a:t>1011</a:t>
            </a:r>
            <a:r>
              <a:rPr lang="fr-FR" altLang="fr-FR" b="1" i="1"/>
              <a:t>)</a:t>
            </a:r>
            <a:r>
              <a:rPr lang="fr-FR" altLang="fr-FR" b="1" i="1" baseline="-33000"/>
              <a:t>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2ECE63F5-DDDF-654E-2862-ECABEA3D3B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B7351BB-CBAD-494F-86BB-9D5CF306C803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516BBD57-5EFF-6668-21A5-91C1BED785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A7E0B3E7-22CF-9967-13F4-7108050EA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DD70246-2B01-4BEA-8956-F1D582E189C2}" type="slidenum">
              <a:rPr lang="en-GB" altLang="fr-FR"/>
              <a:pPr/>
              <a:t>14</a:t>
            </a:fld>
            <a:endParaRPr lang="en-GB" altLang="fr-FR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2FC967E0-B46C-DA81-79A8-303F780C1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6386" name="Line 2">
            <a:extLst>
              <a:ext uri="{FF2B5EF4-FFF2-40B4-BE49-F238E27FC236}">
                <a16:creationId xmlns:a16="http://schemas.microsoft.com/office/drawing/2014/main" id="{AE361E4F-B97D-CEDB-311D-F9F393995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DD48836-FA26-B3E6-312E-61A823AFB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F11BDC1-8F85-78CB-125A-B1F92F801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8883CDD0-6BEE-3097-8201-5385AD788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BB2024EA-6E50-E3D2-0783-D938C86F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HEXADECIMAL – Addition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3853AAEC-A111-895A-AF07-8ADDA5E68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6392" name="Picture 8">
            <a:extLst>
              <a:ext uri="{FF2B5EF4-FFF2-40B4-BE49-F238E27FC236}">
                <a16:creationId xmlns:a16="http://schemas.microsoft.com/office/drawing/2014/main" id="{B716E2BE-69B6-816C-41AB-848B26D6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1635125"/>
            <a:ext cx="56197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93" name="Text Box 9">
            <a:extLst>
              <a:ext uri="{FF2B5EF4-FFF2-40B4-BE49-F238E27FC236}">
                <a16:creationId xmlns:a16="http://schemas.microsoft.com/office/drawing/2014/main" id="{3E5EDF33-3684-40C1-AD94-F9B4B69F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2028825"/>
            <a:ext cx="7493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D5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EF224695-CDA0-BED8-9048-7DF421EFE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2430463"/>
            <a:ext cx="792162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AC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B0BA0238-2ADC-F16D-3686-C404A3CB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2413000"/>
            <a:ext cx="5000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+</a:t>
            </a:r>
          </a:p>
        </p:txBody>
      </p:sp>
      <p:sp>
        <p:nvSpPr>
          <p:cNvPr id="16396" name="Line 12">
            <a:extLst>
              <a:ext uri="{FF2B5EF4-FFF2-40B4-BE49-F238E27FC236}">
                <a16:creationId xmlns:a16="http://schemas.microsoft.com/office/drawing/2014/main" id="{C8A56BDB-1047-75DD-DEEC-89C3B6505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887663"/>
            <a:ext cx="1716088" cy="3175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FD1014B3-5778-37CD-16B3-64568F5F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2944813"/>
            <a:ext cx="143033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  1 8 1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1E5D5C61-E72C-B6ED-9E3B-FEDD2AAC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1800225"/>
            <a:ext cx="444500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400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8B1FBAB4-E3B6-4579-1DD2-5A970174CE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1398F05-1693-48F4-B355-7998EFA307CD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C2260786-7A9B-7F22-811A-F94CFB2105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6C21B388-D3F1-400E-C2F6-121FDE3E9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DA6B32-799D-466A-88A2-B8B40795C206}" type="slidenum">
              <a:rPr lang="en-GB" altLang="fr-FR"/>
              <a:pPr/>
              <a:t>15</a:t>
            </a:fld>
            <a:endParaRPr lang="en-GB" altLang="fr-FR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C35943B8-8E18-5F45-2A48-F5E59B53F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7410" name="Line 2">
            <a:extLst>
              <a:ext uri="{FF2B5EF4-FFF2-40B4-BE49-F238E27FC236}">
                <a16:creationId xmlns:a16="http://schemas.microsoft.com/office/drawing/2014/main" id="{85CD4E46-BBC7-EF43-548A-A09A1D715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1FBB33E-3DCA-0FDD-A4E2-6731EC534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1FF10C4-8E98-C76B-2FBA-3373D43A4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7E751D5E-0720-DC16-71CF-94F18F4CD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A86E7711-7E1D-162C-0B96-FB8614CE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HEXADECIMAL – Multiplication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2D7FC8F3-3D86-43AE-EAAC-DA7F1687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64A9B520-65F2-EB31-F665-835A0DEE6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8" y="1368425"/>
            <a:ext cx="91106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>
                <a:latin typeface="Times New Roman" panose="02020603050405020304" pitchFamily="18" charset="0"/>
                <a:cs typeface="DejaVu Sans" charset="0"/>
              </a:rPr>
              <a:t> On effectue comme en décimal les produits partiels qu'on additionne ensuite. </a:t>
            </a:r>
          </a:p>
        </p:txBody>
      </p:sp>
      <p:pic>
        <p:nvPicPr>
          <p:cNvPr id="17417" name="Picture 9">
            <a:extLst>
              <a:ext uri="{FF2B5EF4-FFF2-40B4-BE49-F238E27FC236}">
                <a16:creationId xmlns:a16="http://schemas.microsoft.com/office/drawing/2014/main" id="{2884C57E-FA2D-2D5F-0E9A-F9D59D9C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985963"/>
            <a:ext cx="53149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8" name="Picture 10">
            <a:extLst>
              <a:ext uri="{FF2B5EF4-FFF2-40B4-BE49-F238E27FC236}">
                <a16:creationId xmlns:a16="http://schemas.microsoft.com/office/drawing/2014/main" id="{117511AE-A0F5-F6C6-B08F-3F6CA465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879725"/>
            <a:ext cx="19050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7AB00C2A-537E-EDB6-2029-0396F3A17B9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A825CA9-9C2D-4524-A6EF-A4E0D014B783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A93720FD-9664-09E2-5112-7F179630E9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1144D8B8-60D8-F58E-44DB-14B9315C4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F3F3B03-3169-4F37-9CEE-C2113CF43183}" type="slidenum">
              <a:rPr lang="en-GB" altLang="fr-FR"/>
              <a:pPr/>
              <a:t>16</a:t>
            </a:fld>
            <a:endParaRPr lang="en-GB" altLang="fr-FR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57B3E267-4B56-7813-A1BB-387491930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8434" name="Line 2">
            <a:extLst>
              <a:ext uri="{FF2B5EF4-FFF2-40B4-BE49-F238E27FC236}">
                <a16:creationId xmlns:a16="http://schemas.microsoft.com/office/drawing/2014/main" id="{4DAFE06F-D4A9-383A-B1A6-CB4F84945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512E7133-2577-725C-0A41-CCEF48E5D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DF27A07-551C-7658-7793-A6A9C5C57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452CBDFF-B90C-9D12-BD4A-809040C4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519AC7A5-87F2-5000-5117-5615A8F52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Exercices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6740A20B-B50D-F783-BD3E-5751176DF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8440" name="Picture 8">
            <a:extLst>
              <a:ext uri="{FF2B5EF4-FFF2-40B4-BE49-F238E27FC236}">
                <a16:creationId xmlns:a16="http://schemas.microsoft.com/office/drawing/2014/main" id="{F587E19A-D742-96C4-E731-CDBAE95F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558" y="1336675"/>
            <a:ext cx="43624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9311C634-E0D3-4C92-DFA1-D5A768B6C4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9538CE5-9AF5-42F8-949E-BF82A7707EF2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E814335A-04AF-9C3C-6E07-5DF2714E91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816D7927-9E5E-1F05-06A6-22ABB22CCD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63C9F9-3128-4D85-8F71-7B52459CAA0E}" type="slidenum">
              <a:rPr lang="en-GB" altLang="fr-FR"/>
              <a:pPr/>
              <a:t>17</a:t>
            </a:fld>
            <a:endParaRPr lang="en-GB" altLang="fr-FR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AF4FC1F1-8E12-2839-2C05-1BFF146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9458" name="Line 2">
            <a:extLst>
              <a:ext uri="{FF2B5EF4-FFF2-40B4-BE49-F238E27FC236}">
                <a16:creationId xmlns:a16="http://schemas.microsoft.com/office/drawing/2014/main" id="{75EB05DD-0C11-4D1A-A50D-5B7A42AF9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F946C780-6EA5-BA75-C88C-3ACF8EE69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D60733B-399A-F986-3CC8-523194663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AA9599A8-F6E6-CAC1-717C-CFAC3AA44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9805BDF6-7D2C-C270-5B0D-5C2B4F18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Exercices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36329A8B-BF98-43F5-AEC9-1669F73E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1709D710-53F3-2068-07FE-AE6407C8F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58975"/>
            <a:ext cx="56864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EB76996A-4809-3137-D53E-43DF05CE4D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665C558-941D-48E8-A549-9C85260E18AC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E180163-4755-38F5-F2CE-672BCA718F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93D73DB-2589-0720-11E1-1003C7C49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E9029A0-9DFB-4A33-A7B2-DFE4F53449D7}" type="slidenum">
              <a:rPr lang="en-GB" altLang="fr-FR"/>
              <a:pPr/>
              <a:t>2</a:t>
            </a:fld>
            <a:endParaRPr lang="en-GB" altLang="fr-F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ACD69BCD-D535-16F4-0D56-13AF4DDA5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1238250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r>
              <a:rPr lang="en-GB" altLang="fr-FR" sz="2400" i="1">
                <a:latin typeface="Verdana" panose="020B0604030504040204" pitchFamily="34" charset="0"/>
              </a:rPr>
              <a:t>Plan de la phase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FEBCE6E-FFB1-A98A-CD4A-C0E45989C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8975" y="2684463"/>
            <a:ext cx="2962275" cy="1312862"/>
          </a:xfrm>
          <a:ln/>
        </p:spPr>
        <p:txBody>
          <a:bodyPr/>
          <a:lstStyle/>
          <a:p>
            <a:pPr marL="0" indent="0">
              <a:lnSpc>
                <a:spcPct val="77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fr-FR" sz="2000" i="1">
                <a:latin typeface="Verdana" panose="020B0604030504040204" pitchFamily="34" charset="0"/>
              </a:rPr>
              <a:t>Introduction</a:t>
            </a:r>
          </a:p>
          <a:p>
            <a:pPr marL="0" indent="0">
              <a:lnSpc>
                <a:spcPct val="77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fr-FR" sz="2000" i="1">
                <a:latin typeface="Verdana" panose="020B0604030504040204" pitchFamily="34" charset="0"/>
              </a:rPr>
              <a:t>Language binaire</a:t>
            </a:r>
          </a:p>
          <a:p>
            <a:pPr marL="0" indent="0">
              <a:lnSpc>
                <a:spcPct val="77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fr-FR" sz="2000" i="1">
                <a:latin typeface="Verdana" panose="020B0604030504040204" pitchFamily="34" charset="0"/>
              </a:rPr>
              <a:t>Langage hexadécimal</a:t>
            </a:r>
          </a:p>
          <a:p>
            <a:pPr marL="0" indent="0">
              <a:lnSpc>
                <a:spcPct val="77000"/>
              </a:lnSpc>
              <a:buClrTx/>
              <a:buFontTx/>
              <a:buNone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</a:pPr>
            <a:r>
              <a:rPr lang="en-GB" altLang="fr-FR" sz="2000" i="1">
                <a:latin typeface="Verdana" panose="020B0604030504040204" pitchFamily="34" charset="0"/>
              </a:rPr>
              <a:t>Exercices</a:t>
            </a:r>
          </a:p>
        </p:txBody>
      </p:sp>
      <p:sp>
        <p:nvSpPr>
          <p:cNvPr id="4099" name="Line 3">
            <a:extLst>
              <a:ext uri="{FF2B5EF4-FFF2-40B4-BE49-F238E27FC236}">
                <a16:creationId xmlns:a16="http://schemas.microsoft.com/office/drawing/2014/main" id="{9F8AC8D8-C00C-EE2A-9EE2-9E31DBC9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66F0765A-FDEF-22EE-1088-5F3CC1BD944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4980E97-F2B4-4FB4-958A-5DFFD7284F48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AB5B6787-8359-9AB8-60BD-58F8DDC188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2B50B55-A6C7-F29D-0B06-95397EC6FF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7CDFD26-265B-4FB1-8B32-86C3BDC9A99B}" type="slidenum">
              <a:rPr lang="en-GB" altLang="fr-FR"/>
              <a:pPr/>
              <a:t>3</a:t>
            </a:fld>
            <a:endParaRPr lang="en-GB" altLang="fr-FR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08802088-2B96-8A1D-14BC-633289D00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1238250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r>
              <a:rPr lang="en-GB" altLang="fr-FR" sz="2400" i="1">
                <a:latin typeface="Verdana" panose="020B0604030504040204" pitchFamily="34" charset="0"/>
              </a:rPr>
              <a:t>Introduction</a:t>
            </a:r>
          </a:p>
        </p:txBody>
      </p:sp>
      <p:sp>
        <p:nvSpPr>
          <p:cNvPr id="5122" name="Line 2">
            <a:extLst>
              <a:ext uri="{FF2B5EF4-FFF2-40B4-BE49-F238E27FC236}">
                <a16:creationId xmlns:a16="http://schemas.microsoft.com/office/drawing/2014/main" id="{AF7DEBF4-EBA9-63C7-ACD6-65424EEB2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BB7D4CD7-8E9B-0BC7-8C72-7004156E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33513"/>
            <a:ext cx="896461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Pour </a:t>
            </a:r>
            <a:r>
              <a:rPr lang="en-GB" altLang="fr-FR" b="1" i="1">
                <a:latin typeface="Verdana" panose="020B0604030504040204" pitchFamily="34" charset="0"/>
              </a:rPr>
              <a:t>passer</a:t>
            </a:r>
            <a:r>
              <a:rPr lang="en-GB" altLang="fr-FR" i="1">
                <a:latin typeface="Verdana" panose="020B0604030504040204" pitchFamily="34" charset="0"/>
              </a:rPr>
              <a:t> d'un </a:t>
            </a:r>
            <a:r>
              <a:rPr lang="en-GB" altLang="fr-FR" b="1" i="1">
                <a:latin typeface="Verdana" panose="020B0604030504040204" pitchFamily="34" charset="0"/>
              </a:rPr>
              <a:t>langage A</a:t>
            </a:r>
            <a:r>
              <a:rPr lang="en-GB" altLang="fr-FR" i="1">
                <a:latin typeface="Verdana" panose="020B0604030504040204" pitchFamily="34" charset="0"/>
              </a:rPr>
              <a:t> à un</a:t>
            </a:r>
            <a:r>
              <a:rPr lang="en-GB" altLang="fr-FR" b="1" i="1">
                <a:latin typeface="Verdana" panose="020B0604030504040204" pitchFamily="34" charset="0"/>
              </a:rPr>
              <a:t> langage B</a:t>
            </a:r>
            <a:r>
              <a:rPr lang="en-GB" altLang="fr-FR" i="1">
                <a:latin typeface="Verdana" panose="020B0604030504040204" pitchFamily="34" charset="0"/>
              </a:rPr>
              <a:t>, il faut un </a:t>
            </a:r>
            <a:r>
              <a:rPr lang="en-GB" altLang="fr-FR" b="1" i="1">
                <a:latin typeface="Verdana" panose="020B0604030504040204" pitchFamily="34" charset="0"/>
              </a:rPr>
              <a:t>systeme </a:t>
            </a:r>
            <a:r>
              <a:rPr lang="en-GB" altLang="fr-FR" i="1">
                <a:latin typeface="Verdana" panose="020B0604030504040204" pitchFamily="34" charset="0"/>
              </a:rPr>
              <a:t> de </a:t>
            </a:r>
            <a:r>
              <a:rPr lang="en-GB" altLang="fr-FR" b="1" i="1">
                <a:latin typeface="Verdana" panose="020B0604030504040204" pitchFamily="34" charset="0"/>
              </a:rPr>
              <a:t>codification</a:t>
            </a:r>
            <a:r>
              <a:rPr lang="en-GB" altLang="fr-FR" i="1">
                <a:latin typeface="Verdana" panose="020B0604030504040204" pitchFamily="34" charset="0"/>
              </a:rPr>
              <a:t> (ou de codage).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B233FB55-6926-F9FA-F1C2-A26F3D84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087563"/>
            <a:ext cx="6996113" cy="174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Il existe plusieures possibilités de codage de l'information :</a:t>
            </a: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 - BINAIRE</a:t>
            </a: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 - HEXADECIMAL</a:t>
            </a: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 - BCD </a:t>
            </a: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 i="1">
                <a:latin typeface="Verdana" panose="020B0604030504040204" pitchFamily="34" charset="0"/>
              </a:rPr>
              <a:t> - ASCII</a:t>
            </a:r>
            <a:br>
              <a:rPr lang="en-GB" altLang="fr-FR" i="1">
                <a:latin typeface="Verdana" panose="020B0604030504040204" pitchFamily="34" charset="0"/>
              </a:rPr>
            </a:br>
            <a:r>
              <a:rPr lang="en-GB" altLang="fr-FR" i="1">
                <a:latin typeface="Verdana" panose="020B0604030504040204" pitchFamily="34" charset="0"/>
              </a:rPr>
              <a:t> - ...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8DF3434-7C7A-4698-65EF-E36A39513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8288"/>
            <a:ext cx="91440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>
                <a:latin typeface="Verdana" panose="020B0604030504040204" pitchFamily="34" charset="0"/>
              </a:rPr>
              <a:t>Les systemes informatiques fonctionnent  selon une logique à deux états.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880AD946-8D75-B2BE-397D-1540A11E2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3463"/>
            <a:ext cx="899953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r>
              <a:rPr lang="en-GB" altLang="fr-FR">
                <a:latin typeface="Verdana" panose="020B0604030504040204" pitchFamily="34" charset="0"/>
              </a:rPr>
              <a:t>Toute information à traiter devra être représentée sous une forme binaire. </a:t>
            </a: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C56F18F9-DADE-1046-DC02-3ECA6E6A4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622550"/>
            <a:ext cx="1381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EEAC7DD-CDAD-5B70-DFE6-159ECCE1E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3162300"/>
            <a:ext cx="13811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9" name="Text Box 9">
            <a:extLst>
              <a:ext uri="{FF2B5EF4-FFF2-40B4-BE49-F238E27FC236}">
                <a16:creationId xmlns:a16="http://schemas.microsoft.com/office/drawing/2014/main" id="{B710B289-E90E-1DA1-1496-1FE37C5B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538" y="2519363"/>
            <a:ext cx="3063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0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A8860816-C3BA-DC66-39C7-19BA2024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3121025"/>
            <a:ext cx="3063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F6655FE6-8947-F7A1-C1C9-C0788C421B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E8F75D-7A6B-482F-899A-F21D74B4CE07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71130BCC-CCD3-4001-1292-F185D469A4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BBD9841C-77BC-84E9-E86F-B10DC199C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3EE1105-DB7E-4B3F-AC1A-7D5FEDCEB881}" type="slidenum">
              <a:rPr lang="en-GB" altLang="fr-FR"/>
              <a:pPr/>
              <a:t>4</a:t>
            </a:fld>
            <a:endParaRPr lang="en-GB" altLang="fr-FR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3726304-50E2-9EAD-E494-992E73E4B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6146" name="Line 2">
            <a:extLst>
              <a:ext uri="{FF2B5EF4-FFF2-40B4-BE49-F238E27FC236}">
                <a16:creationId xmlns:a16="http://schemas.microsoft.com/office/drawing/2014/main" id="{0B207905-BA39-3D6C-DDA9-10945AC37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88F38821-0F3A-7E8F-FBEE-5B309E8B5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1B4AC09-A85B-395D-876F-63B4E61E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D87F042C-2E37-FF2C-C888-364849D8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3C767A0A-5B2B-1881-1423-C8B7979D1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9088" indent="-309563"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endParaRPr lang="en-GB" altLang="fr-FR" sz="2000"/>
          </a:p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endParaRPr lang="en-GB" altLang="fr-FR" sz="2000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3E9B5AE2-B520-3881-0240-77C8C7807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8047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CFC2A039-A288-A744-A3B5-4785D032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11188F37-0B95-26FB-8953-FFAF1003E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1439863"/>
            <a:ext cx="909478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7EB231A3-8704-4824-F8B7-EB3E8F42A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501775"/>
            <a:ext cx="271462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Alphabet : Symboles </a:t>
            </a:r>
            <a:r>
              <a:rPr lang="fr-FR" altLang="fr-FR" b="1" i="1"/>
              <a:t>0</a:t>
            </a:r>
            <a:r>
              <a:rPr lang="fr-FR" altLang="fr-FR"/>
              <a:t>, </a:t>
            </a:r>
            <a:r>
              <a:rPr lang="fr-FR" altLang="fr-FR" b="1" i="1"/>
              <a:t>1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A6894631-E135-F394-A6D1-4853D9DD1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2160588"/>
            <a:ext cx="908685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La base de numérotation est 2 (car on utilise 2 symboles), et les calculs se font en </a:t>
            </a:r>
          </a:p>
          <a:p>
            <a:pPr>
              <a:buClrTx/>
              <a:buFontTx/>
              <a:buNone/>
            </a:pPr>
            <a:r>
              <a:rPr lang="fr-FR" altLang="fr-FR"/>
              <a:t>base 2.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F363D467-B030-EF61-1FEA-F5D0D5B0E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60700"/>
            <a:ext cx="3209925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Un nombre base 2 est noté </a:t>
            </a:r>
            <a:r>
              <a:rPr lang="fr-FR" altLang="fr-FR" b="1" i="1"/>
              <a:t>n</a:t>
            </a:r>
            <a:r>
              <a:rPr lang="fr-FR" altLang="fr-FR" b="1" i="1" baseline="-33000"/>
              <a:t>2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75501B65-A0BF-2258-637C-331FFF0F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854325"/>
            <a:ext cx="720725" cy="56515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fr-FR" altLang="fr-FR"/>
          </a:p>
          <a:p>
            <a:pPr algn="ctr">
              <a:buClrTx/>
              <a:buFontTx/>
              <a:buNone/>
            </a:pPr>
            <a:r>
              <a:rPr lang="fr-FR" altLang="fr-FR" b="1" i="1"/>
              <a:t>110</a:t>
            </a:r>
            <a:r>
              <a:rPr lang="fr-FR" altLang="fr-FR" b="1" i="1" baseline="-33000"/>
              <a:t>2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AE6EF6EE-FD2B-5AB8-D8D4-FEB664F9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959225"/>
            <a:ext cx="46148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En base 10 un nombre  devrait être noté </a:t>
            </a:r>
            <a:r>
              <a:rPr lang="fr-FR" altLang="fr-FR" b="1" i="1"/>
              <a:t>n</a:t>
            </a:r>
            <a:r>
              <a:rPr lang="fr-FR" altLang="fr-FR" b="1" i="1" baseline="-33000"/>
              <a:t>10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325794F2-14CC-B543-9007-15F81401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3779838"/>
            <a:ext cx="1619250" cy="565150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Tx/>
              <a:buFontTx/>
              <a:buNone/>
            </a:pPr>
            <a:endParaRPr lang="fr-FR" altLang="fr-FR"/>
          </a:p>
          <a:p>
            <a:pPr algn="ctr">
              <a:buClrTx/>
              <a:buFontTx/>
              <a:buNone/>
            </a:pPr>
            <a:r>
              <a:rPr lang="fr-FR" altLang="fr-FR" b="1" i="1"/>
              <a:t>110</a:t>
            </a:r>
            <a:r>
              <a:rPr lang="fr-FR" altLang="fr-FR" b="1" i="1" baseline="-33000"/>
              <a:t>2  </a:t>
            </a:r>
            <a:r>
              <a:rPr lang="fr-FR" altLang="fr-FR" b="1" i="1">
                <a:cs typeface="Arial" panose="020B0604020202020204" pitchFamily="34" charset="0"/>
              </a:rPr>
              <a:t>≠ 110</a:t>
            </a:r>
            <a:r>
              <a:rPr lang="fr-FR" altLang="fr-FR" b="1" i="1" baseline="-33000">
                <a:cs typeface="Arial" panose="020B0604020202020204" pitchFamily="34" charset="0"/>
              </a:rPr>
              <a:t>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3E75A487-A769-E94E-6AD1-110DACF6AD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6291403-6261-4E82-996D-877026BD51A4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7CE48976-4245-87A7-9BD3-8780AF3ACD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73C2FDEC-49F7-BDA4-4686-FA148291CD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473209B-DF9E-427D-9274-67E3B5D89F4E}" type="slidenum">
              <a:rPr lang="en-GB" altLang="fr-FR"/>
              <a:pPr/>
              <a:t>5</a:t>
            </a:fld>
            <a:endParaRPr lang="en-GB" altLang="fr-FR"/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682A8C00-3E5C-188E-E0C4-AC098A6A6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7170" name="Line 2">
            <a:extLst>
              <a:ext uri="{FF2B5EF4-FFF2-40B4-BE49-F238E27FC236}">
                <a16:creationId xmlns:a16="http://schemas.microsoft.com/office/drawing/2014/main" id="{2BF94B35-6F59-4BAF-194E-CEB4F9B8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ECFB918-87AA-FD38-0EE6-9ADE957AB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CF265E2-DFD6-E7CA-B16C-1AE55FCD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7D52367-1905-2705-6581-9A83E12CF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3CD4A243-BC23-6923-5DD4-33CE80D2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9088" indent="-309563"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endParaRPr lang="en-GB" altLang="fr-FR" sz="2000"/>
          </a:p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endParaRPr lang="en-GB" altLang="fr-FR" sz="2000"/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5FEB22B2-B4B3-65F9-E3D5-C114F3D29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804703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- Conversion</a:t>
            </a: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909450CD-D4AD-2221-600E-DB2B015C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DFE680AD-34A6-99BF-537E-99F9F7ED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1411288"/>
            <a:ext cx="909478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E10012CB-1958-8540-0607-31296A42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303463"/>
            <a:ext cx="3060700" cy="2174875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endParaRPr lang="fr-FR" altLang="fr-FR"/>
          </a:p>
          <a:p>
            <a:pPr>
              <a:buClrTx/>
              <a:buFontTx/>
              <a:buNone/>
            </a:pPr>
            <a:r>
              <a:rPr lang="fr-FR" altLang="fr-FR"/>
              <a:t>135 / 2 	= 	67	reste	1</a:t>
            </a:r>
          </a:p>
          <a:p>
            <a:pPr>
              <a:buClrTx/>
              <a:buFontTx/>
              <a:buNone/>
            </a:pPr>
            <a:r>
              <a:rPr lang="fr-FR" altLang="fr-FR"/>
              <a:t>  67 / 2 	= 	33	reste	1</a:t>
            </a:r>
          </a:p>
          <a:p>
            <a:pPr>
              <a:buClrTx/>
              <a:buFontTx/>
              <a:buNone/>
            </a:pPr>
            <a:r>
              <a:rPr lang="fr-FR" altLang="fr-FR"/>
              <a:t>  33 / 2 	= 	16	reste	1</a:t>
            </a:r>
          </a:p>
          <a:p>
            <a:pPr>
              <a:buClrTx/>
              <a:buFontTx/>
              <a:buNone/>
            </a:pPr>
            <a:r>
              <a:rPr lang="fr-FR" altLang="fr-FR"/>
              <a:t>  16 / 2	=	  8	reste	0</a:t>
            </a:r>
          </a:p>
          <a:p>
            <a:pPr>
              <a:buClrTx/>
              <a:buFontTx/>
              <a:buNone/>
            </a:pPr>
            <a:r>
              <a:rPr lang="fr-FR" altLang="fr-FR"/>
              <a:t>    8 / 2	=	  4	reste	0</a:t>
            </a:r>
          </a:p>
          <a:p>
            <a:pPr>
              <a:buClrTx/>
              <a:buFontTx/>
              <a:buNone/>
            </a:pPr>
            <a:r>
              <a:rPr lang="fr-FR" altLang="fr-FR"/>
              <a:t>    4 / 2	=	  2	reste	0 </a:t>
            </a:r>
          </a:p>
          <a:p>
            <a:pPr>
              <a:buClrTx/>
              <a:buFontTx/>
              <a:buNone/>
            </a:pPr>
            <a:r>
              <a:rPr lang="fr-FR" altLang="fr-FR"/>
              <a:t>    2 / 2	=	  1	reste	0</a:t>
            </a:r>
          </a:p>
          <a:p>
            <a:pPr>
              <a:buClrTx/>
              <a:buFontTx/>
              <a:buNone/>
            </a:pPr>
            <a:r>
              <a:rPr lang="fr-FR" altLang="fr-FR"/>
              <a:t>    1 / 2	=	  0	reste	1</a:t>
            </a:r>
          </a:p>
          <a:p>
            <a:pPr>
              <a:buClrTx/>
              <a:buFontTx/>
              <a:buNone/>
            </a:pPr>
            <a:endParaRPr lang="fr-FR" altLang="fr-FR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8329717A-9E84-6863-AE50-2E25817A1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1620838"/>
            <a:ext cx="333057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Soit </a:t>
            </a:r>
            <a:r>
              <a:rPr lang="fr-FR" altLang="fr-FR" b="1" i="1"/>
              <a:t>135</a:t>
            </a:r>
            <a:r>
              <a:rPr lang="fr-FR" altLang="fr-FR" b="1" i="1" baseline="-33000"/>
              <a:t>10</a:t>
            </a:r>
            <a:r>
              <a:rPr lang="fr-FR" altLang="fr-FR" baseline="-33000"/>
              <a:t> </a:t>
            </a:r>
            <a:r>
              <a:rPr lang="fr-FR" altLang="fr-FR"/>
              <a:t>à convertir en base </a:t>
            </a:r>
            <a:r>
              <a:rPr lang="fr-FR" altLang="fr-FR" b="1" i="1"/>
              <a:t>2</a:t>
            </a:r>
          </a:p>
        </p:txBody>
      </p:sp>
      <p:sp>
        <p:nvSpPr>
          <p:cNvPr id="7180" name="AutoShape 12">
            <a:extLst>
              <a:ext uri="{FF2B5EF4-FFF2-40B4-BE49-F238E27FC236}">
                <a16:creationId xmlns:a16="http://schemas.microsoft.com/office/drawing/2014/main" id="{F23B6051-5C19-44D3-76F0-5007E34D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2378075"/>
            <a:ext cx="179387" cy="1979613"/>
          </a:xfrm>
          <a:prstGeom prst="upArrow">
            <a:avLst>
              <a:gd name="adj1" fmla="val 50000"/>
              <a:gd name="adj2" fmla="val 275886"/>
            </a:avLst>
          </a:prstGeom>
          <a:solidFill>
            <a:srgbClr val="99CCFF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0EFDFB0A-CE1C-8E06-7C5D-67D091F6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240088"/>
            <a:ext cx="19796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Sens de lecture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300F5249-1CF6-C13B-C627-04D575600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783013"/>
            <a:ext cx="2216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135</a:t>
            </a:r>
            <a:r>
              <a:rPr lang="fr-FR" altLang="fr-FR" b="1" i="1" baseline="-33000"/>
              <a:t>10 </a:t>
            </a:r>
            <a:r>
              <a:rPr lang="fr-FR" altLang="fr-FR" b="1" i="1"/>
              <a:t>=</a:t>
            </a:r>
            <a:r>
              <a:rPr lang="fr-FR" altLang="fr-FR" b="1" i="1" baseline="-33000"/>
              <a:t> </a:t>
            </a:r>
            <a:r>
              <a:rPr lang="fr-FR" altLang="fr-FR" b="1" i="1"/>
              <a:t> (10000111)</a:t>
            </a:r>
            <a:r>
              <a:rPr lang="fr-FR" altLang="fr-FR" b="1" i="1" baseline="-33000"/>
              <a:t>2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0D21B885-B597-2C0B-01FD-F9BD0BB9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859338"/>
            <a:ext cx="6659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Chaque élément binaire </a:t>
            </a:r>
            <a:r>
              <a:rPr lang="fr-FR" altLang="fr-FR" b="1" i="1"/>
              <a:t>0</a:t>
            </a:r>
            <a:r>
              <a:rPr lang="fr-FR" altLang="fr-FR"/>
              <a:t> ou </a:t>
            </a:r>
            <a:r>
              <a:rPr lang="fr-FR" altLang="fr-FR" b="1" i="1"/>
              <a:t>1</a:t>
            </a:r>
            <a:r>
              <a:rPr lang="fr-FR" altLang="fr-FR"/>
              <a:t> est appelé un digit binaire ou </a:t>
            </a:r>
            <a:r>
              <a:rPr lang="fr-FR" altLang="fr-FR" b="1"/>
              <a:t>bit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C68569DB-CF7B-0C96-A06D-75BCCB79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072063"/>
            <a:ext cx="397668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Une suite de </a:t>
            </a:r>
            <a:r>
              <a:rPr lang="fr-FR" altLang="fr-FR" b="1"/>
              <a:t>quatre bits</a:t>
            </a:r>
            <a:r>
              <a:rPr lang="fr-FR" altLang="fr-FR"/>
              <a:t> : un </a:t>
            </a:r>
            <a:r>
              <a:rPr lang="fr-FR" altLang="fr-FR" b="1"/>
              <a:t>quartet</a:t>
            </a:r>
          </a:p>
          <a:p>
            <a:pPr>
              <a:buClrTx/>
              <a:buFontTx/>
              <a:buNone/>
            </a:pPr>
            <a:r>
              <a:rPr lang="fr-FR" altLang="fr-FR"/>
              <a:t>Une suite de </a:t>
            </a:r>
            <a:r>
              <a:rPr lang="fr-FR" altLang="fr-FR" b="1"/>
              <a:t>huit bits</a:t>
            </a:r>
            <a:r>
              <a:rPr lang="fr-FR" altLang="fr-FR"/>
              <a:t> : un </a:t>
            </a:r>
            <a:r>
              <a:rPr lang="fr-FR" altLang="fr-FR" b="1"/>
              <a:t>octet</a:t>
            </a:r>
          </a:p>
        </p:txBody>
      </p:sp>
      <p:pic>
        <p:nvPicPr>
          <p:cNvPr id="7185" name="Picture 17">
            <a:extLst>
              <a:ext uri="{FF2B5EF4-FFF2-40B4-BE49-F238E27FC236}">
                <a16:creationId xmlns:a16="http://schemas.microsoft.com/office/drawing/2014/main" id="{8582E066-C7AF-0370-34ED-86F87B71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564188"/>
            <a:ext cx="612775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86" name="Text Box 18">
            <a:extLst>
              <a:ext uri="{FF2B5EF4-FFF2-40B4-BE49-F238E27FC236}">
                <a16:creationId xmlns:a16="http://schemas.microsoft.com/office/drawing/2014/main" id="{7A6526E6-A977-6CDD-E537-B260B08F1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784850"/>
            <a:ext cx="5400675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En anglais </a:t>
            </a:r>
            <a:r>
              <a:rPr lang="fr-FR" altLang="fr-FR" b="1"/>
              <a:t>octet</a:t>
            </a:r>
            <a:r>
              <a:rPr lang="fr-FR" altLang="fr-FR"/>
              <a:t> se </a:t>
            </a:r>
            <a:r>
              <a:rPr lang="fr-FR" altLang="fr-FR" b="1"/>
              <a:t>traduit</a:t>
            </a:r>
            <a:r>
              <a:rPr lang="fr-FR" altLang="fr-FR"/>
              <a:t> par </a:t>
            </a:r>
            <a:r>
              <a:rPr lang="fr-FR" altLang="fr-FR" b="1"/>
              <a:t>byte</a:t>
            </a:r>
            <a:r>
              <a:rPr lang="fr-FR" altLang="fr-FR"/>
              <a:t>  et </a:t>
            </a:r>
            <a:r>
              <a:rPr lang="fr-FR" altLang="fr-FR" b="1"/>
              <a:t>non</a:t>
            </a:r>
            <a:r>
              <a:rPr lang="fr-FR" altLang="fr-FR"/>
              <a:t> par </a:t>
            </a:r>
            <a:r>
              <a:rPr lang="fr-FR" altLang="fr-FR" b="1"/>
              <a:t>bit</a:t>
            </a:r>
          </a:p>
        </p:txBody>
      </p:sp>
      <p:sp>
        <p:nvSpPr>
          <p:cNvPr id="7187" name="AutoShape 19">
            <a:extLst>
              <a:ext uri="{FF2B5EF4-FFF2-40B4-BE49-F238E27FC236}">
                <a16:creationId xmlns:a16="http://schemas.microsoft.com/office/drawing/2014/main" id="{AFC1B93A-D503-5579-696D-1B6C6D9B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580063"/>
            <a:ext cx="6119813" cy="539750"/>
          </a:xfrm>
          <a:prstGeom prst="roundRect">
            <a:avLst>
              <a:gd name="adj" fmla="val 292"/>
            </a:avLst>
          </a:prstGeom>
          <a:solidFill>
            <a:srgbClr val="FF0000">
              <a:alpha val="9999"/>
            </a:srgbClr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74A82DE7-FD5F-12BC-A3F6-1AEF311E8D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5345C7-9D0B-4055-B85E-EF3CEEA7C3A5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9DA4D5B8-EE92-5242-0BF3-DBF46C9070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9E2F1A9E-A20E-1FE5-0543-569796CD33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0B88ABE-76D0-4B2F-97EB-17FE35F121AC}" type="slidenum">
              <a:rPr lang="en-GB" altLang="fr-FR"/>
              <a:pPr/>
              <a:t>6</a:t>
            </a:fld>
            <a:endParaRPr lang="en-GB" altLang="fr-FR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89DB02A4-03A6-0BA6-5879-E1AEF97DB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8194" name="Line 2">
            <a:extLst>
              <a:ext uri="{FF2B5EF4-FFF2-40B4-BE49-F238E27FC236}">
                <a16:creationId xmlns:a16="http://schemas.microsoft.com/office/drawing/2014/main" id="{3DEB8FE6-7B71-97D5-7CDB-3B180171A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0BB8BCB3-B45C-8C36-D17C-2FB058490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1947F4FE-E140-41BB-B379-10342FF8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6FB7061A-45F8-B4CB-7357-E5D893EF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C4D46EA6-862E-7B40-6EF6-505B0570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4963"/>
            <a:ext cx="82248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19088" indent="-309563"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br>
              <a:rPr lang="en-GB" altLang="fr-FR" sz="2000"/>
            </a:br>
            <a:endParaRPr lang="en-GB" altLang="fr-FR" sz="2000"/>
          </a:p>
          <a:p>
            <a:pPr>
              <a:lnSpc>
                <a:spcPct val="81000"/>
              </a:lnSpc>
              <a:spcBef>
                <a:spcPts val="800"/>
              </a:spcBef>
              <a:buClrTx/>
              <a:buFontTx/>
              <a:buNone/>
            </a:pPr>
            <a:br>
              <a:rPr lang="en-GB" altLang="fr-FR" sz="2000"/>
            </a:br>
            <a:endParaRPr lang="en-GB" altLang="fr-FR" sz="2000"/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EDFEC4A7-EA02-49F6-5405-5040D3D4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041400"/>
            <a:ext cx="804703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- Conversion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FBAC04EE-A965-6585-7079-2AB085D8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FA9019EF-EAF8-6B8D-37D7-249889C26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39863"/>
            <a:ext cx="9094788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  <a:p>
            <a:pPr marL="0" lvl="1" indent="0">
              <a:spcBef>
                <a:spcPts val="800"/>
              </a:spcBef>
              <a:buClrTx/>
              <a:buFontTx/>
              <a:buNone/>
            </a:pPr>
            <a:endParaRPr lang="en-GB" altLang="fr-FR" sz="2000" i="1">
              <a:latin typeface="Verdana" panose="020B0604030504040204" pitchFamily="34" charset="0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0880FB21-B3FE-467F-A0FB-F351CA3B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66888"/>
            <a:ext cx="376713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Soit  </a:t>
            </a:r>
            <a:r>
              <a:rPr lang="fr-FR" altLang="fr-FR" b="1" i="1"/>
              <a:t>10011</a:t>
            </a:r>
            <a:r>
              <a:rPr lang="fr-FR" altLang="fr-FR" b="1" i="1" baseline="-33000"/>
              <a:t>2</a:t>
            </a:r>
            <a:r>
              <a:rPr lang="fr-FR" altLang="fr-FR"/>
              <a:t> à convertir  en décimal</a:t>
            </a:r>
          </a:p>
        </p:txBody>
      </p:sp>
      <p:sp>
        <p:nvSpPr>
          <p:cNvPr id="8203" name="Text Box 11">
            <a:extLst>
              <a:ext uri="{FF2B5EF4-FFF2-40B4-BE49-F238E27FC236}">
                <a16:creationId xmlns:a16="http://schemas.microsoft.com/office/drawing/2014/main" id="{0E1CC9D8-1BFB-D772-3DFE-46D61BB5A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580063"/>
            <a:ext cx="15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48D3415A-E6C9-9DF1-45D1-A58AF6B5C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484438"/>
            <a:ext cx="2879725" cy="2195512"/>
          </a:xfrm>
          <a:prstGeom prst="rect">
            <a:avLst/>
          </a:prstGeom>
          <a:solidFill>
            <a:srgbClr val="C0C0C0"/>
          </a:solidFill>
          <a:ln w="936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4975" algn="l"/>
                <a:tab pos="884238" algn="l"/>
                <a:tab pos="1333500" algn="l"/>
                <a:tab pos="1782763" algn="l"/>
                <a:tab pos="2232025" algn="l"/>
                <a:tab pos="2681288" algn="l"/>
                <a:tab pos="3130550" algn="l"/>
                <a:tab pos="3579813" algn="l"/>
                <a:tab pos="4029075" algn="l"/>
                <a:tab pos="4478338" algn="l"/>
                <a:tab pos="4927600" algn="l"/>
                <a:tab pos="5389563" algn="l"/>
                <a:tab pos="5826125" algn="l"/>
                <a:tab pos="6275388" algn="l"/>
                <a:tab pos="6724650" algn="l"/>
                <a:tab pos="7173913" algn="l"/>
                <a:tab pos="7623175" algn="l"/>
                <a:tab pos="8072438" algn="l"/>
                <a:tab pos="8521700" algn="l"/>
                <a:tab pos="8970963" algn="l"/>
                <a:tab pos="8972550" algn="l"/>
                <a:tab pos="9421813" algn="l"/>
                <a:tab pos="9871075" algn="l"/>
                <a:tab pos="10321925" algn="l"/>
                <a:tab pos="1077912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	1	0	0	1	1</a:t>
            </a:r>
          </a:p>
          <a:p>
            <a:pPr>
              <a:buClrTx/>
              <a:buFontTx/>
              <a:buNone/>
            </a:pPr>
            <a:endParaRPr lang="fr-FR" altLang="fr-FR"/>
          </a:p>
          <a:p>
            <a:pPr>
              <a:buClrTx/>
              <a:buFontTx/>
              <a:buNone/>
            </a:pPr>
            <a:r>
              <a:rPr lang="fr-FR" altLang="fr-FR"/>
              <a:t>	x	x	x	x	x</a:t>
            </a:r>
          </a:p>
          <a:p>
            <a:pPr>
              <a:buClrTx/>
              <a:buFontTx/>
              <a:buNone/>
            </a:pPr>
            <a:endParaRPr lang="fr-FR" altLang="fr-FR"/>
          </a:p>
          <a:p>
            <a:pPr>
              <a:buClrTx/>
              <a:buFontTx/>
              <a:buNone/>
            </a:pPr>
            <a:r>
              <a:rPr lang="fr-FR" altLang="fr-FR"/>
              <a:t>	2</a:t>
            </a:r>
            <a:r>
              <a:rPr lang="fr-FR" altLang="fr-FR" baseline="33000"/>
              <a:t>4</a:t>
            </a:r>
            <a:r>
              <a:rPr lang="fr-FR" altLang="fr-FR"/>
              <a:t>	2</a:t>
            </a:r>
            <a:r>
              <a:rPr lang="fr-FR" altLang="fr-FR" baseline="33000"/>
              <a:t>3</a:t>
            </a:r>
            <a:r>
              <a:rPr lang="fr-FR" altLang="fr-FR"/>
              <a:t>	2</a:t>
            </a:r>
            <a:r>
              <a:rPr lang="fr-FR" altLang="fr-FR" baseline="33000"/>
              <a:t>2</a:t>
            </a:r>
            <a:r>
              <a:rPr lang="fr-FR" altLang="fr-FR"/>
              <a:t>	2</a:t>
            </a:r>
            <a:r>
              <a:rPr lang="fr-FR" altLang="fr-FR" baseline="33000"/>
              <a:t>1</a:t>
            </a:r>
            <a:r>
              <a:rPr lang="fr-FR" altLang="fr-FR"/>
              <a:t>	2</a:t>
            </a:r>
            <a:r>
              <a:rPr lang="fr-FR" altLang="fr-FR" baseline="33000"/>
              <a:t>0</a:t>
            </a:r>
          </a:p>
          <a:p>
            <a:pPr>
              <a:buClrTx/>
              <a:buFontTx/>
              <a:buNone/>
            </a:pPr>
            <a:endParaRPr lang="fr-FR" altLang="fr-FR" baseline="33000"/>
          </a:p>
          <a:p>
            <a:pPr>
              <a:buClrTx/>
              <a:buFontTx/>
              <a:buNone/>
            </a:pPr>
            <a:r>
              <a:rPr lang="fr-FR" altLang="fr-FR" sz="1400"/>
              <a:t>       (16)    (8)    (4)    (2)     (1)</a:t>
            </a:r>
            <a:r>
              <a:rPr lang="ar-SA" altLang="fr-FR" sz="1400"/>
              <a:t>‏</a:t>
            </a:r>
            <a:endParaRPr lang="fr-FR" altLang="fr-FR" sz="1400"/>
          </a:p>
          <a:p>
            <a:pPr>
              <a:buClrTx/>
              <a:buFontTx/>
              <a:buNone/>
            </a:pPr>
            <a:endParaRPr lang="fr-FR" altLang="fr-FR" sz="1400"/>
          </a:p>
          <a:p>
            <a:pPr>
              <a:buClrTx/>
              <a:buFontTx/>
              <a:buNone/>
            </a:pPr>
            <a:r>
              <a:rPr lang="fr-FR" altLang="fr-FR" sz="1400"/>
              <a:t>	=       =       =      =       =</a:t>
            </a:r>
          </a:p>
          <a:p>
            <a:pPr>
              <a:buClrTx/>
              <a:buFontTx/>
              <a:buNone/>
            </a:pPr>
            <a:endParaRPr lang="fr-FR" altLang="fr-FR" sz="1400"/>
          </a:p>
          <a:p>
            <a:pPr>
              <a:buClrTx/>
              <a:buFontTx/>
              <a:buNone/>
            </a:pPr>
            <a:r>
              <a:rPr lang="fr-FR" altLang="fr-FR" sz="1400"/>
              <a:t>      </a:t>
            </a:r>
            <a:r>
              <a:rPr lang="fr-FR" altLang="fr-FR"/>
              <a:t>16	0	0	2	1   </a:t>
            </a:r>
          </a:p>
        </p:txBody>
      </p:sp>
      <p:sp>
        <p:nvSpPr>
          <p:cNvPr id="8205" name="Text Box 13">
            <a:extLst>
              <a:ext uri="{FF2B5EF4-FFF2-40B4-BE49-F238E27FC236}">
                <a16:creationId xmlns:a16="http://schemas.microsoft.com/office/drawing/2014/main" id="{19B39B95-AC8F-A963-9C87-56D04AA3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52938"/>
            <a:ext cx="29019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dont la somme donne </a:t>
            </a:r>
            <a:r>
              <a:rPr lang="fr-FR" altLang="fr-FR" b="1" i="1"/>
              <a:t>19</a:t>
            </a:r>
            <a:r>
              <a:rPr lang="fr-FR" altLang="fr-FR" b="1" i="1" baseline="-33000"/>
              <a:t>10</a:t>
            </a:r>
            <a:r>
              <a:rPr lang="fr-FR" altLang="fr-FR"/>
              <a:t> </a:t>
            </a:r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02697D75-355F-F553-9295-A68D4C2A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921250"/>
            <a:ext cx="84963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On peut en déduire une autre manière de convertir un nombre décimal en binaire :</a:t>
            </a:r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A667382F-F091-321C-7008-E426C273B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5186363"/>
          <a:ext cx="7316788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344000" imgH="1457640" progId="">
                  <p:embed/>
                </p:oleObj>
              </mc:Choice>
              <mc:Fallback>
                <p:oleObj r:id="rId3" imgW="7344000" imgH="145764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186363"/>
                        <a:ext cx="7316788" cy="1473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>
            <a:extLst>
              <a:ext uri="{FF2B5EF4-FFF2-40B4-BE49-F238E27FC236}">
                <a16:creationId xmlns:a16="http://schemas.microsoft.com/office/drawing/2014/main" id="{45558A4C-21FA-3740-EA3F-8B59CEB7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580063"/>
            <a:ext cx="140335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400" i="1"/>
              <a:t>Poids binaire</a:t>
            </a:r>
          </a:p>
        </p:txBody>
      </p:sp>
      <p:sp>
        <p:nvSpPr>
          <p:cNvPr id="8209" name="Text Box 17">
            <a:extLst>
              <a:ext uri="{FF2B5EF4-FFF2-40B4-BE49-F238E27FC236}">
                <a16:creationId xmlns:a16="http://schemas.microsoft.com/office/drawing/2014/main" id="{098E926C-00B2-E423-4DA8-8FCA610C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0425"/>
            <a:ext cx="57467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400" b="1" i="1"/>
              <a:t>MSB</a:t>
            </a:r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568A8C6C-BC1B-8BA6-554D-A135F94B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940425"/>
            <a:ext cx="5349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400" b="1" i="1"/>
              <a:t>LSB</a:t>
            </a:r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A20F3FA7-5EE5-D29E-4E45-EB2FADB895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725" y="5753100"/>
            <a:ext cx="539750" cy="195263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6B8102DE-26E1-384C-DAF6-DA2B003043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1738" y="5753100"/>
            <a:ext cx="555625" cy="195263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C0E71C04-69F0-B926-A1B3-1651E6B406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2350" y="5211763"/>
            <a:ext cx="555625" cy="376237"/>
          </a:xfrm>
          <a:prstGeom prst="line">
            <a:avLst/>
          </a:prstGeom>
          <a:noFill/>
          <a:ln w="9360" cap="sq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7AA06162-6969-7735-1197-49F4BF0CCEC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EDC39AE-2C1F-46D4-B3F2-4090D5239B2C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C1D56B00-D7FA-E41E-DDB4-D40AF3C253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EC0EF570-23F3-D898-2459-C586C071EB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FC0FFE4-EA5A-454A-9922-5A15CFE389E6}" type="slidenum">
              <a:rPr lang="en-GB" altLang="fr-FR"/>
              <a:pPr/>
              <a:t>7</a:t>
            </a:fld>
            <a:endParaRPr lang="en-GB" altLang="fr-FR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D92C3200-8F7F-0CC8-A714-B39A03C7F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9218" name="Line 2">
            <a:extLst>
              <a:ext uri="{FF2B5EF4-FFF2-40B4-BE49-F238E27FC236}">
                <a16:creationId xmlns:a16="http://schemas.microsoft.com/office/drawing/2014/main" id="{8214AE36-FCEC-3EEB-3919-F5991853D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D97A9E52-742B-F597-3C9B-CAFA258C6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0E853A1B-591D-C725-A22E-18C94C42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FF0DEEFC-C438-E6C1-0EF3-FDF24B40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13510F4A-96C3-8CB3-B4EA-53CE72B33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- Conversion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D98857F2-47C2-3509-094C-C42D0010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63A13BEA-95C8-ADCD-4600-17B74610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19250"/>
            <a:ext cx="40386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5" name="Text Box 9">
            <a:extLst>
              <a:ext uri="{FF2B5EF4-FFF2-40B4-BE49-F238E27FC236}">
                <a16:creationId xmlns:a16="http://schemas.microsoft.com/office/drawing/2014/main" id="{27B492B3-7209-CFE2-1A62-5A979344D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2700338"/>
            <a:ext cx="271303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1200" b="1" i="1"/>
              <a:t>Les dix premiers nombres binaires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D61E325B-B589-1307-BA2E-AC432B959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3600450"/>
            <a:ext cx="7867650" cy="98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Le poids binaire</a:t>
            </a:r>
            <a:r>
              <a:rPr lang="fr-FR" altLang="fr-FR"/>
              <a:t> : puissance à laquelle est élevé le bit lors de la conversion</a:t>
            </a:r>
          </a:p>
          <a:p>
            <a:pPr>
              <a:buClrTx/>
              <a:buFontTx/>
              <a:buNone/>
            </a:pPr>
            <a:r>
              <a:rPr lang="fr-FR" altLang="fr-FR"/>
              <a:t>binaire-décimal :</a:t>
            </a:r>
          </a:p>
          <a:p>
            <a:pPr>
              <a:buClrTx/>
              <a:buFontTx/>
              <a:buNone/>
            </a:pPr>
            <a:endParaRPr lang="fr-FR" altLang="fr-FR"/>
          </a:p>
          <a:p>
            <a:pPr>
              <a:buClrTx/>
              <a:buFontTx/>
              <a:buNone/>
            </a:pPr>
            <a:r>
              <a:rPr lang="fr-FR" altLang="fr-FR" b="1" i="1"/>
              <a:t>135</a:t>
            </a:r>
            <a:r>
              <a:rPr lang="fr-FR" altLang="fr-FR" b="1" i="1" baseline="-33000"/>
              <a:t>10 </a:t>
            </a:r>
            <a:r>
              <a:rPr lang="fr-FR" altLang="fr-FR" b="1" i="1"/>
              <a:t>= (10000111)</a:t>
            </a:r>
            <a:r>
              <a:rPr lang="fr-FR" altLang="fr-FR" b="1" i="1" baseline="-33000"/>
              <a:t>2 </a:t>
            </a:r>
            <a:r>
              <a:rPr lang="fr-FR" altLang="fr-FR" b="1" i="1"/>
              <a:t>= 1x2</a:t>
            </a:r>
            <a:r>
              <a:rPr lang="fr-FR" altLang="fr-FR" b="1" i="1" baseline="33000"/>
              <a:t>7</a:t>
            </a:r>
            <a:r>
              <a:rPr lang="fr-FR" altLang="fr-FR" b="1" i="1"/>
              <a:t> + 0x2</a:t>
            </a:r>
            <a:r>
              <a:rPr lang="fr-FR" altLang="fr-FR" b="1" i="1" baseline="33000"/>
              <a:t>6</a:t>
            </a:r>
            <a:r>
              <a:rPr lang="fr-FR" altLang="fr-FR" b="1" i="1"/>
              <a:t> + 0x2</a:t>
            </a:r>
            <a:r>
              <a:rPr lang="fr-FR" altLang="fr-FR" b="1" i="1" baseline="33000"/>
              <a:t>5</a:t>
            </a:r>
            <a:r>
              <a:rPr lang="fr-FR" altLang="fr-FR" b="1" i="1"/>
              <a:t> + 0x2</a:t>
            </a:r>
            <a:r>
              <a:rPr lang="fr-FR" altLang="fr-FR" b="1" i="1" baseline="33000"/>
              <a:t>4</a:t>
            </a:r>
            <a:r>
              <a:rPr lang="fr-FR" altLang="fr-FR" b="1" i="1"/>
              <a:t> + 0x2</a:t>
            </a:r>
            <a:r>
              <a:rPr lang="fr-FR" altLang="fr-FR" b="1" i="1" baseline="33000"/>
              <a:t>3</a:t>
            </a:r>
            <a:r>
              <a:rPr lang="fr-FR" altLang="fr-FR" b="1" i="1"/>
              <a:t> + 1x2</a:t>
            </a:r>
            <a:r>
              <a:rPr lang="fr-FR" altLang="fr-FR" b="1" i="1" baseline="33000"/>
              <a:t>2</a:t>
            </a:r>
            <a:r>
              <a:rPr lang="fr-FR" altLang="fr-FR" b="1" i="1"/>
              <a:t> + 1x2</a:t>
            </a:r>
            <a:r>
              <a:rPr lang="fr-FR" altLang="fr-FR" b="1" i="1" baseline="33000"/>
              <a:t>1</a:t>
            </a:r>
            <a:r>
              <a:rPr lang="fr-FR" altLang="fr-FR" b="1" i="1"/>
              <a:t> + 1x2</a:t>
            </a:r>
            <a:r>
              <a:rPr lang="fr-FR" altLang="fr-FR" b="1" i="1" baseline="33000"/>
              <a:t>0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605A83D2-7B85-BE83-26F4-8EA721A07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675" y="5100638"/>
            <a:ext cx="85010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MSB</a:t>
            </a:r>
            <a:r>
              <a:rPr lang="fr-FR" altLang="fr-FR"/>
              <a:t> : Le bit de poids fort (</a:t>
            </a:r>
            <a:r>
              <a:rPr lang="fr-FR" altLang="fr-FR" i="1"/>
              <a:t>Most Significant Bit), c'est le bit situés le plus à gauche.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6E447596-823D-4F23-48D8-685FF2DC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438" y="5580063"/>
            <a:ext cx="9210676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/>
              <a:t>LSB</a:t>
            </a:r>
            <a:r>
              <a:rPr lang="fr-FR" altLang="fr-FR"/>
              <a:t> : Le bit de poids faible </a:t>
            </a:r>
            <a:r>
              <a:rPr lang="fr-FR" altLang="fr-FR" i="1"/>
              <a:t>(Less Significant Bit), c'est le bit situés le plus à droite.</a:t>
            </a:r>
          </a:p>
        </p:txBody>
      </p:sp>
      <p:sp>
        <p:nvSpPr>
          <p:cNvPr id="9229" name="Text Box 13">
            <a:extLst>
              <a:ext uri="{FF2B5EF4-FFF2-40B4-BE49-F238E27FC236}">
                <a16:creationId xmlns:a16="http://schemas.microsoft.com/office/drawing/2014/main" id="{0370BB8F-B620-33B8-0A00-DC9593FF0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4925"/>
            <a:ext cx="25796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5FB4FD6D-E094-E55E-4DBB-20226A7FE3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DA20CDA-424B-401D-B99A-8EB382817B50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343F257A-10FF-F3BA-7C71-BB8C65283B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2A854EC7-30AA-F835-3FEC-2C5E016C75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ED58AE-6D3A-42F1-AA19-FA6C0A04128B}" type="slidenum">
              <a:rPr lang="en-GB" altLang="fr-FR"/>
              <a:pPr/>
              <a:t>8</a:t>
            </a:fld>
            <a:endParaRPr lang="en-GB" altLang="fr-FR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32FF1B64-D7CB-26A5-465A-A7F08721D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0242" name="Line 2">
            <a:extLst>
              <a:ext uri="{FF2B5EF4-FFF2-40B4-BE49-F238E27FC236}">
                <a16:creationId xmlns:a16="http://schemas.microsoft.com/office/drawing/2014/main" id="{A68B89CF-0363-0CFD-1514-62A2D599B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1724ADF6-9867-8248-B00E-EA69F3D6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FEAB3634-BCBF-FA82-95EF-047F4EB9D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67A81C3A-D813-83A7-4643-581C8B0D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D8F9159-77CC-D082-6907-D85F2410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– Opération binaires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A81E592-0CF1-A168-56FD-08242595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350E9F7D-14A7-58D2-4DDF-39447521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482725"/>
            <a:ext cx="12604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Addition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F3D484E8-0BE9-3630-1B7D-14C9E10D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419475"/>
            <a:ext cx="1619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Soustraction</a:t>
            </a:r>
          </a:p>
        </p:txBody>
      </p:sp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83529059-5E10-71AB-2554-B0F005B62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1763713"/>
          <a:ext cx="4064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79880" imgH="2267280" progId="">
                  <p:embed/>
                </p:oleObj>
              </mc:Choice>
              <mc:Fallback>
                <p:oleObj r:id="rId3" imgW="4079880" imgH="22672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763713"/>
                        <a:ext cx="4064000" cy="2276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>
            <a:extLst>
              <a:ext uri="{FF2B5EF4-FFF2-40B4-BE49-F238E27FC236}">
                <a16:creationId xmlns:a16="http://schemas.microsoft.com/office/drawing/2014/main" id="{40B9BAD5-93EE-2BE0-798B-7415F9A98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779838"/>
          <a:ext cx="4064000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079880" imgH="2267280" progId="">
                  <p:embed/>
                </p:oleObj>
              </mc:Choice>
              <mc:Fallback>
                <p:oleObj r:id="rId5" imgW="4079880" imgH="226728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779838"/>
                        <a:ext cx="4064000" cy="2276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2" name="Picture 12">
            <a:extLst>
              <a:ext uri="{FF2B5EF4-FFF2-40B4-BE49-F238E27FC236}">
                <a16:creationId xmlns:a16="http://schemas.microsoft.com/office/drawing/2014/main" id="{9E8CA9EA-2EA7-A6C7-3D55-745E30B3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63" y="1979613"/>
            <a:ext cx="22764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3" name="Picture 13">
            <a:extLst>
              <a:ext uri="{FF2B5EF4-FFF2-40B4-BE49-F238E27FC236}">
                <a16:creationId xmlns:a16="http://schemas.microsoft.com/office/drawing/2014/main" id="{ADF21EAC-E5D7-86EB-AD73-23A6BB360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0" y="4176713"/>
            <a:ext cx="397192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2">
            <a:extLst>
              <a:ext uri="{FF2B5EF4-FFF2-40B4-BE49-F238E27FC236}">
                <a16:creationId xmlns:a16="http://schemas.microsoft.com/office/drawing/2014/main" id="{7B7D39C0-C477-67E9-7BBD-BA36E06507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97FA5E1-B347-4376-8A55-8E433A52839F}" type="datetime1">
              <a:rPr lang="en-GB" altLang="fr-FR"/>
              <a:pPr/>
              <a:t>17/02/2025</a:t>
            </a:fld>
            <a:endParaRPr lang="en-GB" altLang="fr-FR"/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DA5BCB13-B085-5362-4400-D1CD79A4FB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fr-FR"/>
              <a:t>Activité 1 - Module 1 - Séquence 1 - Phase 3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A022164A-545F-13B6-BF6F-0CCCF62B1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7E9CC47-7228-48E5-A839-A5AD7EAE0B5F}" type="slidenum">
              <a:rPr lang="en-GB" altLang="fr-FR"/>
              <a:pPr/>
              <a:t>9</a:t>
            </a:fld>
            <a:endParaRPr lang="en-GB" altLang="fr-FR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CD5B8378-E2ED-2710-2186-11DA64E41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4838" cy="1260475"/>
          </a:xfrm>
          <a:ln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fr-FR" sz="3200">
                <a:latin typeface="Verdana" panose="020B0604030504040204" pitchFamily="34" charset="0"/>
              </a:rPr>
              <a:t>Numération de base</a:t>
            </a:r>
            <a:br>
              <a:rPr lang="en-GB" altLang="fr-FR" sz="3200">
                <a:latin typeface="Verdana" panose="020B0604030504040204" pitchFamily="34" charset="0"/>
              </a:rPr>
            </a:br>
            <a:endParaRPr lang="en-GB" altLang="fr-FR" sz="3200">
              <a:latin typeface="Verdana" panose="020B0604030504040204" pitchFamily="34" charset="0"/>
            </a:endParaRPr>
          </a:p>
        </p:txBody>
      </p:sp>
      <p:sp>
        <p:nvSpPr>
          <p:cNvPr id="11266" name="Line 2">
            <a:extLst>
              <a:ext uri="{FF2B5EF4-FFF2-40B4-BE49-F238E27FC236}">
                <a16:creationId xmlns:a16="http://schemas.microsoft.com/office/drawing/2014/main" id="{0954E81E-82B4-79DB-1044-2B30E94DE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971550"/>
            <a:ext cx="6300788" cy="1588"/>
          </a:xfrm>
          <a:prstGeom prst="line">
            <a:avLst/>
          </a:prstGeom>
          <a:noFill/>
          <a:ln w="36000" cap="sq">
            <a:solidFill>
              <a:srgbClr val="B3B3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3B77216B-0CA6-646C-772C-4A36B9649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2519363"/>
            <a:ext cx="34194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ED1CAA2-8608-6431-7789-D005216C9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700338"/>
            <a:ext cx="395922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493197E-59FF-D66B-6CE0-75E0D8CA6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519363"/>
            <a:ext cx="684053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87000"/>
              </a:lnSpc>
              <a:buClrTx/>
              <a:buFontTx/>
              <a:buNone/>
            </a:pPr>
            <a:endParaRPr lang="en-GB" altLang="fr-FR" b="1"/>
          </a:p>
          <a:p>
            <a:pPr>
              <a:lnSpc>
                <a:spcPct val="87000"/>
              </a:lnSpc>
              <a:buClrTx/>
              <a:buFontTx/>
              <a:buNone/>
            </a:pPr>
            <a:r>
              <a:rPr lang="en-GB" altLang="fr-FR"/>
              <a:t>			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969825B-08EA-B4CB-0050-D9458CBE6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982663"/>
            <a:ext cx="71294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1000"/>
              </a:lnSpc>
              <a:buClrTx/>
              <a:buFontTx/>
              <a:buNone/>
            </a:pPr>
            <a:r>
              <a:rPr lang="en-GB" altLang="fr-FR" sz="2000" i="1">
                <a:latin typeface="Verdana" panose="020B0604030504040204" pitchFamily="34" charset="0"/>
              </a:rPr>
              <a:t>LE LANGAGE BINAIRE – Opération binaires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307700B5-42BE-FF14-F62A-85A61A5DD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19363"/>
            <a:ext cx="270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773FEBCF-499D-919D-FFC8-B005B4270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19250"/>
            <a:ext cx="18002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Multiplication</a:t>
            </a:r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F2D5FD39-7B46-B4C2-3336-F4C6390C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774825"/>
            <a:ext cx="4838700" cy="164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74" name="Text Box 10">
            <a:extLst>
              <a:ext uri="{FF2B5EF4-FFF2-40B4-BE49-F238E27FC236}">
                <a16:creationId xmlns:a16="http://schemas.microsoft.com/office/drawing/2014/main" id="{C62518F3-97D4-CD39-28B5-70D2F45A3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41725"/>
            <a:ext cx="10795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Division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655AE7D3-1F3D-CBC0-8343-753AEAF45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5040313"/>
            <a:ext cx="3998913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fontAlgn="base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b="1" i="1"/>
              <a:t>(11011)</a:t>
            </a:r>
            <a:r>
              <a:rPr lang="fr-FR" altLang="fr-FR" b="1" i="1" baseline="-33000"/>
              <a:t>2</a:t>
            </a:r>
            <a:r>
              <a:rPr lang="fr-FR" altLang="fr-FR" b="1" i="1"/>
              <a:t> = (101)</a:t>
            </a:r>
            <a:r>
              <a:rPr lang="fr-FR" altLang="fr-FR" b="1" i="1" baseline="-33000"/>
              <a:t>2 </a:t>
            </a:r>
            <a:r>
              <a:rPr lang="fr-FR" altLang="fr-FR" b="1" i="1"/>
              <a:t>x (101)</a:t>
            </a:r>
            <a:r>
              <a:rPr lang="fr-FR" altLang="fr-FR" b="1" i="1" baseline="-33000"/>
              <a:t>2</a:t>
            </a:r>
            <a:r>
              <a:rPr lang="fr-FR" altLang="fr-FR" b="1" i="1"/>
              <a:t> + (10)</a:t>
            </a:r>
            <a:r>
              <a:rPr lang="fr-FR" altLang="fr-FR" b="1" i="1" baseline="-33000"/>
              <a:t>2 </a:t>
            </a:r>
          </a:p>
          <a:p>
            <a:pPr>
              <a:buClrTx/>
              <a:buFontTx/>
              <a:buNone/>
            </a:pPr>
            <a:r>
              <a:rPr lang="fr-FR" altLang="fr-FR" b="1" i="1"/>
              <a:t>  (27)</a:t>
            </a:r>
            <a:r>
              <a:rPr lang="fr-FR" altLang="fr-FR" b="1" i="1" baseline="-33000"/>
              <a:t> 10      </a:t>
            </a:r>
            <a:r>
              <a:rPr lang="fr-FR" altLang="fr-FR" b="1" i="1"/>
              <a:t>=   (5)</a:t>
            </a:r>
            <a:r>
              <a:rPr lang="fr-FR" altLang="fr-FR" b="1" i="1" baseline="-33000"/>
              <a:t>10</a:t>
            </a:r>
            <a:r>
              <a:rPr lang="fr-FR" altLang="fr-FR" b="1" i="1"/>
              <a:t> x  (5)</a:t>
            </a:r>
            <a:r>
              <a:rPr lang="fr-FR" altLang="fr-FR" b="1" i="1" baseline="-33000"/>
              <a:t>10</a:t>
            </a:r>
            <a:r>
              <a:rPr lang="fr-FR" altLang="fr-FR" b="1" i="1"/>
              <a:t>   +  (2)</a:t>
            </a:r>
            <a:r>
              <a:rPr lang="fr-FR" altLang="fr-FR" b="1" i="1" baseline="-33000"/>
              <a:t>10</a:t>
            </a:r>
          </a:p>
        </p:txBody>
      </p:sp>
      <p:grpSp>
        <p:nvGrpSpPr>
          <p:cNvPr id="11276" name="Group 12">
            <a:extLst>
              <a:ext uri="{FF2B5EF4-FFF2-40B4-BE49-F238E27FC236}">
                <a16:creationId xmlns:a16="http://schemas.microsoft.com/office/drawing/2014/main" id="{A125CB7E-3583-F1C6-0583-F4FAC640C06E}"/>
              </a:ext>
            </a:extLst>
          </p:cNvPr>
          <p:cNvGrpSpPr>
            <a:grpSpLocks/>
          </p:cNvGrpSpPr>
          <p:nvPr/>
        </p:nvGrpSpPr>
        <p:grpSpPr bwMode="auto">
          <a:xfrm>
            <a:off x="2519363" y="3765550"/>
            <a:ext cx="3057525" cy="2351088"/>
            <a:chOff x="1587" y="2372"/>
            <a:chExt cx="1926" cy="1481"/>
          </a:xfrm>
        </p:grpSpPr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5EEECC85-651F-C7E1-81D2-5BF87144F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372"/>
              <a:ext cx="0" cy="148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1278" name="Group 14">
              <a:extLst>
                <a:ext uri="{FF2B5EF4-FFF2-40B4-BE49-F238E27FC236}">
                  <a16:creationId xmlns:a16="http://schemas.microsoft.com/office/drawing/2014/main" id="{AD4A9196-1FC1-E2F6-B78A-CA5B1EFF8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7" y="2381"/>
              <a:ext cx="1926" cy="1430"/>
              <a:chOff x="1587" y="2381"/>
              <a:chExt cx="1926" cy="1430"/>
            </a:xfrm>
          </p:grpSpPr>
          <p:sp>
            <p:nvSpPr>
              <p:cNvPr id="11279" name="Line 15">
                <a:extLst>
                  <a:ext uri="{FF2B5EF4-FFF2-40B4-BE49-F238E27FC236}">
                    <a16:creationId xmlns:a16="http://schemas.microsoft.com/office/drawing/2014/main" id="{D3C10B34-FC08-5775-B95C-CC2EEE2D7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4" y="2678"/>
                <a:ext cx="739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80" name="Text Box 16">
                <a:extLst>
                  <a:ext uri="{FF2B5EF4-FFF2-40B4-BE49-F238E27FC236}">
                    <a16:creationId xmlns:a16="http://schemas.microsoft.com/office/drawing/2014/main" id="{4E08DDED-8E50-1E9C-AF62-B71892256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5" y="2381"/>
                <a:ext cx="668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11011</a:t>
                </a:r>
              </a:p>
            </p:txBody>
          </p:sp>
          <p:sp>
            <p:nvSpPr>
              <p:cNvPr id="11281" name="Text Box 17">
                <a:extLst>
                  <a:ext uri="{FF2B5EF4-FFF2-40B4-BE49-F238E27FC236}">
                    <a16:creationId xmlns:a16="http://schemas.microsoft.com/office/drawing/2014/main" id="{5914CAE0-F4DB-FAD0-B734-62A6C1E51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2" y="2411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101</a:t>
                </a:r>
              </a:p>
            </p:txBody>
          </p:sp>
          <p:sp>
            <p:nvSpPr>
              <p:cNvPr id="11282" name="Text Box 18">
                <a:extLst>
                  <a:ext uri="{FF2B5EF4-FFF2-40B4-BE49-F238E27FC236}">
                    <a16:creationId xmlns:a16="http://schemas.microsoft.com/office/drawing/2014/main" id="{44D96FBA-6554-BFDA-5F5A-E1BC639A8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5" y="2589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101</a:t>
                </a:r>
              </a:p>
            </p:txBody>
          </p:sp>
          <p:sp>
            <p:nvSpPr>
              <p:cNvPr id="11283" name="Text Box 19">
                <a:extLst>
                  <a:ext uri="{FF2B5EF4-FFF2-40B4-BE49-F238E27FC236}">
                    <a16:creationId xmlns:a16="http://schemas.microsoft.com/office/drawing/2014/main" id="{AD224938-8742-EC50-C95C-3ADC335CC9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7" y="2589"/>
                <a:ext cx="21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-</a:t>
                </a:r>
              </a:p>
            </p:txBody>
          </p:sp>
          <p:sp>
            <p:nvSpPr>
              <p:cNvPr id="11284" name="Line 20">
                <a:extLst>
                  <a:ext uri="{FF2B5EF4-FFF2-40B4-BE49-F238E27FC236}">
                    <a16:creationId xmlns:a16="http://schemas.microsoft.com/office/drawing/2014/main" id="{9CEDC104-795D-0BD9-31E3-191F07828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2826"/>
                <a:ext cx="8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85" name="Text Box 21">
                <a:extLst>
                  <a:ext uri="{FF2B5EF4-FFF2-40B4-BE49-F238E27FC236}">
                    <a16:creationId xmlns:a16="http://schemas.microsoft.com/office/drawing/2014/main" id="{E3A05A39-FF00-0156-26A1-60C233FC7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5" y="2797"/>
                <a:ext cx="563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0011</a:t>
                </a:r>
              </a:p>
            </p:txBody>
          </p:sp>
          <p:sp>
            <p:nvSpPr>
              <p:cNvPr id="11286" name="Line 22">
                <a:extLst>
                  <a:ext uri="{FF2B5EF4-FFF2-40B4-BE49-F238E27FC236}">
                    <a16:creationId xmlns:a16="http://schemas.microsoft.com/office/drawing/2014/main" id="{D8DC28C4-3D54-D65D-8A9F-EA4894DB8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3183"/>
                <a:ext cx="8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87" name="Text Box 23">
                <a:extLst>
                  <a:ext uri="{FF2B5EF4-FFF2-40B4-BE49-F238E27FC236}">
                    <a16:creationId xmlns:a16="http://schemas.microsoft.com/office/drawing/2014/main" id="{38AC04A5-A58E-67F6-5B45-DF27404DC0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2945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000</a:t>
                </a:r>
              </a:p>
            </p:txBody>
          </p:sp>
          <p:sp>
            <p:nvSpPr>
              <p:cNvPr id="11288" name="Text Box 24">
                <a:extLst>
                  <a:ext uri="{FF2B5EF4-FFF2-40B4-BE49-F238E27FC236}">
                    <a16:creationId xmlns:a16="http://schemas.microsoft.com/office/drawing/2014/main" id="{D55697CD-5E68-6386-C380-BA9A60890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6" y="2945"/>
                <a:ext cx="21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-</a:t>
                </a:r>
              </a:p>
            </p:txBody>
          </p:sp>
          <p:sp>
            <p:nvSpPr>
              <p:cNvPr id="11289" name="Text Box 25">
                <a:extLst>
                  <a:ext uri="{FF2B5EF4-FFF2-40B4-BE49-F238E27FC236}">
                    <a16:creationId xmlns:a16="http://schemas.microsoft.com/office/drawing/2014/main" id="{5552AAA6-7F60-905A-CF3D-C319C92B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2" y="2708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101</a:t>
                </a:r>
              </a:p>
            </p:txBody>
          </p:sp>
          <p:sp>
            <p:nvSpPr>
              <p:cNvPr id="11290" name="Text Box 26">
                <a:extLst>
                  <a:ext uri="{FF2B5EF4-FFF2-40B4-BE49-F238E27FC236}">
                    <a16:creationId xmlns:a16="http://schemas.microsoft.com/office/drawing/2014/main" id="{F30A0874-2ED6-B00B-E6FC-59EE31BA44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4" y="3153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111</a:t>
                </a:r>
              </a:p>
            </p:txBody>
          </p:sp>
          <p:sp>
            <p:nvSpPr>
              <p:cNvPr id="11291" name="Text Box 27">
                <a:extLst>
                  <a:ext uri="{FF2B5EF4-FFF2-40B4-BE49-F238E27FC236}">
                    <a16:creationId xmlns:a16="http://schemas.microsoft.com/office/drawing/2014/main" id="{B9265DB0-1779-87BE-2C1F-6FAE6EBE5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3331"/>
                <a:ext cx="46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101</a:t>
                </a:r>
              </a:p>
            </p:txBody>
          </p:sp>
          <p:sp>
            <p:nvSpPr>
              <p:cNvPr id="11292" name="Line 28">
                <a:extLst>
                  <a:ext uri="{FF2B5EF4-FFF2-40B4-BE49-F238E27FC236}">
                    <a16:creationId xmlns:a16="http://schemas.microsoft.com/office/drawing/2014/main" id="{FC893BB4-CA21-18E0-09CD-378CE9BB3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7" y="3567"/>
                <a:ext cx="887" cy="0"/>
              </a:xfrm>
              <a:prstGeom prst="line">
                <a:avLst/>
              </a:prstGeom>
              <a:noFill/>
              <a:ln w="936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293" name="Text Box 29">
                <a:extLst>
                  <a:ext uri="{FF2B5EF4-FFF2-40B4-BE49-F238E27FC236}">
                    <a16:creationId xmlns:a16="http://schemas.microsoft.com/office/drawing/2014/main" id="{E57E7F91-675E-AEC9-3805-416237B2B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" y="3361"/>
                <a:ext cx="210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-</a:t>
                </a:r>
              </a:p>
            </p:txBody>
          </p:sp>
          <p:sp>
            <p:nvSpPr>
              <p:cNvPr id="11294" name="Text Box 30">
                <a:extLst>
                  <a:ext uri="{FF2B5EF4-FFF2-40B4-BE49-F238E27FC236}">
                    <a16:creationId xmlns:a16="http://schemas.microsoft.com/office/drawing/2014/main" id="{48F7CA0D-AE69-5DCC-5330-DCD939C26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" y="3567"/>
                <a:ext cx="35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5000" rIns="90000" bIns="45000"/>
              <a:lstStyle>
                <a:lvl1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fontAlgn="base">
                  <a:lnSpc>
                    <a:spcPct val="76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fr-FR" altLang="fr-FR"/>
                  <a:t>10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7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fr-F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C01358B-94BA-4FB9-9092-FD00B806B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BAE282-44C1-45D3-B0A3-E67461A664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6e261a-0364-4f22-a87c-bb1ba8a18389"/>
    <ds:schemaRef ds:uri="8809df66-654d-4558-95ed-9419bae7ad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F1F3E-0C1D-43C0-955E-29497ED8C9C0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34507</TotalTime>
  <Application>Microsoft Office PowerPoint</Application>
  <PresentationFormat>Affichage à l'écran (4:3)</PresentationFormat>
  <Slides>17</Slides>
  <Notes>17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Numération de base            </vt:lpstr>
      <vt:lpstr>Numération de base Plan de la phase</vt:lpstr>
      <vt:lpstr>Numération de base Introduction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  <vt:lpstr>Numération de 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Stagiaire</dc:creator>
  <cp:keywords/>
  <dc:description/>
  <cp:lastModifiedBy>KOURITAL </cp:lastModifiedBy>
  <cp:revision>7</cp:revision>
  <cp:lastPrinted>1601-01-01T00:00:00Z</cp:lastPrinted>
  <dcterms:created xsi:type="dcterms:W3CDTF">1601-01-01T00:00:00Z</dcterms:created>
  <dcterms:modified xsi:type="dcterms:W3CDTF">2025-02-18T07:55:55Z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KOURITAL Mohamed</vt:lpwstr>
  </property>
  <property fmtid="{D5CDD505-2E9C-101B-9397-08002B2CF9AE}" pid="3" name="Order">
    <vt:lpwstr>1833200.00000000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SharedWithUsers">
    <vt:lpwstr/>
  </property>
  <property fmtid="{D5CDD505-2E9C-101B-9397-08002B2CF9AE}" pid="7" name="display_urn:schemas-microsoft-com:office:office#Author">
    <vt:lpwstr>KOURITAL Mohamed</vt:lpwstr>
  </property>
  <property fmtid="{D5CDD505-2E9C-101B-9397-08002B2CF9AE}" pid="8" name="TriggerFlowInfo">
    <vt:lpwstr/>
  </property>
  <property fmtid="{D5CDD505-2E9C-101B-9397-08002B2CF9AE}" pid="9" name="ContentTypeId">
    <vt:lpwstr>0x0101006F05BEA6112FB947812565032913BC14</vt:lpwstr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xd_Signature">
    <vt:lpwstr/>
  </property>
  <property fmtid="{D5CDD505-2E9C-101B-9397-08002B2CF9AE}" pid="13" name="xd_ProgID">
    <vt:lpwstr/>
  </property>
  <property fmtid="{D5CDD505-2E9C-101B-9397-08002B2CF9AE}" pid="14" name="TemplateUrl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