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Masters/slideMaster2.xml" ContentType="application/vnd.openxmlformats-officedocument.presentationml.slideMaster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Masters/slideMaster3.xml" ContentType="application/vnd.openxmlformats-officedocument.presentationml.slideMaster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Masters/slideMaster4.xml" ContentType="application/vnd.openxmlformats-officedocument.presentationml.slideMaster+xml"/>
  <Override PartName="/ppt/theme/theme4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3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4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5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6.xml" ContentType="application/vnd.openxmlformats-officedocument.presentationml.slide+xml"/>
  <Override PartName="/ppt/notesSlides/notesSlide1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4.xml" ContentType="application/vnd.openxmlformats-officedocument.presentationml.notesSlide+xml"/>
  <Override PartName="/ppt/slides/slide18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19.xml" ContentType="application/vnd.openxmlformats-officedocument.presentationml.slide+xml"/>
  <Override PartName="/ppt/notesSlides/notesSlide16.xml" ContentType="application/vnd.openxmlformats-officedocument.presentationml.notesSlide+xml"/>
  <Override PartName="/ppt/slides/slide20.xml" ContentType="application/vnd.openxmlformats-officedocument.presentationml.slide+xml"/>
  <Override PartName="/ppt/notesSlides/notesSlide17.xml" ContentType="application/vnd.openxmlformats-officedocument.presentationml.notesSlide+xml"/>
  <Override PartName="/ppt/slides/slide21.xml" ContentType="application/vnd.openxmlformats-officedocument.presentationml.slide+xml"/>
  <Override PartName="/ppt/notesSlides/notesSlide18.xml" ContentType="application/vnd.openxmlformats-officedocument.presentationml.notesSlide+xml"/>
  <Override PartName="/ppt/slides/slide22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23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24.xml" ContentType="application/vnd.openxmlformats-officedocument.presentationml.slide+xml"/>
  <Override PartName="/ppt/notesSlides/notesSlide21.xml" ContentType="application/vnd.openxmlformats-officedocument.presentationml.notesSlide+xml"/>
  <Override PartName="/ppt/slides/slide25.xml" ContentType="application/vnd.openxmlformats-officedocument.presentationml.slide+xml"/>
  <Override PartName="/ppt/notesSlides/notesSlide22.xml" ContentType="application/vnd.openxmlformats-officedocument.presentationml.notesSlide+xml"/>
  <Override PartName="/ppt/slides/slide26.xml" ContentType="application/vnd.openxmlformats-officedocument.presentationml.slide+xml"/>
  <Override PartName="/ppt/notesSlides/notesSlide23.xml" ContentType="application/vnd.openxmlformats-officedocument.presentationml.notesSlide+xml"/>
  <Override PartName="/ppt/slides/slide27.xml" ContentType="application/vnd.openxmlformats-officedocument.presentationml.slide+xml"/>
  <Override PartName="/ppt/notesSlides/notesSlide24.xml" ContentType="application/vnd.openxmlformats-officedocument.presentationml.notesSlide+xml"/>
  <Override PartName="/ppt/slides/slide28.xml" ContentType="application/vnd.openxmlformats-officedocument.presentationml.slide+xml"/>
  <Override PartName="/ppt/notesSlides/notesSlide25.xml" ContentType="application/vnd.openxmlformats-officedocument.presentationml.notesSlide+xml"/>
  <Override PartName="/ppt/slides/slide29.xml" ContentType="application/vnd.openxmlformats-officedocument.presentationml.slide+xml"/>
  <Override PartName="/ppt/notesSlides/notesSlide26.xml" ContentType="application/vnd.openxmlformats-officedocument.presentationml.notesSlide+xml"/>
  <Override PartName="/ppt/tags/tag1.xml" ContentType="application/vnd.openxmlformats-officedocument.presentationml.tags+xml"/>
  <Override PartName="/ppt/slides/slide30.xml" ContentType="application/vnd.openxmlformats-officedocument.presentationml.slide+xml"/>
  <Override PartName="/ppt/notesSlides/notesSlide27.xml" ContentType="application/vnd.openxmlformats-officedocument.presentationml.notes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5.xml" ContentType="application/vnd.openxmlformats-officedocument.theme+xml"/>
  <Override PartName="/ppt/handoutMasters/handoutMaster1.xml" ContentType="application/vnd.openxmlformats-officedocument.presentationml.handoutMaster+xml"/>
  <Override PartName="/ppt/theme/theme6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  <p:sldMasterId id="2147483687" r:id="rId5"/>
  </p:sldMasterIdLst>
  <p:notesMasterIdLst>
    <p:notesMasterId r:id="rId9"/>
  </p:notesMasterIdLst>
  <p:handoutMasterIdLst>
    <p:handoutMasterId r:id="rId39"/>
  </p:handoutMasterIdLst>
  <p:sldIdLst>
    <p:sldId id="256" r:id="rId6"/>
    <p:sldId id="257" r:id="rId7"/>
    <p:sldId id="258" r:id="rId8"/>
    <p:sldId id="285" r:id="rId10"/>
    <p:sldId id="259" r:id="rId11"/>
    <p:sldId id="288" r:id="rId12"/>
    <p:sldId id="290" r:id="rId13"/>
    <p:sldId id="291" r:id="rId14"/>
    <p:sldId id="292" r:id="rId15"/>
    <p:sldId id="311" r:id="rId16"/>
    <p:sldId id="312" r:id="rId17"/>
    <p:sldId id="293" r:id="rId18"/>
    <p:sldId id="313" r:id="rId19"/>
    <p:sldId id="314" r:id="rId20"/>
    <p:sldId id="315" r:id="rId21"/>
    <p:sldId id="294" r:id="rId22"/>
    <p:sldId id="316" r:id="rId23"/>
    <p:sldId id="286" r:id="rId24"/>
    <p:sldId id="295" r:id="rId25"/>
    <p:sldId id="296" r:id="rId26"/>
    <p:sldId id="317" r:id="rId27"/>
    <p:sldId id="297" r:id="rId28"/>
    <p:sldId id="318" r:id="rId29"/>
    <p:sldId id="319" r:id="rId30"/>
    <p:sldId id="320" r:id="rId31"/>
    <p:sldId id="321" r:id="rId32"/>
    <p:sldId id="298" r:id="rId33"/>
    <p:sldId id="322" r:id="rId34"/>
    <p:sldId id="342" r:id="rId35"/>
    <p:sldId id="343" r:id="rId36"/>
    <p:sldId id="283" r:id="rId37"/>
    <p:sldId id="284" r:id="rId38"/>
  </p:sldIdLst>
  <p:sldSz cx="9144000" cy="6858000"/>
  <p:notesSz cx="68580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omo" initials="k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39" Type="http://schemas.openxmlformats.org/officeDocument/2006/relationships/handoutMaster" Target="handoutMasters/handoutMaster1.xml"/><Relationship Id="rId26" Type="http://schemas.openxmlformats.org/officeDocument/2006/relationships/slide" Target="slides/slide20.xml"/><Relationship Id="rId18" Type="http://schemas.openxmlformats.org/officeDocument/2006/relationships/slide" Target="slides/slide12.xml"/><Relationship Id="rId13" Type="http://schemas.openxmlformats.org/officeDocument/2006/relationships/slide" Target="slides/slide7.xml"/><Relationship Id="rId42" Type="http://schemas.openxmlformats.org/officeDocument/2006/relationships/tableStyles" Target="tableStyles.xml"/><Relationship Id="rId34" Type="http://schemas.openxmlformats.org/officeDocument/2006/relationships/slide" Target="slides/slide28.xml"/><Relationship Id="rId21" Type="http://schemas.openxmlformats.org/officeDocument/2006/relationships/slide" Target="slides/slide15.xml"/><Relationship Id="rId7" Type="http://schemas.openxmlformats.org/officeDocument/2006/relationships/slide" Target="slides/slide2.xml"/><Relationship Id="rId29" Type="http://schemas.openxmlformats.org/officeDocument/2006/relationships/slide" Target="slides/slide23.xml"/><Relationship Id="rId2" Type="http://schemas.openxmlformats.org/officeDocument/2006/relationships/theme" Target="theme/theme1.xml"/><Relationship Id="rId16" Type="http://schemas.openxmlformats.org/officeDocument/2006/relationships/slide" Target="slides/slide10.xml"/><Relationship Id="rId6" Type="http://schemas.openxmlformats.org/officeDocument/2006/relationships/slide" Target="slides/slide1.xml"/><Relationship Id="rId40" Type="http://schemas.openxmlformats.org/officeDocument/2006/relationships/presProps" Target="presProps.xml"/><Relationship Id="rId37" Type="http://schemas.openxmlformats.org/officeDocument/2006/relationships/slide" Target="slides/slide31.xml"/><Relationship Id="rId32" Type="http://schemas.openxmlformats.org/officeDocument/2006/relationships/slide" Target="slides/slide26.xml"/><Relationship Id="rId24" Type="http://schemas.openxmlformats.org/officeDocument/2006/relationships/slide" Target="slides/slide18.xml"/><Relationship Id="rId11" Type="http://schemas.openxmlformats.org/officeDocument/2006/relationships/slide" Target="slides/slide5.xml"/><Relationship Id="rId1" Type="http://schemas.openxmlformats.org/officeDocument/2006/relationships/slideMaster" Target="slideMasters/slideMaster1.xml"/><Relationship Id="rId45" Type="http://schemas.openxmlformats.org/officeDocument/2006/relationships/customXml" Target="../customXml/item2.xml"/><Relationship Id="rId5" Type="http://schemas.openxmlformats.org/officeDocument/2006/relationships/slideMaster" Target="slideMasters/slideMaster4.xml"/><Relationship Id="rId36" Type="http://schemas.openxmlformats.org/officeDocument/2006/relationships/slide" Target="slides/slide30.xml"/><Relationship Id="rId28" Type="http://schemas.openxmlformats.org/officeDocument/2006/relationships/slide" Target="slides/slide22.xml"/><Relationship Id="rId23" Type="http://schemas.openxmlformats.org/officeDocument/2006/relationships/slide" Target="slides/slide17.xml"/><Relationship Id="rId15" Type="http://schemas.openxmlformats.org/officeDocument/2006/relationships/slide" Target="slides/slide9.xml"/><Relationship Id="rId31" Type="http://schemas.openxmlformats.org/officeDocument/2006/relationships/slide" Target="slides/slide25.xml"/><Relationship Id="rId19" Type="http://schemas.openxmlformats.org/officeDocument/2006/relationships/slide" Target="slides/slide13.xml"/><Relationship Id="rId10" Type="http://schemas.openxmlformats.org/officeDocument/2006/relationships/slide" Target="slides/slide4.xml"/><Relationship Id="rId44" Type="http://schemas.openxmlformats.org/officeDocument/2006/relationships/customXml" Target="../customXml/item1.xml"/><Relationship Id="rId9" Type="http://schemas.openxmlformats.org/officeDocument/2006/relationships/notesMaster" Target="notesMasters/notesMaster1.xml"/><Relationship Id="rId43" Type="http://schemas.openxmlformats.org/officeDocument/2006/relationships/commentAuthors" Target="commentAuthors.xml"/><Relationship Id="rId4" Type="http://schemas.openxmlformats.org/officeDocument/2006/relationships/slideMaster" Target="slideMasters/slideMaster3.xml"/><Relationship Id="rId35" Type="http://schemas.openxmlformats.org/officeDocument/2006/relationships/slide" Target="slides/slide29.xml"/><Relationship Id="rId30" Type="http://schemas.openxmlformats.org/officeDocument/2006/relationships/slide" Target="slides/slide24.xml"/><Relationship Id="rId27" Type="http://schemas.openxmlformats.org/officeDocument/2006/relationships/slide" Target="slides/slide21.xml"/><Relationship Id="rId22" Type="http://schemas.openxmlformats.org/officeDocument/2006/relationships/slide" Target="slides/slide16.xml"/><Relationship Id="rId14" Type="http://schemas.openxmlformats.org/officeDocument/2006/relationships/slide" Target="slides/slide8.xml"/><Relationship Id="rId8" Type="http://schemas.openxmlformats.org/officeDocument/2006/relationships/slide" Target="slides/slide3.xml"/><Relationship Id="rId3" Type="http://schemas.openxmlformats.org/officeDocument/2006/relationships/slideMaster" Target="slideMasters/slideMaster2.xml"/><Relationship Id="rId38" Type="http://schemas.openxmlformats.org/officeDocument/2006/relationships/slide" Target="slides/slide32.xml"/><Relationship Id="rId33" Type="http://schemas.openxmlformats.org/officeDocument/2006/relationships/slide" Target="slides/slide27.xml"/><Relationship Id="rId25" Type="http://schemas.openxmlformats.org/officeDocument/2006/relationships/slide" Target="slides/slide19.xml"/><Relationship Id="rId17" Type="http://schemas.openxmlformats.org/officeDocument/2006/relationships/slide" Target="slides/slide11.xml"/><Relationship Id="rId12" Type="http://schemas.openxmlformats.org/officeDocument/2006/relationships/slide" Target="slides/slide6.xml"/><Relationship Id="rId46" Type="http://schemas.openxmlformats.org/officeDocument/2006/relationships/customXml" Target="../customXml/item3.xml"/><Relationship Id="rId41" Type="http://schemas.openxmlformats.org/officeDocument/2006/relationships/viewProps" Target="viewProps.xml"/><Relationship Id="rId20" Type="http://schemas.openxmlformats.org/officeDocument/2006/relationships/slide" Target="slides/slide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move the slide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marL="215900" indent="0">
              <a:buNone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Click to edit the notes format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&lt;header&gt;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 algn="r">
              <a:buNone/>
            </a:pPr>
            <a:fld id="{C5979F89-6888-4037-A562-E97EBB4C29D3}" type="slidenum"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</a:fld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/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>
          <a:xfrm>
            <a:off x="0" y="514350"/>
            <a:ext cx="6804025" cy="3956050"/>
          </a:xfr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>
          <a:xfrm>
            <a:off x="635" y="812800"/>
            <a:ext cx="6857365" cy="3924300"/>
          </a:xfrm>
        </p:spPr>
      </p:sp>
      <p:sp>
        <p:nvSpPr>
          <p:cNvPr id="4" name="Text Box 3"/>
          <p:cNvSpPr txBox="1"/>
          <p:nvPr/>
        </p:nvSpPr>
        <p:spPr>
          <a:xfrm>
            <a:off x="76200" y="4772025"/>
            <a:ext cx="6746240" cy="36925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/>
              <a:t>La sortie sur dans une VM n’est pas le même que sur le host !? :</a:t>
            </a:r>
            <a:endParaRPr lang="fr-FR" altLang="en-US"/>
          </a:p>
          <a:p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Sur le host :</a:t>
            </a:r>
            <a:endParaRPr lang="fr-FR" altLang="en-US"/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fils; mon pid est 760009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père, 760003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père; mon pid est 760003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fils, 760009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>
                <a:latin typeface="+mj-lt"/>
                <a:cs typeface="+mj-lt"/>
              </a:rPr>
              <a:t>Sur la VM :</a:t>
            </a:r>
            <a:endParaRPr lang="fr-FR" altLang="en-US">
              <a:latin typeface="+mj-lt"/>
              <a:cs typeface="+mj-lt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père; mon pid est 2652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fils, 2676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je suis le fils; mon pid est 2676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>
                <a:latin typeface="Courier New" panose="02070309020205020404" charset="0"/>
                <a:cs typeface="Courier New" panose="02070309020205020404" charset="0"/>
              </a:rPr>
              <a:t>pid de mon père, 2652</a:t>
            </a:r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>
          <a:xfrm>
            <a:off x="635" y="812800"/>
            <a:ext cx="6857365" cy="3924300"/>
          </a:xfrm>
        </p:spPr>
      </p:sp>
      <p:sp>
        <p:nvSpPr>
          <p:cNvPr id="4" name="Text Box 3"/>
          <p:cNvSpPr txBox="1"/>
          <p:nvPr/>
        </p:nvSpPr>
        <p:spPr>
          <a:xfrm>
            <a:off x="76200" y="4772025"/>
            <a:ext cx="67462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fr-FR" altLang="en-US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utilisation processeur (c ou %CPU)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pourcentage utilisation </a:t>
            </a:r>
            <a:r>
              <a:rPr lang="en-US" sz="1200">
                <a:sym typeface="+mn-ea"/>
              </a:rPr>
              <a:t>du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processeur </a:t>
            </a:r>
            <a:r>
              <a:rPr lang="en-US" sz="1200">
                <a:sym typeface="+mn-ea"/>
              </a:rPr>
              <a:t>par rapport à la durée de vie du processus ; 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terminal (TTY)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terminal </a:t>
            </a:r>
            <a:r>
              <a:rPr lang="en-US" sz="1200">
                <a:sym typeface="+mn-ea"/>
              </a:rPr>
              <a:t>auquel est </a:t>
            </a:r>
            <a:r>
              <a:rPr lang="en-US" sz="1200" b="1">
                <a:sym typeface="+mn-ea"/>
              </a:rPr>
              <a:t>rattaché </a:t>
            </a: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(pour affichages et contrôle …) 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durée d’exécution (TIME)</a:t>
            </a:r>
            <a:r>
              <a:rPr lang="en-US" sz="1200">
                <a:sym typeface="+mn-ea"/>
              </a:rPr>
              <a:t> : indique le </a:t>
            </a:r>
            <a:r>
              <a:rPr lang="en-US" sz="1200" b="1">
                <a:sym typeface="+mn-ea"/>
              </a:rPr>
              <a:t>temps cumulé </a:t>
            </a:r>
            <a:r>
              <a:rPr lang="en-US" sz="1200">
                <a:sym typeface="+mn-ea"/>
              </a:rPr>
              <a:t>passé à </a:t>
            </a:r>
            <a:r>
              <a:rPr lang="en-US" sz="1200" b="1">
                <a:sym typeface="+mn-ea"/>
              </a:rPr>
              <a:t>exécuter </a:t>
            </a:r>
            <a:r>
              <a:rPr lang="en-US" sz="1200">
                <a:sym typeface="+mn-ea"/>
              </a:rPr>
              <a:t>le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; 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>
                <a:sym typeface="+mn-ea"/>
              </a:rPr>
              <a:t>commande (CMD)</a:t>
            </a:r>
            <a:r>
              <a:rPr lang="en-US" sz="1200">
                <a:sym typeface="+mn-ea"/>
              </a:rPr>
              <a:t> : correspond au </a:t>
            </a:r>
            <a:r>
              <a:rPr lang="en-US" sz="1200" b="1">
                <a:sym typeface="+mn-ea"/>
              </a:rPr>
              <a:t>nom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programme </a:t>
            </a:r>
            <a:r>
              <a:rPr lang="en-US" sz="1200">
                <a:sym typeface="+mn-ea"/>
              </a:rPr>
              <a:t>exécutable. 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endParaRPr lang="en-US" sz="1200">
              <a:sym typeface="+mn-ea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2976245"/>
          </a:xfrm>
        </p:spPr>
        <p:txBody>
          <a:bodyPr/>
          <a:p>
            <a:pPr lvl="8"/>
            <a:r>
              <a:rPr lang="en-US" sz="1200"/>
              <a:t>Dans le contexte d’une </a:t>
            </a:r>
            <a:r>
              <a:rPr lang="en-US" sz="1200" b="1"/>
              <a:t>machine multiprogrammée</a:t>
            </a:r>
            <a:r>
              <a:rPr lang="en-US" sz="1200"/>
              <a:t>, </a:t>
            </a:r>
            <a:r>
              <a:rPr lang="en-US" sz="1200" b="1"/>
              <a:t>plusieurs processus </a:t>
            </a:r>
            <a:r>
              <a:rPr lang="en-US" sz="1200"/>
              <a:t>sont </a:t>
            </a:r>
            <a:r>
              <a:rPr lang="en-US" sz="1200" b="1"/>
              <a:t>présents</a:t>
            </a:r>
            <a:r>
              <a:rPr lang="fr-FR" altLang="en-US" sz="1200" b="1"/>
              <a:t> </a:t>
            </a:r>
            <a:r>
              <a:rPr lang="en-US" sz="1200"/>
              <a:t>en </a:t>
            </a:r>
            <a:r>
              <a:rPr lang="en-US" sz="1200" b="1"/>
              <a:t>mémoire centrale</a:t>
            </a:r>
            <a:r>
              <a:rPr lang="en-US" sz="1200"/>
              <a:t>. Imaginons la situation suivante à un instant t : le processus </a:t>
            </a:r>
            <a:r>
              <a:rPr lang="en-US" sz="1200" b="1"/>
              <a:t>P1</a:t>
            </a:r>
            <a:r>
              <a:rPr lang="fr-FR" altLang="en-US" sz="1200" b="1"/>
              <a:t> </a:t>
            </a:r>
            <a:r>
              <a:rPr lang="en-US" sz="1200"/>
              <a:t>est </a:t>
            </a:r>
            <a:r>
              <a:rPr lang="en-US" sz="1200" b="1"/>
              <a:t>élu </a:t>
            </a:r>
            <a:r>
              <a:rPr lang="en-US" sz="1200"/>
              <a:t>et </a:t>
            </a:r>
            <a:r>
              <a:rPr lang="en-US" sz="1200" b="1"/>
              <a:t>s’exécute </a:t>
            </a:r>
            <a:r>
              <a:rPr lang="en-US" sz="1200"/>
              <a:t>sur le processeur. </a:t>
            </a:r>
            <a:endParaRPr lang="en-US" sz="1200"/>
          </a:p>
          <a:p>
            <a:pPr lvl="8"/>
            <a:r>
              <a:rPr lang="en-US" sz="1200"/>
              <a:t>Les processus </a:t>
            </a:r>
            <a:r>
              <a:rPr lang="en-US" sz="1200" b="1"/>
              <a:t>P2 </a:t>
            </a:r>
            <a:r>
              <a:rPr lang="en-US" sz="1200"/>
              <a:t>et </a:t>
            </a:r>
            <a:r>
              <a:rPr lang="en-US" sz="1200" b="1"/>
              <a:t>P4 </a:t>
            </a:r>
            <a:r>
              <a:rPr lang="en-US" sz="1200"/>
              <a:t>sont dans l’état </a:t>
            </a:r>
            <a:r>
              <a:rPr lang="en-US" sz="1200" b="1"/>
              <a:t>bloqué</a:t>
            </a:r>
            <a:r>
              <a:rPr lang="fr-FR" altLang="en-US" sz="1200" b="1"/>
              <a:t> </a:t>
            </a:r>
            <a:r>
              <a:rPr lang="en-US" sz="1200"/>
              <a:t>car ils </a:t>
            </a:r>
            <a:r>
              <a:rPr lang="en-US" sz="1200" b="1"/>
              <a:t>attentent </a:t>
            </a:r>
            <a:r>
              <a:rPr lang="en-US" sz="1200"/>
              <a:t>tous les deux la </a:t>
            </a:r>
            <a:r>
              <a:rPr lang="en-US" sz="1200" b="1"/>
              <a:t>fin </a:t>
            </a:r>
            <a:r>
              <a:rPr lang="en-US" sz="1200"/>
              <a:t>d’une </a:t>
            </a:r>
            <a:r>
              <a:rPr lang="en-US" sz="1200" b="1"/>
              <a:t>opération d’entrées-sorties</a:t>
            </a:r>
            <a:r>
              <a:rPr lang="en-US" sz="1200"/>
              <a:t> avec le </a:t>
            </a:r>
            <a:r>
              <a:rPr lang="en-US" sz="1200" b="1"/>
              <a:t>disque</a:t>
            </a:r>
            <a:r>
              <a:rPr lang="en-US" sz="1200"/>
              <a:t>.</a:t>
            </a:r>
            <a:endParaRPr lang="en-US" sz="1200"/>
          </a:p>
          <a:p>
            <a:r>
              <a:rPr lang="en-US" sz="1200"/>
              <a:t>Les processus </a:t>
            </a:r>
            <a:r>
              <a:rPr lang="en-US" sz="1200" b="1"/>
              <a:t>P3</a:t>
            </a:r>
            <a:r>
              <a:rPr lang="en-US" sz="1200"/>
              <a:t>, </a:t>
            </a:r>
            <a:r>
              <a:rPr lang="en-US" sz="1200" b="1"/>
              <a:t>P5 </a:t>
            </a:r>
            <a:r>
              <a:rPr lang="en-US" sz="1200"/>
              <a:t>et </a:t>
            </a:r>
            <a:r>
              <a:rPr lang="en-US" sz="1200" b="1"/>
              <a:t>P6 </a:t>
            </a:r>
            <a:r>
              <a:rPr lang="en-US" sz="1200"/>
              <a:t>quant à eux sont dans </a:t>
            </a:r>
            <a:r>
              <a:rPr lang="en-US" sz="1200" b="1"/>
              <a:t>l’état prêt </a:t>
            </a:r>
            <a:r>
              <a:rPr lang="en-US" sz="1200"/>
              <a:t>: ils pourraient </a:t>
            </a:r>
            <a:r>
              <a:rPr lang="en-US" sz="1200" b="1"/>
              <a:t>s’exécuter</a:t>
            </a:r>
            <a:endParaRPr lang="en-US" sz="1200"/>
          </a:p>
          <a:p>
            <a:pPr lvl="8"/>
            <a:r>
              <a:rPr lang="en-US" sz="1200"/>
              <a:t>mais ils </a:t>
            </a:r>
            <a:r>
              <a:rPr lang="en-US" sz="1200" b="1"/>
              <a:t>ne </a:t>
            </a:r>
            <a:r>
              <a:rPr lang="en-US" sz="1200"/>
              <a:t>le </a:t>
            </a:r>
            <a:r>
              <a:rPr lang="en-US" sz="1200" b="1"/>
              <a:t>peuvent </a:t>
            </a:r>
            <a:r>
              <a:rPr lang="en-US" sz="1200"/>
              <a:t>pas car le </a:t>
            </a:r>
            <a:r>
              <a:rPr lang="en-US" sz="1200" b="1"/>
              <a:t>processeur </a:t>
            </a:r>
            <a:r>
              <a:rPr lang="en-US" sz="1200"/>
              <a:t>est </a:t>
            </a:r>
            <a:r>
              <a:rPr lang="en-US" sz="1200" b="1"/>
              <a:t>occupé </a:t>
            </a:r>
            <a:r>
              <a:rPr lang="en-US" sz="1200"/>
              <a:t>par le processus </a:t>
            </a:r>
            <a:r>
              <a:rPr lang="en-US" sz="1200" b="1"/>
              <a:t>P1</a:t>
            </a:r>
            <a:r>
              <a:rPr lang="en-US" sz="1200"/>
              <a:t>. </a:t>
            </a:r>
            <a:endParaRPr lang="en-US" sz="1200"/>
          </a:p>
          <a:p>
            <a:pPr lvl="8"/>
            <a:r>
              <a:rPr lang="en-US" sz="1200"/>
              <a:t>Lorsque</a:t>
            </a:r>
            <a:r>
              <a:rPr lang="fr-FR" altLang="en-US" sz="1200"/>
              <a:t> </a:t>
            </a:r>
            <a:r>
              <a:rPr lang="en-US" sz="1200"/>
              <a:t>le processus </a:t>
            </a:r>
            <a:r>
              <a:rPr lang="en-US" sz="1200" b="1"/>
              <a:t>P1 </a:t>
            </a:r>
            <a:r>
              <a:rPr lang="en-US" sz="1200" b="0"/>
              <a:t>quitte </a:t>
            </a:r>
            <a:r>
              <a:rPr lang="en-US" sz="1200"/>
              <a:t>le processeur parce qu’il a </a:t>
            </a:r>
            <a:r>
              <a:rPr lang="en-US" sz="1200" b="1"/>
              <a:t>terminé </a:t>
            </a:r>
            <a:r>
              <a:rPr lang="en-US" sz="1200"/>
              <a:t>son exécution, les trois</a:t>
            </a:r>
            <a:r>
              <a:rPr lang="fr-FR" altLang="en-US" sz="1200"/>
              <a:t> </a:t>
            </a:r>
            <a:r>
              <a:rPr lang="en-US" sz="1200"/>
              <a:t>processus </a:t>
            </a:r>
            <a:r>
              <a:rPr lang="en-US" sz="1200" b="1"/>
              <a:t>P3</a:t>
            </a:r>
            <a:r>
              <a:rPr lang="en-US" sz="1200"/>
              <a:t>, </a:t>
            </a:r>
            <a:r>
              <a:rPr lang="en-US" sz="1200" b="1"/>
              <a:t>P5 </a:t>
            </a:r>
            <a:r>
              <a:rPr lang="en-US" sz="1200"/>
              <a:t>et </a:t>
            </a:r>
            <a:r>
              <a:rPr lang="en-US" sz="1200" b="1"/>
              <a:t>P6 </a:t>
            </a:r>
            <a:r>
              <a:rPr lang="en-US" sz="1200"/>
              <a:t>ont tous les trois le </a:t>
            </a:r>
            <a:r>
              <a:rPr lang="en-US" sz="1200" b="1"/>
              <a:t>droit d’obtenir </a:t>
            </a:r>
            <a:r>
              <a:rPr lang="en-US" sz="1200"/>
              <a:t>le </a:t>
            </a:r>
            <a:r>
              <a:rPr lang="en-US" sz="1200" b="1"/>
              <a:t>processeur</a:t>
            </a:r>
            <a:r>
              <a:rPr lang="en-US" sz="1200"/>
              <a:t>. Mais le</a:t>
            </a:r>
            <a:endParaRPr lang="en-US" sz="1200"/>
          </a:p>
          <a:p>
            <a:pPr lvl="8"/>
            <a:r>
              <a:rPr lang="en-US" sz="1200" b="1"/>
              <a:t>processeur </a:t>
            </a:r>
            <a:r>
              <a:rPr lang="en-US" sz="1200"/>
              <a:t>ne peut être </a:t>
            </a:r>
            <a:r>
              <a:rPr lang="en-US" sz="1200" b="1"/>
              <a:t>alloué </a:t>
            </a:r>
            <a:r>
              <a:rPr lang="en-US" sz="1200"/>
              <a:t>qu’à </a:t>
            </a:r>
            <a:r>
              <a:rPr lang="en-US" sz="1200" b="1"/>
              <a:t>un seul processus </a:t>
            </a:r>
            <a:r>
              <a:rPr lang="en-US" sz="1200"/>
              <a:t>à la fois : il </a:t>
            </a:r>
            <a:r>
              <a:rPr lang="en-US" sz="1200" b="1"/>
              <a:t>faut </a:t>
            </a:r>
            <a:r>
              <a:rPr lang="en-US" sz="1200"/>
              <a:t>donc </a:t>
            </a:r>
            <a:r>
              <a:rPr lang="en-US" sz="1200" b="1"/>
              <a:t>choisir</a:t>
            </a:r>
            <a:endParaRPr lang="en-US" sz="1200"/>
          </a:p>
          <a:p>
            <a:pPr lvl="8"/>
            <a:r>
              <a:rPr lang="en-US" sz="1200"/>
              <a:t>entre P3, P5 et P6. </a:t>
            </a:r>
            <a:r>
              <a:rPr lang="en-US" sz="1200" b="1"/>
              <a:t>Par ailleurs</a:t>
            </a:r>
            <a:r>
              <a:rPr lang="en-US" sz="1200"/>
              <a:t>, à un moment donné l’un des deux processus </a:t>
            </a:r>
            <a:r>
              <a:rPr lang="en-US" sz="1200" b="1"/>
              <a:t>P2</a:t>
            </a:r>
            <a:endParaRPr lang="en-US" sz="1200"/>
          </a:p>
          <a:p>
            <a:pPr lvl="8"/>
            <a:r>
              <a:rPr lang="en-US" sz="1200"/>
              <a:t>ou </a:t>
            </a:r>
            <a:r>
              <a:rPr lang="en-US" sz="1200" b="1"/>
              <a:t>P4</a:t>
            </a:r>
            <a:r>
              <a:rPr lang="en-US" sz="1200"/>
              <a:t>, </a:t>
            </a:r>
            <a:r>
              <a:rPr lang="en-US" sz="1200" b="1"/>
              <a:t>terminera </a:t>
            </a:r>
            <a:r>
              <a:rPr lang="en-US" sz="1200"/>
              <a:t>son </a:t>
            </a:r>
            <a:r>
              <a:rPr lang="en-US" sz="1200" b="1"/>
              <a:t>opération d’entrées</a:t>
            </a:r>
            <a:r>
              <a:rPr lang="en-US" sz="1200"/>
              <a:t>-</a:t>
            </a:r>
            <a:r>
              <a:rPr lang="en-US" sz="1200" b="1"/>
              <a:t>sorties</a:t>
            </a:r>
            <a:r>
              <a:rPr lang="en-US" sz="1200"/>
              <a:t>. Ce processus </a:t>
            </a:r>
            <a:r>
              <a:rPr lang="en-US" sz="1200" b="1"/>
              <a:t>passera </a:t>
            </a:r>
            <a:r>
              <a:rPr lang="en-US" sz="1200"/>
              <a:t>alors dans</a:t>
            </a:r>
            <a:endParaRPr lang="en-US" sz="1200"/>
          </a:p>
          <a:p>
            <a:r>
              <a:rPr lang="en-US" sz="1200"/>
              <a:t>l’état </a:t>
            </a:r>
            <a:r>
              <a:rPr lang="en-US" sz="1200" b="1"/>
              <a:t>prêt </a:t>
            </a:r>
            <a:r>
              <a:rPr lang="en-US" sz="1200"/>
              <a:t>et sera peut-être plus </a:t>
            </a:r>
            <a:r>
              <a:rPr lang="en-US" sz="1200" b="1"/>
              <a:t>prioritaire</a:t>
            </a:r>
            <a:r>
              <a:rPr lang="en-US" sz="1200"/>
              <a:t> que le </a:t>
            </a:r>
            <a:r>
              <a:rPr lang="en-US" sz="1200" b="1"/>
              <a:t>processus courant</a:t>
            </a:r>
            <a:r>
              <a:rPr lang="en-US" sz="1200"/>
              <a:t>. Il faudra alors</a:t>
            </a:r>
            <a:endParaRPr lang="en-US" sz="1200"/>
          </a:p>
          <a:p>
            <a:pPr lvl="8"/>
            <a:r>
              <a:rPr lang="en-US" sz="1200" b="1"/>
              <a:t>préempter </a:t>
            </a:r>
            <a:r>
              <a:rPr lang="en-US" sz="1200"/>
              <a:t>celui-ci. C’est le </a:t>
            </a:r>
            <a:r>
              <a:rPr lang="en-US" sz="1200" b="1"/>
              <a:t>rôle </a:t>
            </a:r>
            <a:r>
              <a:rPr lang="en-US" sz="1200"/>
              <a:t>de la </a:t>
            </a:r>
            <a:r>
              <a:rPr lang="en-US" sz="1200" b="1"/>
              <a:t>fonction d’ordonnancement </a:t>
            </a:r>
            <a:r>
              <a:rPr lang="en-US" sz="1200"/>
              <a:t>que de </a:t>
            </a:r>
            <a:r>
              <a:rPr lang="en-US" sz="1200" b="1"/>
              <a:t>choisir </a:t>
            </a:r>
            <a:r>
              <a:rPr lang="en-US" sz="1200"/>
              <a:t>un</a:t>
            </a:r>
            <a:endParaRPr lang="en-US" sz="1200"/>
          </a:p>
          <a:p>
            <a:r>
              <a:rPr lang="en-US" sz="1200"/>
              <a:t>des trois </a:t>
            </a:r>
            <a:r>
              <a:rPr lang="en-US" sz="1200" b="1"/>
              <a:t>processus </a:t>
            </a:r>
            <a:r>
              <a:rPr lang="en-US" sz="1200"/>
              <a:t>P3, P5 ou P6 pour lui </a:t>
            </a:r>
            <a:r>
              <a:rPr lang="en-US" sz="1200" b="1"/>
              <a:t>allouer </a:t>
            </a:r>
            <a:r>
              <a:rPr lang="en-US" sz="1200"/>
              <a:t>le </a:t>
            </a:r>
            <a:r>
              <a:rPr lang="en-US" sz="1200" b="1"/>
              <a:t>processeur </a:t>
            </a:r>
            <a:r>
              <a:rPr lang="en-US" sz="1200"/>
              <a:t>ou de choisir d’arrêter</a:t>
            </a:r>
            <a:endParaRPr lang="en-US" sz="1200"/>
          </a:p>
          <a:p>
            <a:r>
              <a:rPr lang="en-US" sz="1200"/>
              <a:t>le processus courant pour allouer le processeur à un nouveau processus prêt.</a:t>
            </a:r>
            <a:endParaRPr 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57785" y="4648200"/>
            <a:ext cx="6746240" cy="4435475"/>
          </a:xfrm>
        </p:spPr>
        <p:txBody>
          <a:bodyPr/>
          <a:p>
            <a:r>
              <a:rPr lang="en-US" sz="1000"/>
              <a:t>La </a:t>
            </a:r>
            <a:r>
              <a:rPr lang="en-US" sz="1000" b="1"/>
              <a:t>figure </a:t>
            </a:r>
            <a:r>
              <a:rPr lang="fr-FR" altLang="en-US" sz="1000" b="1"/>
              <a:t>11</a:t>
            </a:r>
            <a:r>
              <a:rPr lang="en-US" sz="1000"/>
              <a:t> </a:t>
            </a:r>
            <a:r>
              <a:rPr lang="en-US" sz="1000" b="1"/>
              <a:t>schématise </a:t>
            </a:r>
            <a:r>
              <a:rPr lang="en-US" sz="1000"/>
              <a:t>le </a:t>
            </a:r>
            <a:r>
              <a:rPr lang="en-US" sz="1000" b="1"/>
              <a:t>déroulement </a:t>
            </a:r>
            <a:r>
              <a:rPr lang="en-US" sz="1000"/>
              <a:t>des opérations </a:t>
            </a:r>
            <a:r>
              <a:rPr lang="en-US" sz="1000" b="1"/>
              <a:t>d’ordonnancement préemptif</a:t>
            </a:r>
            <a:r>
              <a:rPr lang="fr-FR" altLang="en-US" sz="1000" b="1"/>
              <a:t> </a:t>
            </a:r>
            <a:r>
              <a:rPr lang="en-US" sz="1000"/>
              <a:t>avec deux </a:t>
            </a:r>
            <a:r>
              <a:rPr lang="en-US" sz="1000" b="1"/>
              <a:t>processus P0 </a:t>
            </a:r>
            <a:r>
              <a:rPr lang="en-US" sz="1000"/>
              <a:t>et </a:t>
            </a:r>
            <a:r>
              <a:rPr lang="en-US" sz="1000" b="1"/>
              <a:t>P1</a:t>
            </a:r>
            <a:r>
              <a:rPr lang="en-US" sz="1000"/>
              <a:t>. </a:t>
            </a:r>
            <a:endParaRPr lang="en-US" sz="1000"/>
          </a:p>
          <a:p>
            <a:endParaRPr lang="en-US" sz="1000"/>
          </a:p>
          <a:p>
            <a:r>
              <a:rPr lang="en-US" sz="1000"/>
              <a:t>Initialement le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et </a:t>
            </a:r>
            <a:r>
              <a:rPr lang="en-US" sz="1000" b="1"/>
              <a:t>s’exécute</a:t>
            </a:r>
            <a:r>
              <a:rPr lang="en-US" sz="1000"/>
              <a:t>. Le</a:t>
            </a:r>
            <a:r>
              <a:rPr lang="fr-FR" altLang="en-US" sz="1000"/>
              <a:t> </a:t>
            </a:r>
            <a:r>
              <a:rPr lang="en-US" sz="1000"/>
              <a:t>processus </a:t>
            </a:r>
            <a:r>
              <a:rPr lang="en-US" sz="1000" b="1"/>
              <a:t>P1 </a:t>
            </a:r>
            <a:r>
              <a:rPr lang="en-US" sz="1000"/>
              <a:t>est dans </a:t>
            </a:r>
            <a:r>
              <a:rPr lang="en-US" sz="1000" b="1"/>
              <a:t>l’état prêt</a:t>
            </a:r>
            <a:r>
              <a:rPr lang="en-US" sz="1000"/>
              <a:t>. </a:t>
            </a:r>
            <a:endParaRPr lang="en-US" sz="1000"/>
          </a:p>
          <a:p>
            <a:endParaRPr lang="en-US" sz="1000"/>
          </a:p>
          <a:p>
            <a:r>
              <a:rPr lang="en-US" sz="1000"/>
              <a:t>Le processus </a:t>
            </a:r>
            <a:r>
              <a:rPr lang="en-US" sz="1000" b="1"/>
              <a:t>P0 fait </a:t>
            </a:r>
            <a:r>
              <a:rPr lang="en-US" sz="1000"/>
              <a:t>un </a:t>
            </a:r>
            <a:r>
              <a:rPr lang="en-US" sz="1000" b="1"/>
              <a:t>appel système</a:t>
            </a:r>
            <a:r>
              <a:rPr lang="en-US" sz="1000"/>
              <a:t>, par </a:t>
            </a:r>
            <a:r>
              <a:rPr lang="en-US" sz="1000" b="1"/>
              <a:t>exemple</a:t>
            </a:r>
            <a:r>
              <a:rPr lang="fr-FR" altLang="en-US" sz="1000" b="1"/>
              <a:t> </a:t>
            </a:r>
            <a:r>
              <a:rPr lang="en-US" sz="1000">
                <a:latin typeface="Courier New" panose="02070309020205020404" charset="0"/>
                <a:cs typeface="Courier New" panose="02070309020205020404" charset="0"/>
              </a:rPr>
              <a:t>read (données, disque) </a:t>
            </a:r>
            <a:r>
              <a:rPr lang="en-US" sz="1000"/>
              <a:t>pour demander la </a:t>
            </a:r>
            <a:r>
              <a:rPr lang="en-US" sz="1000" b="1"/>
              <a:t>lecture </a:t>
            </a:r>
            <a:r>
              <a:rPr lang="en-US" sz="1000"/>
              <a:t>de </a:t>
            </a:r>
            <a:r>
              <a:rPr lang="en-US" sz="1000" b="1"/>
              <a:t>données </a:t>
            </a:r>
            <a:r>
              <a:rPr lang="en-US" sz="1000"/>
              <a:t>depuis un </a:t>
            </a:r>
            <a:r>
              <a:rPr lang="en-US" sz="1000" b="1"/>
              <a:t>disque</a:t>
            </a:r>
            <a:r>
              <a:rPr lang="en-US" sz="1000"/>
              <a:t>. </a:t>
            </a:r>
            <a:endParaRPr lang="en-US" sz="1000"/>
          </a:p>
          <a:p>
            <a:endParaRPr lang="en-US" sz="1000"/>
          </a:p>
          <a:p>
            <a:r>
              <a:rPr lang="en-US" sz="1000"/>
              <a:t>Il</a:t>
            </a:r>
            <a:r>
              <a:rPr lang="fr-FR" altLang="en-US" sz="1000"/>
              <a:t> </a:t>
            </a:r>
            <a:r>
              <a:rPr lang="en-US" sz="1000"/>
              <a:t>y a </a:t>
            </a:r>
            <a:r>
              <a:rPr lang="en-US" sz="1000" b="1"/>
              <a:t>commutation </a:t>
            </a:r>
            <a:r>
              <a:rPr lang="en-US" sz="1000"/>
              <a:t>de </a:t>
            </a:r>
            <a:r>
              <a:rPr lang="en-US" sz="1000" b="1"/>
              <a:t>contexte </a:t>
            </a:r>
            <a:r>
              <a:rPr lang="en-US" sz="1000"/>
              <a:t>avec </a:t>
            </a:r>
            <a:r>
              <a:rPr lang="en-US" sz="1000" b="1"/>
              <a:t>changement </a:t>
            </a:r>
            <a:r>
              <a:rPr lang="en-US" sz="1000"/>
              <a:t>de </a:t>
            </a:r>
            <a:r>
              <a:rPr lang="en-US" sz="1000" b="1"/>
              <a:t>protection </a:t>
            </a:r>
            <a:r>
              <a:rPr lang="en-US" sz="1000"/>
              <a:t>pour aller </a:t>
            </a:r>
            <a:r>
              <a:rPr lang="en-US" sz="1000" b="1"/>
              <a:t>exécuter </a:t>
            </a:r>
            <a:r>
              <a:rPr lang="en-US" sz="1000"/>
              <a:t>le</a:t>
            </a:r>
            <a:r>
              <a:rPr lang="fr-FR" altLang="en-US" sz="1000"/>
              <a:t> </a:t>
            </a:r>
            <a:r>
              <a:rPr lang="en-US" sz="1000" b="1"/>
              <a:t>code </a:t>
            </a:r>
            <a:r>
              <a:rPr lang="en-US" sz="1000"/>
              <a:t>de </a:t>
            </a:r>
            <a:r>
              <a:rPr lang="en-US" sz="1000" b="1"/>
              <a:t>l’appel système </a:t>
            </a:r>
            <a:r>
              <a:rPr lang="en-US" sz="1000"/>
              <a:t>(</a:t>
            </a:r>
            <a:r>
              <a:rPr lang="en-US" sz="1000" b="1"/>
              <a:t>passage </a:t>
            </a:r>
            <a:r>
              <a:rPr lang="en-US" sz="1000"/>
              <a:t>en </a:t>
            </a:r>
            <a:r>
              <a:rPr lang="en-US" sz="1000" b="1"/>
              <a:t>mode superviseur</a:t>
            </a:r>
            <a:r>
              <a:rPr lang="en-US" sz="1000"/>
              <a:t>) au cours duquel le processus</a:t>
            </a:r>
            <a:r>
              <a:rPr lang="fr-FR" altLang="en-US" sz="1000"/>
              <a:t>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bloque </a:t>
            </a:r>
            <a:r>
              <a:rPr lang="en-US" sz="1000"/>
              <a:t>dans </a:t>
            </a:r>
            <a:r>
              <a:rPr lang="en-US" sz="1000" b="1"/>
              <a:t>l’attente </a:t>
            </a:r>
            <a:r>
              <a:rPr lang="en-US" sz="1000"/>
              <a:t>de la </a:t>
            </a:r>
            <a:r>
              <a:rPr lang="en-US" sz="1000" b="1"/>
              <a:t>fin </a:t>
            </a:r>
            <a:r>
              <a:rPr lang="en-US" sz="1000"/>
              <a:t>de </a:t>
            </a:r>
            <a:r>
              <a:rPr lang="en-US" sz="1000" b="1"/>
              <a:t>l’opération d’entrées-sorties</a:t>
            </a:r>
            <a:r>
              <a:rPr lang="en-US" sz="1000"/>
              <a:t> avec le disque. </a:t>
            </a:r>
            <a:endParaRPr lang="en-US" sz="1000"/>
          </a:p>
          <a:p>
            <a:endParaRPr lang="en-US" sz="1000" b="1"/>
          </a:p>
          <a:p>
            <a:r>
              <a:rPr lang="en-US" sz="1000" b="1"/>
              <a:t>Il</a:t>
            </a:r>
            <a:r>
              <a:rPr lang="fr-FR" altLang="en-US" sz="1000" b="1"/>
              <a:t> </a:t>
            </a:r>
            <a:r>
              <a:rPr lang="en-US" sz="1000" b="1"/>
              <a:t>y a </a:t>
            </a:r>
            <a:r>
              <a:rPr lang="en-US" sz="1000"/>
              <a:t>donc une </a:t>
            </a:r>
            <a:r>
              <a:rPr lang="en-US" sz="1000" b="1"/>
              <a:t>opération d’élection </a:t>
            </a:r>
            <a:r>
              <a:rPr lang="en-US" sz="1000"/>
              <a:t>et le </a:t>
            </a:r>
            <a:r>
              <a:rPr lang="en-US" sz="1000" b="1"/>
              <a:t>processus P1 </a:t>
            </a:r>
            <a:r>
              <a:rPr lang="en-US" sz="1000"/>
              <a:t>est </a:t>
            </a:r>
            <a:r>
              <a:rPr lang="en-US" sz="1000" b="1"/>
              <a:t>élu </a:t>
            </a:r>
            <a:r>
              <a:rPr lang="en-US" sz="1000"/>
              <a:t>: le </a:t>
            </a:r>
            <a:r>
              <a:rPr lang="en-US" sz="1000" b="1"/>
              <a:t>contexte processeur</a:t>
            </a:r>
            <a:r>
              <a:rPr lang="fr-FR" altLang="en-US" sz="1000" b="1"/>
              <a:t> </a:t>
            </a:r>
            <a:r>
              <a:rPr lang="en-US" sz="1000" b="1"/>
              <a:t>associé </a:t>
            </a:r>
            <a:r>
              <a:rPr lang="en-US" sz="1000"/>
              <a:t>au processus </a:t>
            </a:r>
            <a:r>
              <a:rPr lang="en-US" sz="1000" b="1"/>
              <a:t>P0 </a:t>
            </a:r>
            <a:r>
              <a:rPr lang="en-US" sz="1000"/>
              <a:t>est </a:t>
            </a:r>
            <a:r>
              <a:rPr lang="en-US" sz="1000" b="1"/>
              <a:t>sauvegardé </a:t>
            </a:r>
            <a:r>
              <a:rPr lang="en-US" sz="1000"/>
              <a:t>dans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P0 </a:t>
            </a:r>
            <a:r>
              <a:rPr lang="en-US" sz="1000"/>
              <a:t>(</a:t>
            </a:r>
            <a:r>
              <a:rPr lang="en-US" sz="1000" b="1"/>
              <a:t>PCB0</a:t>
            </a:r>
            <a:r>
              <a:rPr lang="en-US" sz="1000"/>
              <a:t>) et le</a:t>
            </a:r>
            <a:r>
              <a:rPr lang="fr-FR" altLang="en-US" sz="1000"/>
              <a:t> </a:t>
            </a:r>
            <a:r>
              <a:rPr lang="en-US" sz="1000" b="1"/>
              <a:t>processeur </a:t>
            </a:r>
            <a:r>
              <a:rPr lang="en-US" sz="1000"/>
              <a:t>est </a:t>
            </a:r>
            <a:r>
              <a:rPr lang="en-US" sz="1000" b="1"/>
              <a:t>chargé </a:t>
            </a:r>
            <a:r>
              <a:rPr lang="en-US" sz="1000"/>
              <a:t>avec le </a:t>
            </a:r>
            <a:r>
              <a:rPr lang="en-US" sz="1000" b="1"/>
              <a:t>PCB </a:t>
            </a:r>
            <a:r>
              <a:rPr lang="en-US" sz="1000"/>
              <a:t>du </a:t>
            </a:r>
            <a:r>
              <a:rPr lang="en-US" sz="1000" b="1"/>
              <a:t>processus 1</a:t>
            </a:r>
            <a:r>
              <a:rPr lang="en-US" sz="1000"/>
              <a:t> (</a:t>
            </a:r>
            <a:r>
              <a:rPr lang="en-US" sz="1000" b="1"/>
              <a:t>PCB1</a:t>
            </a:r>
            <a:r>
              <a:rPr lang="en-US" sz="1000"/>
              <a:t>). Le processus </a:t>
            </a:r>
            <a:r>
              <a:rPr lang="en-US" sz="1000" b="1"/>
              <a:t>P1 </a:t>
            </a:r>
            <a:r>
              <a:rPr lang="en-US" sz="1000"/>
              <a:t>commence</a:t>
            </a:r>
            <a:r>
              <a:rPr lang="fr-FR" altLang="en-US" sz="1000"/>
              <a:t> </a:t>
            </a:r>
            <a:r>
              <a:rPr lang="en-US" sz="1000"/>
              <a:t>son </a:t>
            </a:r>
            <a:r>
              <a:rPr lang="en-US" sz="1000" b="1"/>
              <a:t>exécution</a:t>
            </a:r>
            <a:r>
              <a:rPr lang="en-US" sz="1000"/>
              <a:t>. </a:t>
            </a:r>
            <a:endParaRPr lang="en-US" sz="1000"/>
          </a:p>
          <a:p>
            <a:endParaRPr lang="en-US" sz="1000"/>
          </a:p>
          <a:p>
            <a:r>
              <a:rPr lang="en-US" sz="1000"/>
              <a:t>Au </a:t>
            </a:r>
            <a:r>
              <a:rPr lang="en-US" sz="1000" b="1"/>
              <a:t>cours </a:t>
            </a:r>
            <a:r>
              <a:rPr lang="en-US" sz="1000"/>
              <a:t>de cette </a:t>
            </a:r>
            <a:r>
              <a:rPr lang="en-US" sz="1000" b="1"/>
              <a:t>exécution</a:t>
            </a:r>
            <a:r>
              <a:rPr lang="en-US" sz="1000"/>
              <a:t>, </a:t>
            </a:r>
            <a:r>
              <a:rPr lang="en-US" sz="1000" b="1"/>
              <a:t>l’opération d’entrées-sorties</a:t>
            </a:r>
            <a:r>
              <a:rPr lang="en-US" sz="1000"/>
              <a:t> au bénéfice</a:t>
            </a:r>
            <a:r>
              <a:rPr lang="fr-FR" altLang="en-US" sz="1000"/>
              <a:t> </a:t>
            </a:r>
            <a:r>
              <a:rPr lang="en-US" sz="1000"/>
              <a:t>du processus </a:t>
            </a:r>
            <a:r>
              <a:rPr lang="en-US" sz="1000" b="1"/>
              <a:t>P0 </a:t>
            </a:r>
            <a:r>
              <a:rPr lang="en-US" sz="1000"/>
              <a:t>se </a:t>
            </a:r>
            <a:r>
              <a:rPr lang="en-US" sz="1000" b="1"/>
              <a:t>termine </a:t>
            </a:r>
            <a:r>
              <a:rPr lang="en-US" sz="1000"/>
              <a:t>et le </a:t>
            </a:r>
            <a:r>
              <a:rPr lang="en-US" sz="1000" b="1"/>
              <a:t>disque envoie </a:t>
            </a:r>
            <a:r>
              <a:rPr lang="en-US" sz="1000"/>
              <a:t>donc une </a:t>
            </a:r>
            <a:r>
              <a:rPr lang="en-US" sz="1000" b="1"/>
              <a:t>interruption </a:t>
            </a:r>
            <a:r>
              <a:rPr lang="en-US" sz="1000"/>
              <a:t>pour </a:t>
            </a:r>
            <a:r>
              <a:rPr lang="en-US" sz="1000" b="1"/>
              <a:t>signaler </a:t>
            </a:r>
            <a:r>
              <a:rPr lang="en-US" sz="1000"/>
              <a:t>la</a:t>
            </a:r>
            <a:r>
              <a:rPr lang="fr-FR" altLang="en-US" sz="1000"/>
              <a:t> </a:t>
            </a:r>
            <a:r>
              <a:rPr lang="fr-FR" altLang="en-US" sz="1000" b="1"/>
              <a:t>fin </a:t>
            </a:r>
            <a:r>
              <a:rPr lang="fr-FR" altLang="en-US" sz="1000"/>
              <a:t>de cette </a:t>
            </a:r>
            <a:r>
              <a:rPr lang="fr-FR" altLang="en-US" sz="1000" b="1"/>
              <a:t>opération d’entrées-sorties</a:t>
            </a:r>
            <a:r>
              <a:rPr lang="fr-FR" altLang="en-US" sz="1000"/>
              <a:t>. </a:t>
            </a:r>
            <a:endParaRPr lang="fr-FR" altLang="en-US" sz="1000"/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dérouté </a:t>
            </a:r>
            <a:r>
              <a:rPr lang="fr-FR" altLang="en-US" sz="1000"/>
              <a:t>pour aller </a:t>
            </a:r>
            <a:r>
              <a:rPr lang="fr-FR" altLang="en-US" sz="1000" b="1"/>
              <a:t>exécuter </a:t>
            </a:r>
            <a:r>
              <a:rPr lang="fr-FR" altLang="en-US" sz="1000"/>
              <a:t>le </a:t>
            </a:r>
            <a:r>
              <a:rPr lang="fr-FR" altLang="en-US" sz="1000" b="1"/>
              <a:t>traitant d’interruption correspondant</a:t>
            </a:r>
            <a:r>
              <a:rPr lang="fr-FR" altLang="en-US" sz="1000"/>
              <a:t>; il y a </a:t>
            </a:r>
            <a:r>
              <a:rPr lang="fr-FR" altLang="en-US" sz="1000" b="1"/>
              <a:t>commutation </a:t>
            </a:r>
            <a:r>
              <a:rPr lang="fr-FR" altLang="en-US" sz="1000"/>
              <a:t>de </a:t>
            </a:r>
            <a:r>
              <a:rPr lang="fr-FR" altLang="en-US" sz="1000" b="1"/>
              <a:t>contexte </a:t>
            </a:r>
            <a:r>
              <a:rPr lang="fr-FR" altLang="en-US" sz="1000"/>
              <a:t>avec changement de protection (passage en mode superviseur). </a:t>
            </a:r>
            <a:endParaRPr lang="fr-FR" altLang="en-US" sz="1000"/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Au cours du traitant d’interruption, l’état du processus </a:t>
            </a:r>
            <a:r>
              <a:rPr lang="fr-FR" altLang="en-US" sz="1000" b="1"/>
              <a:t>P0 </a:t>
            </a:r>
            <a:r>
              <a:rPr lang="fr-FR" altLang="en-US" sz="1000"/>
              <a:t>est modifié et </a:t>
            </a:r>
            <a:r>
              <a:rPr lang="fr-FR" altLang="en-US" sz="1000" b="1"/>
              <a:t>devient </a:t>
            </a:r>
            <a:r>
              <a:rPr lang="fr-FR" altLang="en-US" sz="1000"/>
              <a:t>égal à </a:t>
            </a:r>
            <a:r>
              <a:rPr lang="fr-FR" altLang="en-US" sz="1000" b="1"/>
              <a:t>prêt</a:t>
            </a:r>
            <a:r>
              <a:rPr lang="fr-FR" altLang="en-US" sz="1000"/>
              <a:t>, puis une </a:t>
            </a:r>
            <a:r>
              <a:rPr lang="fr-FR" altLang="en-US" sz="1000" b="1"/>
              <a:t>opération d’ordonnancement </a:t>
            </a:r>
            <a:r>
              <a:rPr lang="fr-FR" altLang="en-US" sz="1000"/>
              <a:t>est </a:t>
            </a:r>
            <a:r>
              <a:rPr lang="fr-FR" altLang="en-US" sz="1000" b="1"/>
              <a:t>lancée </a:t>
            </a:r>
            <a:r>
              <a:rPr lang="fr-FR" altLang="en-US" sz="1000"/>
              <a:t>: le processus </a:t>
            </a:r>
            <a:r>
              <a:rPr lang="fr-FR" altLang="en-US" sz="1000" b="1"/>
              <a:t>P0 </a:t>
            </a:r>
            <a:r>
              <a:rPr lang="fr-FR" altLang="en-US" sz="1000"/>
              <a:t>est de </a:t>
            </a:r>
            <a:r>
              <a:rPr lang="fr-FR" altLang="en-US" sz="1000" b="1"/>
              <a:t>nouveau élu</a:t>
            </a:r>
            <a:r>
              <a:rPr lang="fr-FR" altLang="en-US" sz="1000"/>
              <a:t>. </a:t>
            </a:r>
            <a:endParaRPr lang="fr-FR" altLang="en-US" sz="1000"/>
          </a:p>
          <a:p>
            <a:pPr lvl="8"/>
            <a:endParaRPr lang="fr-FR" altLang="en-US" sz="1000"/>
          </a:p>
          <a:p>
            <a:pPr lvl="8"/>
            <a:r>
              <a:rPr lang="fr-FR" altLang="en-US" sz="1000"/>
              <a:t>Le </a:t>
            </a:r>
            <a:r>
              <a:rPr lang="fr-FR" altLang="en-US" sz="1000" b="1"/>
              <a:t>contexte processeur associé </a:t>
            </a:r>
            <a:r>
              <a:rPr lang="fr-FR" altLang="en-US" sz="1000"/>
              <a:t>au processus </a:t>
            </a:r>
            <a:r>
              <a:rPr lang="fr-FR" altLang="en-US" sz="1000" b="1"/>
              <a:t>P1 </a:t>
            </a:r>
            <a:r>
              <a:rPr lang="fr-FR" altLang="en-US" sz="1000"/>
              <a:t>est </a:t>
            </a:r>
            <a:r>
              <a:rPr lang="fr-FR" altLang="en-US" sz="1000" b="1"/>
              <a:t>sauvegardé </a:t>
            </a:r>
            <a:r>
              <a:rPr lang="fr-FR" altLang="en-US" sz="1000"/>
              <a:t>dans le </a:t>
            </a:r>
            <a:r>
              <a:rPr lang="fr-FR" altLang="en-US" sz="1000" b="1"/>
              <a:t>PCB </a:t>
            </a:r>
            <a:r>
              <a:rPr lang="fr-FR" altLang="en-US" sz="1000"/>
              <a:t>du processus P1 (</a:t>
            </a:r>
            <a:r>
              <a:rPr lang="fr-FR" altLang="en-US" sz="1000" b="1"/>
              <a:t>PCB1</a:t>
            </a:r>
            <a:r>
              <a:rPr lang="fr-FR" altLang="en-US" sz="1000"/>
              <a:t>) et le </a:t>
            </a:r>
            <a:r>
              <a:rPr lang="fr-FR" altLang="en-US" sz="1000" b="1"/>
              <a:t>processeur </a:t>
            </a:r>
            <a:r>
              <a:rPr lang="fr-FR" altLang="en-US" sz="1000"/>
              <a:t>est </a:t>
            </a:r>
            <a:r>
              <a:rPr lang="fr-FR" altLang="en-US" sz="1000" b="1"/>
              <a:t>chargé </a:t>
            </a:r>
            <a:r>
              <a:rPr lang="fr-FR" altLang="en-US" sz="1000"/>
              <a:t>avec le </a:t>
            </a:r>
            <a:r>
              <a:rPr lang="fr-FR" altLang="en-US" sz="1000" b="1"/>
              <a:t>PCB </a:t>
            </a:r>
            <a:r>
              <a:rPr lang="fr-FR" altLang="en-US" sz="1000"/>
              <a:t>du processus </a:t>
            </a:r>
            <a:r>
              <a:rPr lang="fr-FR" altLang="en-US" sz="1000" b="1"/>
              <a:t>0 </a:t>
            </a:r>
            <a:r>
              <a:rPr lang="fr-FR" altLang="en-US" sz="1000"/>
              <a:t>(</a:t>
            </a:r>
            <a:r>
              <a:rPr lang="fr-FR" altLang="en-US" sz="1000" b="1"/>
              <a:t>PCB0</a:t>
            </a:r>
            <a:r>
              <a:rPr lang="fr-FR" altLang="en-US" sz="1000"/>
              <a:t>).</a:t>
            </a:r>
            <a:endParaRPr lang="fr-FR" altLang="en-US" sz="1000"/>
          </a:p>
          <a:p>
            <a:pPr lvl="8"/>
            <a:endParaRPr lang="fr-FR" altLang="en-US" sz="1000"/>
          </a:p>
          <a:p>
            <a:r>
              <a:rPr lang="fr-FR" altLang="en-US" sz="1000"/>
              <a:t>Les </a:t>
            </a:r>
            <a:r>
              <a:rPr lang="fr-FR" altLang="en-US" sz="1000" b="1"/>
              <a:t>opérations d’ordonnancement </a:t>
            </a:r>
            <a:r>
              <a:rPr lang="fr-FR" altLang="en-US" sz="1000"/>
              <a:t>prennent place lors de tout </a:t>
            </a:r>
            <a:r>
              <a:rPr lang="fr-FR" altLang="en-US" sz="1000" b="1"/>
              <a:t>changement d’états </a:t>
            </a:r>
            <a:r>
              <a:rPr lang="fr-FR" altLang="en-US" sz="1000"/>
              <a:t>des </a:t>
            </a:r>
            <a:r>
              <a:rPr lang="fr-FR" altLang="en-US" sz="1000" b="1"/>
              <a:t>processus</a:t>
            </a:r>
            <a:r>
              <a:rPr lang="fr-FR" altLang="en-US" sz="1000"/>
              <a:t>.</a:t>
            </a:r>
            <a:endParaRPr lang="fr-FR" altLang="en-US" sz="10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57785" y="4648200"/>
            <a:ext cx="6746240" cy="4435475"/>
          </a:xfrm>
        </p:spPr>
        <p:txBody>
          <a:bodyPr/>
          <a:p>
            <a:endParaRPr lang="fr-FR" altLang="en-US" sz="10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taux d’occupation du processeur</a:t>
            </a:r>
            <a:r>
              <a:rPr lang="en-US" sz="1400"/>
              <a:t>, c’est-à-dire le </a:t>
            </a:r>
            <a:r>
              <a:rPr lang="en-US" sz="1400" b="1"/>
              <a:t>rapport </a:t>
            </a:r>
            <a:r>
              <a:rPr lang="en-US" sz="1400"/>
              <a:t>entre le </a:t>
            </a:r>
            <a:r>
              <a:rPr lang="en-US" sz="1400" b="1"/>
              <a:t>temps d’utilisation </a:t>
            </a:r>
            <a:r>
              <a:rPr lang="en-US" sz="1400"/>
              <a:t>du </a:t>
            </a:r>
            <a:r>
              <a:rPr lang="en-US" sz="1400" b="1"/>
              <a:t>processeur </a:t>
            </a:r>
            <a:r>
              <a:rPr lang="en-US" sz="1400"/>
              <a:t>par les processus sur le </a:t>
            </a:r>
            <a:r>
              <a:rPr lang="en-US" sz="1400" b="1"/>
              <a:t>temps total </a:t>
            </a:r>
            <a:r>
              <a:rPr lang="en-US" sz="1400"/>
              <a:t>écoulé;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la capacité de traitement du processeur</a:t>
            </a:r>
            <a:r>
              <a:rPr lang="en-US" sz="1400"/>
              <a:t>, c’est-à-dire le </a:t>
            </a:r>
            <a:r>
              <a:rPr lang="en-US" sz="1400" b="1"/>
              <a:t>nombre </a:t>
            </a:r>
            <a:r>
              <a:rPr lang="en-US" sz="1400"/>
              <a:t>de </a:t>
            </a:r>
            <a:r>
              <a:rPr lang="en-US" sz="1400" b="1"/>
              <a:t>processus</a:t>
            </a:r>
            <a:r>
              <a:rPr lang="fr-FR" altLang="en-US" sz="1400" b="1"/>
              <a:t> </a:t>
            </a:r>
            <a:r>
              <a:rPr lang="en-US" sz="1400" b="1"/>
              <a:t>exécuté </a:t>
            </a:r>
            <a:r>
              <a:rPr lang="en-US" sz="1400"/>
              <a:t>sur un </a:t>
            </a:r>
            <a:r>
              <a:rPr lang="en-US" sz="1400" b="1"/>
              <a:t>intervalle </a:t>
            </a:r>
            <a:r>
              <a:rPr lang="en-US" sz="1400"/>
              <a:t>de </a:t>
            </a:r>
            <a:r>
              <a:rPr lang="en-US" sz="1400" b="1"/>
              <a:t>temps </a:t>
            </a:r>
            <a:r>
              <a:rPr lang="en-US" sz="1400"/>
              <a:t>donné;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temps d’attente des processus</a:t>
            </a:r>
            <a:r>
              <a:rPr lang="en-US" sz="1400"/>
              <a:t>, c’est-à-dire le </a:t>
            </a:r>
            <a:r>
              <a:rPr lang="en-US" sz="1400" b="1"/>
              <a:t>temps passé </a:t>
            </a:r>
            <a:r>
              <a:rPr lang="en-US" sz="1400"/>
              <a:t>par un </a:t>
            </a:r>
            <a:r>
              <a:rPr lang="en-US" sz="1400" b="1"/>
              <a:t>processus </a:t>
            </a:r>
            <a:r>
              <a:rPr lang="en-US" sz="1400"/>
              <a:t>dans</a:t>
            </a:r>
            <a:r>
              <a:rPr lang="fr-FR" altLang="en-US" sz="1400"/>
              <a:t> </a:t>
            </a:r>
            <a:r>
              <a:rPr lang="en-US" sz="1400"/>
              <a:t>la </a:t>
            </a:r>
            <a:r>
              <a:rPr lang="en-US" sz="1400" b="1"/>
              <a:t>file d’attente </a:t>
            </a:r>
            <a:r>
              <a:rPr lang="en-US" sz="1400"/>
              <a:t>des </a:t>
            </a:r>
            <a:r>
              <a:rPr lang="en-US" sz="1400" b="1"/>
              <a:t>processus prêts</a:t>
            </a:r>
            <a:r>
              <a:rPr lang="en-US" sz="1400"/>
              <a:t>;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/>
              <a:t>le temps de réponse des processus</a:t>
            </a:r>
            <a:r>
              <a:rPr lang="en-US" sz="1400"/>
              <a:t>, c’est-à-dire le </a:t>
            </a:r>
            <a:r>
              <a:rPr lang="en-US" sz="1400" b="1"/>
              <a:t>temps écoulé </a:t>
            </a:r>
            <a:r>
              <a:rPr lang="en-US" sz="1400"/>
              <a:t>entre la </a:t>
            </a:r>
            <a:r>
              <a:rPr lang="en-US" sz="1400" b="1"/>
              <a:t>soumission </a:t>
            </a:r>
            <a:r>
              <a:rPr lang="en-US" sz="1400"/>
              <a:t>du </a:t>
            </a:r>
            <a:r>
              <a:rPr lang="en-US" sz="1400" b="1"/>
              <a:t>processus </a:t>
            </a:r>
            <a:r>
              <a:rPr lang="en-US" sz="1400"/>
              <a:t>et sa </a:t>
            </a:r>
            <a:r>
              <a:rPr lang="en-US" sz="1400" b="1"/>
              <a:t>fin d’exécution</a:t>
            </a:r>
            <a:r>
              <a:rPr lang="en-US" sz="1400"/>
              <a:t>.</a:t>
            </a:r>
            <a:endParaRPr lang="en-US" sz="1400"/>
          </a:p>
          <a:p>
            <a:pPr marL="285750" indent="-285750"/>
            <a:endParaRPr lang="en-US" sz="1400"/>
          </a:p>
          <a:p>
            <a:r>
              <a:rPr lang="en-US" sz="1400"/>
              <a:t>Les </a:t>
            </a:r>
            <a:r>
              <a:rPr lang="en-US" sz="1400" b="1"/>
              <a:t>mesures </a:t>
            </a:r>
            <a:r>
              <a:rPr lang="en-US" sz="1400"/>
              <a:t>sont généralement </a:t>
            </a:r>
            <a:r>
              <a:rPr lang="en-US" sz="1400" b="1"/>
              <a:t>effectuées </a:t>
            </a:r>
            <a:r>
              <a:rPr lang="en-US" sz="1400"/>
              <a:t>sur un </a:t>
            </a:r>
            <a:r>
              <a:rPr lang="en-US" sz="1400" b="1"/>
              <a:t>temps moyen</a:t>
            </a:r>
            <a:r>
              <a:rPr lang="en-US" sz="1400"/>
              <a:t> pour un </a:t>
            </a:r>
            <a:r>
              <a:rPr lang="en-US" sz="1400" b="1"/>
              <a:t>ensemble</a:t>
            </a:r>
            <a:r>
              <a:rPr lang="fr-FR" altLang="en-US" sz="1400" b="1"/>
              <a:t> </a:t>
            </a:r>
            <a:r>
              <a:rPr lang="en-US" sz="1400" b="1"/>
              <a:t>de processus</a:t>
            </a:r>
            <a:r>
              <a:rPr lang="en-US" sz="1400"/>
              <a:t>.</a:t>
            </a:r>
            <a:endParaRPr lang="en-US" sz="14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>
          <a:xfrm>
            <a:off x="0" y="514350"/>
            <a:ext cx="6804025" cy="3956050"/>
          </a:xfrm>
        </p:spPr>
      </p:sp>
      <p:sp>
        <p:nvSpPr>
          <p:cNvPr id="3" name="Text Placeholder 2"/>
          <p:cNvSpPr/>
          <p:nvPr>
            <p:ph type="body"/>
          </p:nvPr>
        </p:nvSpPr>
        <p:spPr>
          <a:xfrm>
            <a:off x="377540" y="4211110"/>
            <a:ext cx="6047640" cy="4811040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/>
              <a:t>L’éditeur de texte</a:t>
            </a:r>
            <a:r>
              <a:rPr lang="en-US"/>
              <a:t> est un logiciel interactif permettant de saisir du texte à partir</a:t>
            </a:r>
            <a:r>
              <a:rPr lang="fr-FR" altLang="en-US"/>
              <a:t> </a:t>
            </a:r>
            <a:r>
              <a:rPr lang="en-US"/>
              <a:t>d’un clavier et de le stocker dans un fichier</a:t>
            </a:r>
            <a:r>
              <a:rPr lang="fr-FR" altLang="en-US"/>
              <a:t>  le programme source.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 </a:t>
            </a:r>
            <a:r>
              <a:rPr lang="fr-FR" altLang="en-US" b="1"/>
              <a:t>Le compilateur</a:t>
            </a:r>
            <a:r>
              <a:rPr lang="fr-FR" altLang="en-US"/>
              <a:t> permet la traduction du programme source en un programme objet qui est soit directement le langage machine, soit le langage d’assemblage.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Le passage du langage d’assemblage au langage machine se fait par l’intermédiaire d’un autre traducteur, </a:t>
            </a:r>
            <a:r>
              <a:rPr lang="fr-FR" altLang="en-US" b="1"/>
              <a:t>l’assembleur</a:t>
            </a:r>
            <a:r>
              <a:rPr lang="fr-FR" altLang="en-US"/>
              <a:t>. 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b="1"/>
              <a:t> L’éditeur de liens</a:t>
            </a:r>
            <a:r>
              <a:rPr lang="fr-FR" altLang="en-US"/>
              <a:t> est un logiciel qui permet de combiner plusieurs programmes objet en un seul et de résoudre des appels à des modules de librairie.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Le rôle du </a:t>
            </a:r>
            <a:r>
              <a:rPr lang="fr-FR" altLang="en-US" b="1"/>
              <a:t>chargeur </a:t>
            </a:r>
            <a:r>
              <a:rPr lang="fr-FR" altLang="en-US"/>
              <a:t>de placer le programme en mémoire centrale à partir d’une adresse d’implantation et de translater toutes les adresses du programme de la valeur de l’adresse d’implantation.</a:t>
            </a: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>
          <a:xfrm>
            <a:off x="756285" y="5078730"/>
            <a:ext cx="6047740" cy="3935095"/>
          </a:xfrm>
        </p:spPr>
        <p:txBody>
          <a:bodyPr/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4" name="Text Box 3"/>
          <p:cNvSpPr txBox="1"/>
          <p:nvPr/>
        </p:nvSpPr>
        <p:spPr>
          <a:xfrm>
            <a:off x="-798195" y="2934335"/>
            <a:ext cx="3098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passage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prêt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élu </a:t>
            </a:r>
            <a:r>
              <a:rPr lang="en-US" sz="1200">
                <a:sym typeface="+mn-ea"/>
              </a:rPr>
              <a:t>constitue l’</a:t>
            </a:r>
            <a:r>
              <a:rPr lang="en-US" sz="1200" b="1" i="1">
                <a:sym typeface="+mn-ea"/>
              </a:rPr>
              <a:t>opération d’élection</a:t>
            </a:r>
            <a:r>
              <a:rPr lang="en-US" sz="1200">
                <a:sym typeface="+mn-ea"/>
              </a:rPr>
              <a:t>.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 Le </a:t>
            </a:r>
            <a:r>
              <a:rPr lang="en-US" sz="1200" b="1">
                <a:sym typeface="+mn-ea"/>
              </a:rPr>
              <a:t>passage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élu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bloqué </a:t>
            </a:r>
            <a:r>
              <a:rPr lang="en-US" sz="1200">
                <a:sym typeface="+mn-ea"/>
              </a:rPr>
              <a:t>est l’</a:t>
            </a:r>
            <a:r>
              <a:rPr lang="en-US" sz="1200" b="1" i="1">
                <a:sym typeface="+mn-ea"/>
              </a:rPr>
              <a:t>opération de blocage</a:t>
            </a:r>
            <a:r>
              <a:rPr lang="en-US" sz="1200">
                <a:sym typeface="+mn-ea"/>
              </a:rPr>
              <a:t>. 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passage </a:t>
            </a:r>
            <a:r>
              <a:rPr lang="en-US" sz="1200">
                <a:sym typeface="+mn-ea"/>
              </a:rPr>
              <a:t>de l’état </a:t>
            </a:r>
            <a:r>
              <a:rPr lang="en-US" sz="1200" b="1">
                <a:sym typeface="+mn-ea"/>
              </a:rPr>
              <a:t>bloqué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vers l’état </a:t>
            </a:r>
            <a:r>
              <a:rPr lang="en-US" sz="1200" b="1">
                <a:sym typeface="+mn-ea"/>
              </a:rPr>
              <a:t>prêt </a:t>
            </a:r>
            <a:r>
              <a:rPr lang="en-US" sz="1200">
                <a:sym typeface="+mn-ea"/>
              </a:rPr>
              <a:t>est l’</a:t>
            </a:r>
            <a:r>
              <a:rPr lang="en-US" sz="1200" b="1">
                <a:sym typeface="+mn-ea"/>
              </a:rPr>
              <a:t>opération de déblocage</a:t>
            </a:r>
            <a:r>
              <a:rPr lang="en-US" sz="1200">
                <a:sym typeface="+mn-ea"/>
              </a:rPr>
              <a:t>.</a:t>
            </a:r>
            <a:endParaRPr lang="en-US" sz="1200"/>
          </a:p>
          <a:p>
            <a:endParaRPr 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pPr marL="0" indent="0">
              <a:buFont typeface="Arial" panose="020B0604020202020204" pitchFamily="34" charset="0"/>
              <a:buNone/>
            </a:pPr>
            <a:r>
              <a:rPr lang="en-US" sz="1200">
                <a:sym typeface="+mn-ea"/>
              </a:rPr>
              <a:t>Le bloc de contrôle d’un processus </a:t>
            </a:r>
            <a:r>
              <a:rPr lang="en-US" sz="1200" b="1">
                <a:sym typeface="+mn-ea"/>
              </a:rPr>
              <a:t>contient </a:t>
            </a:r>
            <a:r>
              <a:rPr lang="en-US" sz="1200">
                <a:sym typeface="+mn-ea"/>
              </a:rPr>
              <a:t>les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suivantes (figure </a:t>
            </a:r>
            <a:r>
              <a:rPr lang="fr-FR" altLang="en-US" sz="1200">
                <a:sym typeface="+mn-ea"/>
              </a:rPr>
              <a:t>5</a:t>
            </a:r>
            <a:r>
              <a:rPr lang="en-US" sz="1200">
                <a:sym typeface="+mn-ea"/>
              </a:rPr>
              <a:t>) :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un </a:t>
            </a:r>
            <a:r>
              <a:rPr lang="en-US" sz="1200" b="1">
                <a:sym typeface="+mn-ea"/>
              </a:rPr>
              <a:t>identificateur unique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(un </a:t>
            </a:r>
            <a:r>
              <a:rPr lang="en-US" sz="1200" b="1">
                <a:sym typeface="+mn-ea"/>
              </a:rPr>
              <a:t>entier</a:t>
            </a:r>
            <a:r>
              <a:rPr lang="en-US" sz="1200">
                <a:sym typeface="+mn-ea"/>
              </a:rPr>
              <a:t>);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l’état courant </a:t>
            </a:r>
            <a:r>
              <a:rPr lang="en-US" sz="1200">
                <a:sym typeface="+mn-ea"/>
              </a:rPr>
              <a:t>du processus (élu, prêt, bloqué);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contexte processeur </a:t>
            </a:r>
            <a:r>
              <a:rPr lang="en-US" sz="1200">
                <a:sym typeface="+mn-ea"/>
              </a:rPr>
              <a:t>du processus : la valeur du </a:t>
            </a:r>
            <a:r>
              <a:rPr lang="en-US" sz="1200" b="1">
                <a:sym typeface="+mn-ea"/>
              </a:rPr>
              <a:t>CO</a:t>
            </a:r>
            <a:r>
              <a:rPr lang="en-US" sz="1200">
                <a:sym typeface="+mn-ea"/>
              </a:rPr>
              <a:t>, la valeur des autres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registres </a:t>
            </a:r>
            <a:r>
              <a:rPr lang="en-US" sz="1200">
                <a:sym typeface="+mn-ea"/>
              </a:rPr>
              <a:t>du processeur;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contexte mémoire </a:t>
            </a:r>
            <a:r>
              <a:rPr lang="en-US" sz="1200">
                <a:sym typeface="+mn-ea"/>
              </a:rPr>
              <a:t>: ce sont des informations mémoire qui </a:t>
            </a:r>
            <a:r>
              <a:rPr lang="en-US" sz="1200" b="1">
                <a:sym typeface="+mn-ea"/>
              </a:rPr>
              <a:t>permettent </a:t>
            </a:r>
            <a:r>
              <a:rPr lang="en-US" sz="1200">
                <a:sym typeface="+mn-ea"/>
              </a:rPr>
              <a:t>de </a:t>
            </a:r>
            <a:r>
              <a:rPr lang="en-US" sz="1200" b="1">
                <a:sym typeface="+mn-ea"/>
              </a:rPr>
              <a:t>trouver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>
                <a:sym typeface="+mn-ea"/>
              </a:rPr>
              <a:t>le </a:t>
            </a:r>
            <a:r>
              <a:rPr lang="en-US" sz="1200" b="1">
                <a:sym typeface="+mn-ea"/>
              </a:rPr>
              <a:t>code </a:t>
            </a:r>
            <a:r>
              <a:rPr lang="en-US" sz="1200">
                <a:sym typeface="+mn-ea"/>
              </a:rPr>
              <a:t>et les </a:t>
            </a:r>
            <a:r>
              <a:rPr lang="en-US" sz="1200" b="1">
                <a:sym typeface="+mn-ea"/>
              </a:rPr>
              <a:t>données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en </a:t>
            </a:r>
            <a:r>
              <a:rPr lang="en-US" sz="1200" b="1">
                <a:sym typeface="+mn-ea"/>
              </a:rPr>
              <a:t>mémoire </a:t>
            </a:r>
            <a:r>
              <a:rPr lang="en-US" sz="1200">
                <a:sym typeface="+mn-ea"/>
              </a:rPr>
              <a:t>centrale;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diverses de </a:t>
            </a:r>
            <a:r>
              <a:rPr lang="en-US" sz="1200" b="1">
                <a:sym typeface="+mn-ea"/>
              </a:rPr>
              <a:t>comptabilisation </a:t>
            </a:r>
            <a:r>
              <a:rPr lang="en-US" sz="1200">
                <a:sym typeface="+mn-ea"/>
              </a:rPr>
              <a:t>pour les </a:t>
            </a:r>
            <a:r>
              <a:rPr lang="en-US" sz="1200" b="1">
                <a:sym typeface="+mn-ea"/>
              </a:rPr>
              <a:t>statistiques </a:t>
            </a:r>
            <a:r>
              <a:rPr lang="en-US" sz="1200">
                <a:sym typeface="+mn-ea"/>
              </a:rPr>
              <a:t>sur les performances du système;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liées à </a:t>
            </a:r>
            <a:r>
              <a:rPr lang="en-US" sz="1200" b="1">
                <a:sym typeface="+mn-ea"/>
              </a:rPr>
              <a:t>l’ordonnancement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processus</a:t>
            </a:r>
            <a:r>
              <a:rPr lang="en-US" sz="1200">
                <a:sym typeface="+mn-ea"/>
              </a:rPr>
              <a:t>;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des </a:t>
            </a:r>
            <a:r>
              <a:rPr lang="en-US" sz="1200" b="1">
                <a:sym typeface="+mn-ea"/>
              </a:rPr>
              <a:t>informations </a:t>
            </a:r>
            <a:r>
              <a:rPr lang="en-US" sz="1200">
                <a:sym typeface="+mn-ea"/>
              </a:rPr>
              <a:t>sur les </a:t>
            </a:r>
            <a:r>
              <a:rPr lang="en-US" sz="1200" b="1">
                <a:sym typeface="+mn-ea"/>
              </a:rPr>
              <a:t>ressources utilisées </a:t>
            </a:r>
            <a:r>
              <a:rPr lang="en-US" sz="1200">
                <a:sym typeface="+mn-ea"/>
              </a:rPr>
              <a:t>par le </a:t>
            </a:r>
            <a:r>
              <a:rPr lang="en-US" sz="1200" b="1">
                <a:sym typeface="+mn-ea"/>
              </a:rPr>
              <a:t>processus</a:t>
            </a:r>
            <a:r>
              <a:rPr lang="en-US" sz="1200">
                <a:sym typeface="+mn-ea"/>
              </a:rPr>
              <a:t>, tels que les fichiers</a:t>
            </a:r>
            <a:r>
              <a:rPr lang="fr-FR" altLang="en-US" sz="1200">
                <a:sym typeface="+mn-ea"/>
              </a:rPr>
              <a:t> </a:t>
            </a:r>
            <a:r>
              <a:rPr lang="en-US" sz="1200">
                <a:sym typeface="+mn-ea"/>
              </a:rPr>
              <a:t>ouverts, les outils de synchronisation utilisés, etc.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  <p:sp>
        <p:nvSpPr>
          <p:cNvPr id="3" name="Text Placeholder 2"/>
          <p:cNvSpPr/>
          <p:nvPr>
            <p:ph type="body"/>
          </p:nvPr>
        </p:nvSpPr>
        <p:spPr/>
        <p:txBody>
          <a:bodyPr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Sous Linux ou Unix, l’</a:t>
            </a:r>
            <a:r>
              <a:rPr lang="en-US" sz="1200" b="1">
                <a:sym typeface="+mn-ea"/>
              </a:rPr>
              <a:t>appel système fork</a:t>
            </a:r>
            <a:r>
              <a:rPr lang="en-US" sz="1200">
                <a:sym typeface="+mn-ea"/>
              </a:rPr>
              <a:t> permet à un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de </a:t>
            </a:r>
            <a:r>
              <a:rPr lang="en-US" sz="1200" b="1">
                <a:sym typeface="+mn-ea"/>
              </a:rPr>
              <a:t>créer </a:t>
            </a:r>
            <a:r>
              <a:rPr lang="en-US" sz="1200">
                <a:sym typeface="+mn-ea"/>
              </a:rPr>
              <a:t>un autre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processus </a:t>
            </a:r>
            <a:r>
              <a:rPr lang="en-US" sz="1200">
                <a:sym typeface="+mn-ea"/>
              </a:rPr>
              <a:t>qui est une </a:t>
            </a:r>
            <a:r>
              <a:rPr lang="en-US" sz="1200" b="1">
                <a:sym typeface="+mn-ea"/>
              </a:rPr>
              <a:t>exacte copie </a:t>
            </a:r>
            <a:r>
              <a:rPr lang="en-US" sz="1200">
                <a:sym typeface="+mn-ea"/>
              </a:rPr>
              <a:t>de lui-même au moment de l’appel. 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Le processus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fils hérite </a:t>
            </a:r>
            <a:r>
              <a:rPr lang="en-US" sz="1200">
                <a:sym typeface="+mn-ea"/>
              </a:rPr>
              <a:t>du </a:t>
            </a:r>
            <a:r>
              <a:rPr lang="en-US" sz="1200" b="1">
                <a:sym typeface="+mn-ea"/>
              </a:rPr>
              <a:t>code </a:t>
            </a:r>
            <a:r>
              <a:rPr lang="en-US" sz="1200">
                <a:sym typeface="+mn-ea"/>
              </a:rPr>
              <a:t>et des </a:t>
            </a:r>
            <a:r>
              <a:rPr lang="en-US" sz="1200" b="1">
                <a:sym typeface="+mn-ea"/>
              </a:rPr>
              <a:t>données </a:t>
            </a:r>
            <a:r>
              <a:rPr lang="en-US" sz="1200">
                <a:sym typeface="+mn-ea"/>
              </a:rPr>
              <a:t>de son </a:t>
            </a:r>
            <a:r>
              <a:rPr lang="en-US" sz="1200" b="1">
                <a:sym typeface="+mn-ea"/>
              </a:rPr>
              <a:t>père</a:t>
            </a:r>
            <a:r>
              <a:rPr lang="en-US" sz="1200">
                <a:sym typeface="+mn-ea"/>
              </a:rPr>
              <a:t>, hormis son identificateur. </a:t>
            </a:r>
            <a:endParaRPr lang="en-US" sz="1200">
              <a:sym typeface="+mn-ea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>
                <a:sym typeface="+mn-ea"/>
              </a:rPr>
              <a:t>Ce </a:t>
            </a:r>
            <a:r>
              <a:rPr lang="en-US" sz="1200" b="1">
                <a:sym typeface="+mn-ea"/>
              </a:rPr>
              <a:t>code</a:t>
            </a:r>
            <a:r>
              <a:rPr lang="fr-FR" altLang="en-US" sz="1200" b="1">
                <a:sym typeface="+mn-ea"/>
              </a:rPr>
              <a:t> </a:t>
            </a:r>
            <a:r>
              <a:rPr lang="en-US" sz="1200" b="1">
                <a:sym typeface="+mn-ea"/>
              </a:rPr>
              <a:t>hérité </a:t>
            </a:r>
            <a:r>
              <a:rPr lang="en-US" sz="1200">
                <a:sym typeface="+mn-ea"/>
              </a:rPr>
              <a:t>peut être </a:t>
            </a:r>
            <a:r>
              <a:rPr lang="en-US" sz="1200" b="1">
                <a:sym typeface="+mn-ea"/>
              </a:rPr>
              <a:t>modifié </a:t>
            </a:r>
            <a:r>
              <a:rPr lang="en-US" sz="1200">
                <a:sym typeface="+mn-ea"/>
              </a:rPr>
              <a:t>pour un </a:t>
            </a:r>
            <a:r>
              <a:rPr lang="en-US" sz="1200" b="1">
                <a:sym typeface="+mn-ea"/>
              </a:rPr>
              <a:t>autre code </a:t>
            </a:r>
            <a:r>
              <a:rPr lang="en-US" sz="1200">
                <a:sym typeface="+mn-ea"/>
              </a:rPr>
              <a:t>par le biais d’un </a:t>
            </a:r>
            <a:r>
              <a:rPr lang="en-US" sz="1200" b="1">
                <a:sym typeface="+mn-ea"/>
              </a:rPr>
              <a:t>appel </a:t>
            </a:r>
            <a:r>
              <a:rPr lang="en-US" sz="1200">
                <a:sym typeface="+mn-ea"/>
              </a:rPr>
              <a:t>à une des routines</a:t>
            </a:r>
            <a:r>
              <a:rPr lang="fr-FR" altLang="en-US" sz="1200">
                <a:sym typeface="+mn-ea"/>
              </a:rPr>
              <a:t> </a:t>
            </a:r>
            <a:r>
              <a:rPr lang="en-US" sz="1200" b="1">
                <a:sym typeface="+mn-ea"/>
              </a:rPr>
              <a:t>systèmes </a:t>
            </a:r>
            <a:r>
              <a:rPr lang="en-US" sz="1200">
                <a:sym typeface="+mn-ea"/>
              </a:rPr>
              <a:t>de la famille </a:t>
            </a:r>
            <a:r>
              <a:rPr lang="en-US" sz="1200" b="1">
                <a:sym typeface="+mn-ea"/>
              </a:rPr>
              <a:t>exec</a:t>
            </a:r>
            <a:r>
              <a:rPr lang="en-US" sz="1200">
                <a:sym typeface="+mn-ea"/>
              </a:rPr>
              <a:t>.</a:t>
            </a:r>
            <a:endParaRPr lang="en-US" sz="1200">
              <a:sym typeface="+mn-ea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FC9B034-0F52-4F16-A19F-7433B46E5541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01B99F6-FAA6-49DF-ACDB-A5440C7C8A91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BF4C0F5E-416D-4EFD-95A1-114C74B3C20D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3887E18-88F5-4A2F-B644-876E4336275F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E804C2B-E4D4-4741-BB37-98E0C5517485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C66B914-BEC9-481D-9653-F81D5088723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BAE16B-E02D-44BD-BDA4-F8FA8583493B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64A73AD-AEEA-4E7F-A130-68DE34A4C59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8710B2C-B8C2-44EF-BA69-FD519CDE8582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78F5F3-2D59-4CEA-BCCA-0A9DA48D445B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DD6AB83-5822-42E6-BB25-19E2280A224B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2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44F5BA9-3A76-4CF7-AA3A-FC0B3021B735}" type="slidenum">
              <a:rPr/>
            </a:fld>
            <a:endParaRPr/>
          </a:p>
        </p:txBody>
      </p:sp>
      <p:sp>
        <p:nvSpPr>
          <p:cNvPr id="3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377E19C-1104-4AFD-BEDB-D5F83E76855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8876295-530D-4D9F-861D-58862BC42C29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C70F672-C60D-4123-AB49-7BEDA6CF81B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AC0A2EF9-C7A0-47AF-AD8F-EC9D5E912FE7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C2DD04-B4AF-40A2-AF9B-B8D83DAA87D0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68C16E7-608D-4D82-BFD2-2A098FB121BB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8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60156BEC-0505-4562-8CDF-64233AB7A98C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0FA455-9F7C-4D6B-9225-7922383D5E5A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A8B96E4-6E19-4309-B28B-19724F270CF5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E3326C7-2AA1-4A2C-AC55-B12A809D6064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FCCFACE-9903-455E-848D-105E32943EF7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D916845-2713-471F-A38E-FC51BC06C7D8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7098645-2F0A-4E29-8F9E-477F6107CA07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D732608D-4046-481D-93B8-76E02A7CA461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0349C39-5527-4ED4-88FD-1D6BD5A222C6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45C9536-E02C-406B-9B86-15FADA8DB129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83B0C09-5064-4EFF-ACF6-C2B0C19AE2B3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9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0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1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2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E80FA7CC-0EEE-4A3E-BAE9-204D55618D59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9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E4FF12E-995C-4612-A557-8E8913369F2A}" type="slidenum">
              <a:rPr/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 algn="ctr">
              <a:buNone/>
            </a:pP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48720B3-D491-4DA6-8368-B055B2DC269D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41357D2-AB1E-4148-AE98-C280E0F04E04}" type="slidenum">
              <a:rPr/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53699EE-BF4F-4872-A66D-2D4F1425995E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FA8C8BE-1257-4AB6-BD95-D5E2900CA34F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B663992-F658-410A-9806-55857CC4F359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2E4AD602-B89C-415F-BA19-398E6FD3A727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A83B90E8-B6D0-4161-8717-C3850B478BF3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05129AD-BC30-47C7-BDA1-343A4E832D65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7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48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6D78B6A7-EB6F-4236-BB9E-E614ED1A393C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63723F3-AF17-4C6B-9D85-E4045C0BB984}" type="slidenum">
              <a:rPr/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E6908556-1CFE-479E-9AC6-D356E9F9356E}" type="slidenum">
              <a:rPr/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1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2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3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5E2A7B87-686E-48FA-B678-64545F249D20}" type="slidenum">
              <a:rPr/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12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92043BA-E4EF-4FE2-ABC8-5B4D514B72F3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algn="ctr"/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F863373-81A8-454F-A108-8142B283D025}" type="slidenum">
              <a:rPr/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54FCFAC-E389-4DCE-B457-C93301F9C30E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F690E81-F3B2-48EA-90ED-FB408F7D5E98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indent="0">
              <a:spcBef>
                <a:spcPts val="1415"/>
              </a:spcBef>
              <a:buNone/>
            </a:pP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B2A1521-AC5C-4BDE-814D-9949751CDF02}" type="slidenum">
              <a:rPr/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45.xml"/><Relationship Id="rId8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2.xml"/><Relationship Id="rId5" Type="http://schemas.openxmlformats.org/officeDocument/2006/relationships/slideLayout" Target="../slideLayouts/slideLayout41.xml"/><Relationship Id="rId4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9.xml"/><Relationship Id="rId2" Type="http://schemas.openxmlformats.org/officeDocument/2006/relationships/slideLayout" Target="../slideLayouts/slideLayout38.xml"/><Relationship Id="rId13" Type="http://schemas.openxmlformats.org/officeDocument/2006/relationships/theme" Target="../theme/theme4.xml"/><Relationship Id="rId12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46.xml"/><Relationship Id="rId1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ftr" idx="1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sldNum" idx="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dt" idx="3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ftr" idx="4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sldNum" idx="5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6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ftr" idx="7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ldNum" idx="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dt" idx="9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ftr" idx="10"/>
          </p:nvPr>
        </p:nvSpPr>
        <p:spPr>
          <a:xfrm>
            <a:off x="3124080" y="6245280"/>
            <a:ext cx="289476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pos="0" algn="l"/>
              </a:tabLst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  <a:ea typeface="DejaVu Sans" panose="020B0606030804020204"/>
              </a:rPr>
              <a:t>&lt;footer&gt;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ldNum" idx="11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>
              <a:buNone/>
            </a:pP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dt" idx="12"/>
          </p:nvPr>
        </p:nvSpPr>
        <p:spPr>
          <a:xfrm>
            <a:off x="45720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buNone/>
              <a:defRPr lang="fr-FR" sz="1400" b="0" strike="noStrike" spc="-1">
                <a:solidFill>
                  <a:srgbClr val="000000"/>
                </a:solidFill>
                <a:latin typeface="Times New Roman" panose="02020603050405020304"/>
              </a:defRPr>
            </a:lvl1pPr>
          </a:lstStyle>
          <a:p>
            <a:pPr indent="0">
              <a:buNone/>
            </a:pPr>
            <a:r>
              <a:rPr lang="fr-FR" sz="1400" b="0" strike="noStrike" spc="-1">
                <a:solidFill>
                  <a:srgbClr val="000000"/>
                </a:solidFill>
                <a:latin typeface="Times New Roman" panose="02020603050405020304"/>
              </a:rPr>
              <a:t>&lt;date/time&gt;</a:t>
            </a:r>
            <a:endParaRPr lang="fr-FR" sz="14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p>
            <a:pPr indent="0">
              <a:buNone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title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2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Click to edit the outline text format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Second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Third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</a:rPr>
              <a:t>Fourth Outline Level</a:t>
            </a:r>
            <a:endParaRPr lang="fr-FR" sz="18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Fifth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Sixth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</a:rPr>
              <a:t>Seventh Outline Level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2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3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4.jpeg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2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6.jpeg"/><Relationship Id="rId1" Type="http://schemas.openxmlformats.org/officeDocument/2006/relationships/image" Target="../media/image1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17.jpeg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4.x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9.jpeg"/><Relationship Id="rId1" Type="http://schemas.openxmlformats.org/officeDocument/2006/relationships/image" Target="../media/image18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5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5.xml"/><Relationship Id="rId1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1680" cy="14691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2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B. Gestion des exécutions programmes</a:t>
            </a:r>
            <a:endParaRPr lang="fr-FR" sz="2800" b="0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165" cy="55245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indent="0" algn="ctr">
              <a:lnSpc>
                <a:spcPct val="100000"/>
              </a:lnSpc>
              <a:spcBef>
                <a:spcPts val="400"/>
              </a:spcBef>
              <a:buNone/>
              <a:tabLst>
                <a:tab pos="0" algn="l"/>
              </a:tabLst>
            </a:pP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processus, ordonnancement,  threads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4" name="Picture 3" descr="Bloc de contrôle d’un processus Un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7450" y="1844675"/>
            <a:ext cx="6885940" cy="385635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61640" y="5877560"/>
            <a:ext cx="32213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7 : </a:t>
            </a:r>
            <a:r>
              <a:rPr lang="en-US" sz="1000" b="1"/>
              <a:t>Bloc de contrôle d’un processus Unix.</a:t>
            </a:r>
            <a:endParaRPr 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555875" y="6093460"/>
            <a:ext cx="378333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8 : </a:t>
            </a:r>
            <a:r>
              <a:rPr lang="en-US" sz="1000" b="1"/>
              <a:t>Diagramme d’états simplifié d’un processus Unix</a:t>
            </a:r>
            <a:endParaRPr lang="en-US" sz="1000" b="1"/>
          </a:p>
        </p:txBody>
      </p:sp>
      <p:pic>
        <p:nvPicPr>
          <p:cNvPr id="2" name="Picture 1" descr="Diagramme d’états simplifié d’un processus Un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844675"/>
            <a:ext cx="8517890" cy="409194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79705" y="1484630"/>
            <a:ext cx="33756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>
                <a:solidFill>
                  <a:srgbClr val="00B050"/>
                </a:solidFill>
              </a:rPr>
              <a:t>Démo : diapos12/exemple-status.c</a:t>
            </a:r>
            <a:endParaRPr lang="fr-FR" altLang="en-US" sz="1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9055" y="1481455"/>
            <a:ext cx="9049385" cy="25228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None/>
            </a:pPr>
            <a:r>
              <a:rPr lang="fr-FR" altLang="en-US" sz="1400" b="1"/>
              <a:t>Principaux attributs</a:t>
            </a:r>
            <a:endParaRPr lang="fr-FR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Chaque </a:t>
            </a:r>
            <a:r>
              <a:rPr lang="fr-FR" altLang="en-US" sz="1200" b="1"/>
              <a:t>processus Linux </a:t>
            </a:r>
            <a:r>
              <a:rPr lang="fr-FR" altLang="en-US" sz="1200"/>
              <a:t>est </a:t>
            </a:r>
            <a:r>
              <a:rPr lang="fr-FR" altLang="en-US" sz="1200" b="1"/>
              <a:t>caractérisé </a:t>
            </a:r>
            <a:r>
              <a:rPr lang="fr-FR" altLang="en-US" sz="1200"/>
              <a:t>par un numéro unique appelé </a:t>
            </a:r>
            <a:r>
              <a:rPr lang="fr-FR" altLang="en-US" sz="1200" b="1"/>
              <a:t>PID </a:t>
            </a:r>
            <a:r>
              <a:rPr lang="fr-FR" altLang="en-US" sz="1200"/>
              <a:t>(</a:t>
            </a:r>
            <a:r>
              <a:rPr lang="fr-FR" altLang="en-US" sz="1200" b="1"/>
              <a:t>entier </a:t>
            </a:r>
            <a:r>
              <a:rPr lang="fr-FR" altLang="en-US" sz="1200"/>
              <a:t>non </a:t>
            </a:r>
            <a:r>
              <a:rPr lang="fr-FR" altLang="en-US" sz="1200" b="1"/>
              <a:t>signé </a:t>
            </a:r>
            <a:r>
              <a:rPr lang="fr-FR" altLang="en-US" sz="1200"/>
              <a:t>de </a:t>
            </a:r>
            <a:r>
              <a:rPr lang="fr-FR" altLang="en-US" sz="1200" b="1"/>
              <a:t>32 bits</a:t>
            </a:r>
            <a:r>
              <a:rPr lang="fr-FR" altLang="en-US" sz="1200"/>
              <a:t>) qui lui est </a:t>
            </a:r>
            <a:r>
              <a:rPr lang="fr-FR" altLang="en-US" sz="1200" b="1"/>
              <a:t>attribué </a:t>
            </a:r>
            <a:r>
              <a:rPr lang="fr-FR" altLang="en-US" sz="1200"/>
              <a:t>par le système au moment de sa </a:t>
            </a:r>
            <a:r>
              <a:rPr lang="fr-FR" altLang="en-US" sz="1200" b="1"/>
              <a:t>création</a:t>
            </a:r>
            <a:r>
              <a:rPr lang="fr-FR" altLang="en-US" sz="1200"/>
              <a:t>.</a:t>
            </a:r>
            <a:endParaRPr lang="fr-FR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Par ailleurs, chaque </a:t>
            </a:r>
            <a:r>
              <a:rPr lang="fr-FR" altLang="en-US" sz="1200" b="1"/>
              <a:t>processus </a:t>
            </a:r>
            <a:r>
              <a:rPr lang="fr-FR" altLang="en-US" sz="1200"/>
              <a:t>Linux pouvant </a:t>
            </a:r>
            <a:r>
              <a:rPr lang="fr-FR" altLang="en-US" sz="1200" b="1"/>
              <a:t>créer </a:t>
            </a:r>
            <a:r>
              <a:rPr lang="fr-FR" altLang="en-US" sz="1200"/>
              <a:t>lui-même un </a:t>
            </a:r>
            <a:r>
              <a:rPr lang="fr-FR" altLang="en-US" sz="1200" b="1"/>
              <a:t>autre processus</a:t>
            </a:r>
            <a:r>
              <a:rPr lang="fr-FR" altLang="en-US" sz="1200"/>
              <a:t>, chaque </a:t>
            </a:r>
            <a:r>
              <a:rPr lang="fr-FR" altLang="en-US" sz="1200" b="1"/>
              <a:t>processus </a:t>
            </a:r>
            <a:r>
              <a:rPr lang="fr-FR" altLang="en-US" sz="1200"/>
              <a:t>est également </a:t>
            </a:r>
            <a:r>
              <a:rPr lang="fr-FR" altLang="en-US" sz="1200" b="1"/>
              <a:t>caractérisé </a:t>
            </a:r>
            <a:r>
              <a:rPr lang="fr-FR" altLang="en-US" sz="1200"/>
              <a:t>par </a:t>
            </a:r>
            <a:r>
              <a:rPr lang="fr-FR" altLang="en-US" sz="1200" b="1"/>
              <a:t>l'identifiant </a:t>
            </a:r>
            <a:r>
              <a:rPr lang="fr-FR" altLang="en-US" sz="1200"/>
              <a:t>du processus qui l'a créé (</a:t>
            </a:r>
            <a:r>
              <a:rPr lang="fr-FR" altLang="en-US" sz="1200" b="1"/>
              <a:t>son père</a:t>
            </a:r>
            <a:r>
              <a:rPr lang="fr-FR" altLang="en-US" sz="1200"/>
              <a:t>), appelé </a:t>
            </a:r>
            <a:r>
              <a:rPr lang="fr-FR" altLang="en-US" sz="1200" b="1"/>
              <a:t>PPID</a:t>
            </a:r>
            <a:r>
              <a:rPr lang="fr-FR" altLang="en-US" sz="1200"/>
              <a:t>.</a:t>
            </a:r>
            <a:endParaRPr lang="fr-FR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primitives </a:t>
            </a:r>
            <a:r>
              <a:rPr lang="fr-FR" altLang="en-US" sz="1200"/>
              <a:t>données ci-dessous </a:t>
            </a:r>
            <a:r>
              <a:rPr lang="fr-FR" altLang="en-US" sz="1200" b="1"/>
              <a:t>permettent </a:t>
            </a:r>
            <a:r>
              <a:rPr lang="fr-FR" altLang="en-US" sz="1200"/>
              <a:t>à un </a:t>
            </a:r>
            <a:r>
              <a:rPr lang="fr-FR" altLang="en-US" sz="1200" b="1"/>
              <a:t>processus </a:t>
            </a:r>
            <a:r>
              <a:rPr lang="fr-FR" altLang="en-US" sz="1200"/>
              <a:t>respectivement de </a:t>
            </a:r>
            <a:r>
              <a:rPr lang="fr-FR" altLang="en-US" sz="1200" b="1"/>
              <a:t>connaître </a:t>
            </a:r>
            <a:r>
              <a:rPr lang="fr-FR" altLang="en-US" sz="1200"/>
              <a:t>la valeur de </a:t>
            </a:r>
            <a:r>
              <a:rPr lang="fr-FR" altLang="en-US" sz="1200" b="1"/>
              <a:t>son PID</a:t>
            </a:r>
            <a:r>
              <a:rPr lang="fr-FR" altLang="en-US" sz="1200"/>
              <a:t>, du </a:t>
            </a:r>
            <a:r>
              <a:rPr lang="fr-FR" altLang="en-US" sz="1200" b="1"/>
              <a:t>PID de son père</a:t>
            </a:r>
            <a:r>
              <a:rPr lang="fr-FR" altLang="en-US" sz="1200"/>
              <a:t> : </a:t>
            </a:r>
            <a:endParaRPr lang="fr-FR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getpid(void); retourne le PID du processus appelant.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getppid(void); retourne le PPID du processus appelant.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Exemple : pid_t ret ; — déclaration variable ret de type pid_t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ret = getpid() ;</a:t>
            </a:r>
            <a:endParaRPr lang="fr-FR" altLang="en-US" sz="1200" b="1"/>
          </a:p>
        </p:txBody>
      </p:sp>
      <p:sp>
        <p:nvSpPr>
          <p:cNvPr id="3" name="Text Box 2"/>
          <p:cNvSpPr txBox="1"/>
          <p:nvPr/>
        </p:nvSpPr>
        <p:spPr>
          <a:xfrm>
            <a:off x="25400" y="3947795"/>
            <a:ext cx="908304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Création d'un processus Linux</a:t>
            </a:r>
            <a:endParaRPr lang="en-US" sz="14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Sous le système Linux, tout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créer </a:t>
            </a:r>
            <a:r>
              <a:rPr lang="fr-FR" altLang="en-US" sz="1200"/>
              <a:t>un </a:t>
            </a:r>
            <a:r>
              <a:rPr lang="fr-FR" altLang="en-US" sz="1200" b="1"/>
              <a:t>nouveau processus </a:t>
            </a:r>
            <a:r>
              <a:rPr lang="fr-FR" altLang="en-US" sz="1200"/>
              <a:t>qui est une </a:t>
            </a:r>
            <a:r>
              <a:rPr lang="fr-FR" altLang="en-US" sz="1200" b="1"/>
              <a:t>exacte copie </a:t>
            </a:r>
            <a:r>
              <a:rPr lang="fr-FR" altLang="en-US" sz="1200"/>
              <a:t>de lui-même.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processus créateur </a:t>
            </a:r>
            <a:r>
              <a:rPr lang="fr-FR" altLang="en-US" sz="1200"/>
              <a:t>(le </a:t>
            </a:r>
            <a:r>
              <a:rPr lang="fr-FR" altLang="en-US" sz="1200" b="1"/>
              <a:t>père</a:t>
            </a:r>
            <a:r>
              <a:rPr lang="fr-FR" altLang="en-US" sz="1200"/>
              <a:t>) par un </a:t>
            </a:r>
            <a:r>
              <a:rPr lang="fr-FR" altLang="en-US" sz="1200" b="1"/>
              <a:t>appel </a:t>
            </a:r>
            <a:r>
              <a:rPr lang="fr-FR" altLang="en-US" sz="1200"/>
              <a:t>à la </a:t>
            </a:r>
            <a:r>
              <a:rPr lang="fr-FR" altLang="en-US" sz="1200" b="1"/>
              <a:t>primitive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fork()</a:t>
            </a:r>
            <a:r>
              <a:rPr lang="fr-FR" altLang="en-US" sz="1200" b="1"/>
              <a:t>crée </a:t>
            </a:r>
            <a:r>
              <a:rPr lang="fr-FR" altLang="en-US" sz="1200"/>
              <a:t>un </a:t>
            </a:r>
            <a:r>
              <a:rPr lang="fr-FR" altLang="en-US" sz="1200" b="1"/>
              <a:t>processus fils </a:t>
            </a:r>
            <a:r>
              <a:rPr lang="fr-FR" altLang="en-US" sz="1200"/>
              <a:t>qui est une </a:t>
            </a:r>
            <a:r>
              <a:rPr lang="fr-FR" altLang="en-US" sz="1200" b="1"/>
              <a:t>copie exacte </a:t>
            </a:r>
            <a:r>
              <a:rPr lang="fr-FR" altLang="en-US" sz="1200"/>
              <a:t>de lui-même (code et données).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prototype </a:t>
            </a:r>
            <a:r>
              <a:rPr lang="fr-FR" altLang="en-US" sz="1200"/>
              <a:t>de la fonction est le suivant: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pid_t fork (void);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Le </a:t>
            </a:r>
            <a:r>
              <a:rPr lang="fr-FR" altLang="en-US" sz="1200" b="1">
                <a:cs typeface="+mn-lt"/>
              </a:rPr>
              <a:t>code retour </a:t>
            </a:r>
            <a:r>
              <a:rPr lang="fr-FR" altLang="en-US" sz="1200">
                <a:cs typeface="+mn-lt"/>
              </a:rPr>
              <a:t>du </a:t>
            </a:r>
            <a:r>
              <a:rPr lang="fr-FR" altLang="en-US" sz="1200" b="1">
                <a:cs typeface="+mn-lt"/>
              </a:rPr>
              <a:t>fork </a:t>
            </a:r>
            <a:r>
              <a:rPr lang="fr-FR" altLang="en-US" sz="1200">
                <a:cs typeface="+mn-lt"/>
              </a:rPr>
              <a:t>qui est différent chez le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(toujours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) et le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(</a:t>
            </a:r>
            <a:r>
              <a:rPr lang="fr-FR" altLang="en-US" sz="1200" b="1">
                <a:cs typeface="+mn-lt"/>
              </a:rPr>
              <a:t>PID </a:t>
            </a:r>
            <a:r>
              <a:rPr lang="fr-FR" altLang="en-US" sz="1200">
                <a:cs typeface="+mn-lt"/>
              </a:rPr>
              <a:t>du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créé).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</a:t>
            </a:r>
            <a:endParaRPr lang="fr-F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-2540" y="1483360"/>
            <a:ext cx="9074785" cy="5139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Création d'un processus Linux</a:t>
            </a:r>
            <a:r>
              <a:rPr lang="fr-FR" altLang="en-US" sz="1400" b="1"/>
              <a:t> : Exemple </a:t>
            </a:r>
            <a:r>
              <a:rPr lang="fr-FR" altLang="en-US" sz="1400" b="1">
                <a:solidFill>
                  <a:srgbClr val="00B050"/>
                </a:solidFill>
              </a:rPr>
              <a:t>(note 5)</a:t>
            </a:r>
            <a:endParaRPr lang="fr-FR" altLang="en-US" sz="1400" b="1"/>
          </a:p>
          <a:p>
            <a:endParaRPr lang="fr-FR" altLang="en-US" sz="1400"/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&lt;errno.h&gt;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&lt;sys/wait.h&gt;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main()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pid_t ret;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ret = fork();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if (ret == 0)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fils; mon pid est %d\n", getpid());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père, %d\n", getppid());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return 0;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else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mon pid est %d\n", getpid());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fils, %d\n", ret);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wait(NULL); // Pour attendre la fin d'exécution du fils.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return 0;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707765" y="2493010"/>
            <a:ext cx="349440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>
                <a:solidFill>
                  <a:srgbClr val="00B050"/>
                </a:solidFill>
              </a:rPr>
              <a:t>Démo : diapos14/creation_processus.c</a:t>
            </a:r>
            <a:endParaRPr lang="fr-FR" altLang="en-US" sz="1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557020"/>
            <a:ext cx="9083040" cy="2891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Terminaison d'un processus Linux</a:t>
            </a:r>
            <a:endParaRPr lang="en-US" sz="14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termine </a:t>
            </a:r>
            <a:r>
              <a:rPr lang="fr-FR" altLang="en-US" sz="1200"/>
              <a:t>normalement son </a:t>
            </a:r>
            <a:r>
              <a:rPr lang="fr-FR" altLang="en-US" sz="1200" b="1"/>
              <a:t>exécution </a:t>
            </a:r>
            <a:r>
              <a:rPr lang="fr-FR" altLang="en-US" sz="1200"/>
              <a:t>en </a:t>
            </a:r>
            <a:r>
              <a:rPr lang="fr-FR" altLang="en-US" sz="1200" b="1"/>
              <a:t>achevant l’exécution </a:t>
            </a:r>
            <a:r>
              <a:rPr lang="fr-FR" altLang="en-US" sz="1200"/>
              <a:t>du </a:t>
            </a:r>
            <a:r>
              <a:rPr lang="fr-FR" altLang="en-US" sz="1200" b="1"/>
              <a:t>code </a:t>
            </a:r>
            <a:r>
              <a:rPr lang="fr-FR" altLang="en-US" sz="1200"/>
              <a:t>qui lui est associé. Cette </a:t>
            </a:r>
            <a:r>
              <a:rPr lang="fr-FR" altLang="en-US" sz="1200" b="1"/>
              <a:t>terminaison s’effectue </a:t>
            </a:r>
            <a:r>
              <a:rPr lang="fr-FR" altLang="en-US" sz="1200"/>
              <a:t>par le biais d’un </a:t>
            </a:r>
            <a:r>
              <a:rPr lang="fr-FR" altLang="en-US" sz="1200" b="1"/>
              <a:t>appel </a:t>
            </a:r>
            <a:r>
              <a:rPr lang="fr-FR" altLang="en-US" sz="1200"/>
              <a:t>à la </a:t>
            </a:r>
            <a:r>
              <a:rPr lang="fr-FR" altLang="en-US" sz="1200" b="1"/>
              <a:t>primitive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exit()</a:t>
            </a:r>
            <a:r>
              <a:rPr lang="fr-FR" altLang="en-US" sz="1200"/>
              <a:t>.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prototype </a:t>
            </a:r>
            <a:r>
              <a:rPr lang="fr-FR" altLang="en-US" sz="1200"/>
              <a:t>de la fonction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exit()</a:t>
            </a:r>
            <a:r>
              <a:rPr lang="fr-FR" altLang="en-US" sz="1200"/>
              <a:t> est le suivant: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void exit (int status); 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None/>
            </a:pP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status </a:t>
            </a:r>
            <a:r>
              <a:rPr lang="fr-FR" altLang="en-US" sz="1200">
                <a:cs typeface="+mn-lt"/>
              </a:rPr>
              <a:t>est un code retour </a:t>
            </a:r>
            <a:r>
              <a:rPr lang="fr-FR" altLang="en-US" sz="1200" b="1">
                <a:cs typeface="+mn-lt"/>
              </a:rPr>
              <a:t>compris </a:t>
            </a:r>
            <a:r>
              <a:rPr lang="fr-FR" altLang="en-US" sz="1200">
                <a:cs typeface="+mn-lt"/>
              </a:rPr>
              <a:t>entre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 et </a:t>
            </a:r>
            <a:r>
              <a:rPr lang="fr-FR" altLang="en-US" sz="1200" b="1">
                <a:cs typeface="+mn-lt"/>
              </a:rPr>
              <a:t>255 </a:t>
            </a:r>
            <a:r>
              <a:rPr lang="fr-FR" altLang="en-US" sz="1200">
                <a:cs typeface="+mn-lt"/>
              </a:rPr>
              <a:t>qui est </a:t>
            </a:r>
            <a:r>
              <a:rPr lang="fr-FR" altLang="en-US" sz="1200" b="1">
                <a:cs typeface="+mn-lt"/>
              </a:rPr>
              <a:t>transmis </a:t>
            </a:r>
            <a:r>
              <a:rPr lang="fr-FR" altLang="en-US" sz="1200">
                <a:cs typeface="+mn-lt"/>
              </a:rPr>
              <a:t>au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par le </a:t>
            </a:r>
            <a:r>
              <a:rPr lang="fr-FR" altLang="en-US" sz="1200" b="1">
                <a:cs typeface="+mn-lt"/>
              </a:rPr>
              <a:t>processus défunt</a:t>
            </a:r>
            <a:r>
              <a:rPr lang="fr-FR" altLang="en-US" sz="1200">
                <a:cs typeface="+mn-lt"/>
              </a:rPr>
              <a:t>, </a:t>
            </a:r>
            <a:r>
              <a:rPr lang="fr-FR" altLang="en-US" sz="1200" b="1">
                <a:cs typeface="+mn-lt"/>
              </a:rPr>
              <a:t>0</a:t>
            </a:r>
            <a:r>
              <a:rPr lang="fr-FR" altLang="en-US" sz="1200">
                <a:cs typeface="+mn-lt"/>
              </a:rPr>
              <a:t> caracérise une </a:t>
            </a:r>
            <a:r>
              <a:rPr lang="fr-FR" altLang="en-US" sz="1200" b="1">
                <a:cs typeface="+mn-lt"/>
              </a:rPr>
              <a:t>terminaison normale </a:t>
            </a:r>
            <a:r>
              <a:rPr lang="fr-FR" altLang="en-US" sz="1200">
                <a:cs typeface="+mn-lt"/>
              </a:rPr>
              <a:t>du processus et une valeur supérieure à 0 code une fin </a:t>
            </a:r>
            <a:r>
              <a:rPr lang="fr-FR" altLang="en-US" sz="1200" b="1">
                <a:cs typeface="+mn-lt"/>
              </a:rPr>
              <a:t>anormale</a:t>
            </a:r>
            <a:r>
              <a:rPr lang="fr-FR" altLang="en-US" sz="1200">
                <a:cs typeface="+mn-lt"/>
              </a:rPr>
              <a:t>.</a:t>
            </a:r>
            <a:r>
              <a:rPr lang="fr-FR" altLang="en-US" sz="1200" b="1">
                <a:cs typeface="+mn-lt"/>
              </a:rPr>
              <a:t>  </a:t>
            </a:r>
            <a:endParaRPr lang="fr-FR" altLang="en-US" sz="1200" b="1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Lors de la </a:t>
            </a:r>
            <a:r>
              <a:rPr lang="fr-FR" altLang="en-US" sz="1200" b="1">
                <a:cs typeface="+mn-lt"/>
              </a:rPr>
              <a:t>terminaison </a:t>
            </a:r>
            <a:r>
              <a:rPr lang="fr-FR" altLang="en-US" sz="1200">
                <a:cs typeface="+mn-lt"/>
              </a:rPr>
              <a:t>d’un </a:t>
            </a:r>
            <a:r>
              <a:rPr lang="fr-FR" altLang="en-US" sz="1200" b="1">
                <a:cs typeface="+mn-lt"/>
              </a:rPr>
              <a:t>processus</a:t>
            </a:r>
            <a:r>
              <a:rPr lang="fr-FR" altLang="en-US" sz="1200">
                <a:cs typeface="+mn-lt"/>
              </a:rPr>
              <a:t>, le </a:t>
            </a:r>
            <a:r>
              <a:rPr lang="fr-FR" altLang="en-US" sz="1200" b="1">
                <a:cs typeface="+mn-lt"/>
              </a:rPr>
              <a:t>système désalloue </a:t>
            </a:r>
            <a:r>
              <a:rPr lang="fr-FR" altLang="en-US" sz="1200">
                <a:cs typeface="+mn-lt"/>
              </a:rPr>
              <a:t>les </a:t>
            </a:r>
            <a:r>
              <a:rPr lang="fr-FR" altLang="en-US" sz="1200" b="1">
                <a:cs typeface="+mn-lt"/>
              </a:rPr>
              <a:t>ressources</a:t>
            </a:r>
            <a:r>
              <a:rPr lang="fr-FR" altLang="en-US" sz="1200">
                <a:cs typeface="+mn-lt"/>
              </a:rPr>
              <a:t>, mais ne </a:t>
            </a:r>
            <a:r>
              <a:rPr lang="fr-FR" altLang="en-US" sz="1200" b="1">
                <a:cs typeface="+mn-lt"/>
              </a:rPr>
              <a:t>détruit pas </a:t>
            </a:r>
            <a:r>
              <a:rPr lang="fr-FR" altLang="en-US" sz="1200">
                <a:cs typeface="+mn-lt"/>
              </a:rPr>
              <a:t>le </a:t>
            </a:r>
            <a:r>
              <a:rPr lang="fr-FR" altLang="en-US" sz="1200" b="1">
                <a:cs typeface="+mn-lt"/>
              </a:rPr>
              <a:t>bloc </a:t>
            </a:r>
            <a:r>
              <a:rPr lang="fr-FR" altLang="en-US" sz="1200">
                <a:cs typeface="+mn-lt"/>
              </a:rPr>
              <a:t>de </a:t>
            </a:r>
            <a:r>
              <a:rPr lang="fr-FR" altLang="en-US" sz="1200" b="1">
                <a:cs typeface="+mn-lt"/>
              </a:rPr>
              <a:t>contrôle</a:t>
            </a:r>
            <a:r>
              <a:rPr lang="fr-FR" altLang="en-US" sz="1200">
                <a:cs typeface="+mn-lt"/>
              </a:rPr>
              <a:t>.</a:t>
            </a:r>
            <a:endParaRPr lang="fr-FR" altLang="en-US" sz="120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Le processus </a:t>
            </a:r>
            <a:r>
              <a:rPr lang="fr-FR" altLang="en-US" sz="1200" b="1">
                <a:cs typeface="+mn-lt"/>
              </a:rPr>
              <a:t>passe </a:t>
            </a:r>
            <a:r>
              <a:rPr lang="fr-FR" altLang="en-US" sz="1200">
                <a:cs typeface="+mn-lt"/>
              </a:rPr>
              <a:t>à  la valeur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TASK_ZOMBIE</a:t>
            </a:r>
            <a:r>
              <a:rPr lang="fr-FR" altLang="en-US" sz="1200">
                <a:cs typeface="+mn-lt"/>
              </a:rPr>
              <a:t> puis </a:t>
            </a:r>
            <a:r>
              <a:rPr lang="fr-FR" altLang="en-US" sz="1200" b="1">
                <a:cs typeface="+mn-lt"/>
              </a:rPr>
              <a:t>avertit </a:t>
            </a:r>
            <a:r>
              <a:rPr lang="fr-FR" altLang="en-US" sz="1200">
                <a:cs typeface="+mn-lt"/>
              </a:rPr>
              <a:t>le processus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de la </a:t>
            </a:r>
            <a:r>
              <a:rPr lang="fr-FR" altLang="en-US" sz="1200" b="1">
                <a:cs typeface="+mn-lt"/>
              </a:rPr>
              <a:t>terminaison </a:t>
            </a:r>
            <a:r>
              <a:rPr lang="fr-FR" altLang="en-US" sz="1200">
                <a:cs typeface="+mn-lt"/>
              </a:rPr>
              <a:t>de son </a:t>
            </a:r>
            <a:r>
              <a:rPr lang="fr-FR" altLang="en-US" sz="1200" b="1">
                <a:cs typeface="+mn-lt"/>
              </a:rPr>
              <a:t>fils</a:t>
            </a:r>
            <a:r>
              <a:rPr lang="fr-FR" altLang="en-US" sz="1200">
                <a:cs typeface="+mn-lt"/>
              </a:rPr>
              <a:t>.</a:t>
            </a:r>
            <a:endParaRPr lang="fr-FR" altLang="en-US" sz="120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Un processus </a:t>
            </a:r>
            <a:r>
              <a:rPr lang="fr-FR" altLang="en-US" sz="1200" b="1">
                <a:cs typeface="+mn-lt"/>
              </a:rPr>
              <a:t>fils </a:t>
            </a:r>
            <a:r>
              <a:rPr lang="fr-FR" altLang="en-US" sz="1200">
                <a:cs typeface="+mn-lt"/>
              </a:rPr>
              <a:t>défunt </a:t>
            </a:r>
            <a:r>
              <a:rPr lang="fr-FR" altLang="en-US" sz="1200" b="1">
                <a:cs typeface="+mn-lt"/>
              </a:rPr>
              <a:t>reste zombie jusqu'à</a:t>
            </a:r>
            <a:r>
              <a:rPr lang="fr-FR" altLang="en-US" sz="1200">
                <a:cs typeface="+mn-lt"/>
              </a:rPr>
              <a:t> ce que son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ait pris </a:t>
            </a:r>
            <a:r>
              <a:rPr lang="fr-FR" altLang="en-US" sz="1200" b="1">
                <a:cs typeface="+mn-lt"/>
              </a:rPr>
              <a:t>connaissance </a:t>
            </a:r>
            <a:r>
              <a:rPr lang="fr-FR" altLang="en-US" sz="1200">
                <a:cs typeface="+mn-lt"/>
              </a:rPr>
              <a:t>de sa </a:t>
            </a:r>
            <a:r>
              <a:rPr lang="fr-FR" altLang="en-US" sz="1200" b="1">
                <a:cs typeface="+mn-lt"/>
              </a:rPr>
              <a:t>mort</a:t>
            </a:r>
            <a:r>
              <a:rPr lang="fr-FR" altLang="en-US" sz="1200">
                <a:cs typeface="+mn-lt"/>
              </a:rPr>
              <a:t>.</a:t>
            </a:r>
            <a:endParaRPr lang="fr-FR" altLang="en-US" sz="120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cs typeface="+mn-lt"/>
              </a:rPr>
              <a:t>Un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fils </a:t>
            </a:r>
            <a:r>
              <a:rPr lang="fr-FR" altLang="en-US" sz="1200" b="1">
                <a:cs typeface="+mn-lt"/>
              </a:rPr>
              <a:t>orphelin</a:t>
            </a:r>
            <a:r>
              <a:rPr lang="fr-FR" altLang="en-US" sz="1200">
                <a:cs typeface="+mn-lt"/>
              </a:rPr>
              <a:t>, suite au décès de son père (le processus </a:t>
            </a:r>
            <a:r>
              <a:rPr lang="fr-FR" altLang="en-US" sz="1200" b="1">
                <a:cs typeface="+mn-lt"/>
              </a:rPr>
              <a:t>père </a:t>
            </a:r>
            <a:r>
              <a:rPr lang="fr-FR" altLang="en-US" sz="1200">
                <a:cs typeface="+mn-lt"/>
              </a:rPr>
              <a:t>s'est </a:t>
            </a:r>
            <a:r>
              <a:rPr lang="fr-FR" altLang="en-US" sz="1200" b="1">
                <a:cs typeface="+mn-lt"/>
              </a:rPr>
              <a:t>terminé avant </a:t>
            </a:r>
            <a:r>
              <a:rPr lang="fr-FR" altLang="en-US" sz="1200">
                <a:cs typeface="+mn-lt"/>
              </a:rPr>
              <a:t>son </a:t>
            </a:r>
            <a:r>
              <a:rPr lang="fr-FR" altLang="en-US" sz="1200" b="1">
                <a:cs typeface="+mn-lt"/>
              </a:rPr>
              <a:t>fils</a:t>
            </a:r>
            <a:r>
              <a:rPr lang="fr-FR" altLang="en-US" sz="1200">
                <a:cs typeface="+mn-lt"/>
              </a:rPr>
              <a:t>) est toujours </a:t>
            </a:r>
            <a:r>
              <a:rPr lang="fr-FR" altLang="en-US" sz="1200" b="1">
                <a:cs typeface="+mn-lt"/>
              </a:rPr>
              <a:t>adopté </a:t>
            </a:r>
            <a:r>
              <a:rPr lang="fr-FR" altLang="en-US" sz="1200">
                <a:cs typeface="+mn-lt"/>
              </a:rPr>
              <a:t>par le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numéro </a:t>
            </a:r>
            <a:r>
              <a:rPr lang="fr-FR" altLang="en-US" sz="1200" b="1">
                <a:cs typeface="+mn-lt"/>
              </a:rPr>
              <a:t>1</a:t>
            </a:r>
            <a:r>
              <a:rPr lang="fr-FR" altLang="en-US" sz="1200">
                <a:cs typeface="+mn-lt"/>
              </a:rPr>
              <a:t> (</a:t>
            </a:r>
            <a:r>
              <a:rPr lang="fr-FR" altLang="en-US" sz="1200" b="1">
                <a:cs typeface="+mn-lt"/>
              </a:rPr>
              <a:t>Init</a:t>
            </a:r>
            <a:r>
              <a:rPr lang="fr-FR" altLang="en-US" sz="1200">
                <a:cs typeface="+mn-lt"/>
              </a:rPr>
              <a:t>). </a:t>
            </a:r>
            <a:endParaRPr lang="fr-FR" altLang="en-US" sz="1200">
              <a:solidFill>
                <a:srgbClr val="00B050"/>
              </a:solidFill>
              <a:cs typeface="+mn-lt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560" y="4436110"/>
            <a:ext cx="9089390" cy="19685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Synchronisation avec le père</a:t>
            </a:r>
            <a:endParaRPr 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père </a:t>
            </a:r>
            <a:r>
              <a:rPr lang="en-US" sz="1200"/>
              <a:t>peut </a:t>
            </a:r>
            <a:r>
              <a:rPr lang="en-US" sz="1200" b="1"/>
              <a:t>se mettre</a:t>
            </a:r>
            <a:r>
              <a:rPr lang="en-US" sz="1200"/>
              <a:t> en </a:t>
            </a:r>
            <a:r>
              <a:rPr lang="en-US" sz="1200" b="1"/>
              <a:t>attente </a:t>
            </a:r>
            <a:r>
              <a:rPr lang="en-US" sz="1200"/>
              <a:t>de la </a:t>
            </a:r>
            <a:r>
              <a:rPr lang="en-US" sz="1200" b="1"/>
              <a:t>mort </a:t>
            </a:r>
            <a:r>
              <a:rPr lang="en-US" sz="1200"/>
              <a:t>de l’un de ses </a:t>
            </a:r>
            <a:r>
              <a:rPr lang="en-US" sz="1200" b="1"/>
              <a:t>fils</a:t>
            </a:r>
            <a:r>
              <a:rPr lang="en-US" sz="1200"/>
              <a:t>, par le </a:t>
            </a:r>
            <a:r>
              <a:rPr lang="en-US" sz="1200" b="1"/>
              <a:t>biais</a:t>
            </a:r>
            <a:r>
              <a:rPr lang="fr-FR" altLang="en-US" sz="1200" b="1"/>
              <a:t> </a:t>
            </a:r>
            <a:r>
              <a:rPr lang="en-US" sz="1200"/>
              <a:t>de la </a:t>
            </a:r>
            <a:r>
              <a:rPr lang="en-US" sz="1200" b="1"/>
              <a:t>primitive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wait()</a:t>
            </a:r>
            <a:r>
              <a:rPr lang="en-US" sz="1200"/>
              <a:t>. 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Lorsque le processus père prend connaissance de la </a:t>
            </a:r>
            <a:r>
              <a:rPr lang="en-US" sz="1200" b="1"/>
              <a:t>mort </a:t>
            </a:r>
            <a:r>
              <a:rPr lang="en-US" sz="1200"/>
              <a:t>de</a:t>
            </a:r>
            <a:r>
              <a:rPr lang="fr-FR" altLang="en-US" sz="1200"/>
              <a:t> </a:t>
            </a:r>
            <a:r>
              <a:rPr lang="en-US" sz="1200"/>
              <a:t>l’un de ses </a:t>
            </a:r>
            <a:r>
              <a:rPr lang="en-US" sz="1200" b="1"/>
              <a:t>fils</a:t>
            </a:r>
            <a:r>
              <a:rPr lang="en-US" sz="1200"/>
              <a:t>, il </a:t>
            </a:r>
            <a:r>
              <a:rPr lang="en-US" sz="1200" b="1"/>
              <a:t>détruit </a:t>
            </a:r>
            <a:r>
              <a:rPr lang="en-US" sz="1200"/>
              <a:t>le </a:t>
            </a:r>
            <a:r>
              <a:rPr lang="en-US" sz="1200" b="1"/>
              <a:t>bloc</a:t>
            </a:r>
            <a:r>
              <a:rPr lang="fr-FR" altLang="en-US" sz="1200" b="1"/>
              <a:t> </a:t>
            </a:r>
            <a:r>
              <a:rPr lang="en-US" sz="1200"/>
              <a:t>de </a:t>
            </a:r>
            <a:r>
              <a:rPr lang="en-US" sz="1200" b="1"/>
              <a:t>contrôle </a:t>
            </a:r>
            <a:r>
              <a:rPr lang="en-US" sz="1200"/>
              <a:t>du processus </a:t>
            </a:r>
            <a:r>
              <a:rPr lang="en-US" sz="1200" b="1"/>
              <a:t>fils</a:t>
            </a:r>
            <a:r>
              <a:rPr lang="en-US" sz="1200"/>
              <a:t>.</a:t>
            </a: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  Le </a:t>
            </a:r>
            <a:r>
              <a:rPr lang="fr-FR" altLang="en-US" sz="1200" b="1">
                <a:sym typeface="+mn-ea"/>
              </a:rPr>
              <a:t>prototype </a:t>
            </a:r>
            <a:r>
              <a:rPr lang="fr-FR" altLang="en-US" sz="1200">
                <a:sym typeface="+mn-ea"/>
              </a:rPr>
              <a:t>de la fonction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  <a:sym typeface="+mn-ea"/>
              </a:rPr>
              <a:t>wait()</a:t>
            </a:r>
            <a:r>
              <a:rPr lang="fr-FR" altLang="en-US" sz="1200">
                <a:sym typeface="+mn-ea"/>
              </a:rPr>
              <a:t>est le suivant: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  <a:sym typeface="+mn-ea"/>
              </a:rPr>
              <a:t>#include &lt;sys/wait.h&gt;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  <a:sym typeface="+mn-ea"/>
              </a:rPr>
              <a:t> pid_t wait (int *status); 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  <a:sym typeface="+mn-ea"/>
            </a:endParaRPr>
          </a:p>
          <a:p>
            <a:pPr indent="0">
              <a:buNone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</a:t>
            </a:r>
            <a:r>
              <a:rPr lang="en-US" sz="1200"/>
              <a:t>a</a:t>
            </a:r>
            <a:r>
              <a:rPr lang="fr-FR" altLang="en-US" sz="1200"/>
              <a:t> </a:t>
            </a:r>
            <a:r>
              <a:rPr lang="en-US" sz="1200" b="1"/>
              <a:t>fonction retourne </a:t>
            </a:r>
            <a:r>
              <a:rPr lang="en-US" sz="1200"/>
              <a:t>immédiatement le </a:t>
            </a:r>
            <a:r>
              <a:rPr lang="en-US" sz="1200" b="1"/>
              <a:t>PID </a:t>
            </a:r>
            <a:r>
              <a:rPr lang="en-US" sz="1200"/>
              <a:t>du </a:t>
            </a:r>
            <a:r>
              <a:rPr lang="en-US" sz="1200" b="1"/>
              <a:t>fils terminé </a:t>
            </a:r>
            <a:r>
              <a:rPr lang="en-US" sz="1200"/>
              <a:t>et le</a:t>
            </a:r>
            <a:r>
              <a:rPr lang="fr-FR" altLang="en-US" sz="1200"/>
              <a:t> </a:t>
            </a:r>
            <a:r>
              <a:rPr lang="en-US" sz="1200" b="1"/>
              <a:t>code retour </a:t>
            </a:r>
            <a:r>
              <a:rPr lang="en-US" sz="1200"/>
              <a:t>de celui-ci </a:t>
            </a:r>
            <a:r>
              <a:rPr lang="en-US" sz="1200" b="1"/>
              <a:t>dans </a:t>
            </a:r>
            <a:r>
              <a:rPr lang="en-US" sz="1200"/>
              <a:t>la variable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status</a:t>
            </a:r>
            <a:r>
              <a:rPr lang="en-US" sz="1200"/>
              <a:t>. </a:t>
            </a:r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L’exécution </a:t>
            </a:r>
            <a:r>
              <a:rPr lang="en-US" sz="1200"/>
              <a:t>du </a:t>
            </a:r>
            <a:r>
              <a:rPr lang="en-US" sz="1200" b="1"/>
              <a:t>processus père </a:t>
            </a:r>
            <a:r>
              <a:rPr lang="en-US" sz="1200"/>
              <a:t>est </a:t>
            </a:r>
            <a:r>
              <a:rPr lang="en-US" sz="1200" b="1"/>
              <a:t>suspendue </a:t>
            </a:r>
            <a:r>
              <a:rPr lang="en-US" sz="1200"/>
              <a:t>jusqu’à ce qu’un </a:t>
            </a:r>
            <a:r>
              <a:rPr lang="en-US" sz="1200" b="1"/>
              <a:t>processus fils </a:t>
            </a:r>
            <a:r>
              <a:rPr lang="en-US" sz="1200"/>
              <a:t>se</a:t>
            </a:r>
            <a:r>
              <a:rPr lang="fr-FR" altLang="en-US" sz="1200"/>
              <a:t> </a:t>
            </a:r>
            <a:r>
              <a:rPr lang="fr-FR" altLang="en-US" sz="1200" b="1"/>
              <a:t>t</a:t>
            </a:r>
            <a:r>
              <a:rPr lang="en-US" sz="1200" b="1"/>
              <a:t>ermine</a:t>
            </a:r>
            <a:r>
              <a:rPr lang="en-US" sz="1200"/>
              <a:t>.</a:t>
            </a:r>
            <a:endParaRPr lang="en-US" sz="1200"/>
          </a:p>
        </p:txBody>
      </p:sp>
      <p:sp>
        <p:nvSpPr>
          <p:cNvPr id="2" name="Text Box 1"/>
          <p:cNvSpPr txBox="1"/>
          <p:nvPr/>
        </p:nvSpPr>
        <p:spPr>
          <a:xfrm>
            <a:off x="492760" y="116840"/>
            <a:ext cx="810958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00B050"/>
                </a:solidFill>
                <a:cs typeface="+mn-lt"/>
                <a:sym typeface="+mn-ea"/>
              </a:rPr>
              <a:t>Démo : diapos15/exemple-zombie-1.c et </a:t>
            </a:r>
            <a:r>
              <a:rPr lang="fr-FR" altLang="en-US" b="1">
                <a:solidFill>
                  <a:srgbClr val="00B050"/>
                </a:solidFill>
                <a:cs typeface="+mn-lt"/>
                <a:sym typeface="+mn-ea"/>
              </a:rPr>
              <a:t>diapos15/</a:t>
            </a:r>
            <a:r>
              <a:rPr lang="fr-FR" altLang="en-US" b="1">
                <a:solidFill>
                  <a:srgbClr val="00B050"/>
                </a:solidFill>
                <a:cs typeface="+mn-lt"/>
                <a:sym typeface="+mn-ea"/>
              </a:rPr>
              <a:t>exemple-zombie-2.c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Programmation de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0" y="1236980"/>
            <a:ext cx="9074785" cy="54775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/>
              <a:t> Terminaison du processus fils et affichage de sa valeur de retour </a:t>
            </a:r>
            <a:r>
              <a:rPr lang="fr-FR" altLang="en-US" sz="1400" b="1"/>
              <a:t> : Exemple </a:t>
            </a:r>
            <a:endParaRPr lang="fr-FR" altLang="en-US" sz="1400" b="1"/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&lt;stdio.h&gt;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&lt;stdlib.h&gt;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&lt;sys/wait.h&gt;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main()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pid_t ret, fils_mort;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int status;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ret = fork();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if (ret == 0)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fils; mon pid est %d\n", getpid());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père, %d\n", getppid());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exit(0);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else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{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mon pid est %d\n", getpid());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printf("pid de mon fils, %d\n", ret);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fils_mort = wait(&amp;status);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printf("je suis le père; le pid de mon fils mort est %d\n",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   fils_mort);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if (WIFEXITED(status))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printf("je suis le père; le code retour de mon fils est %d\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              n", WEXITSTATUS(status)); // vrai si le processus fils s’est terminé par un appel à la primitive exit() ; 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   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}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780155" y="1772920"/>
            <a:ext cx="4887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00B050"/>
                </a:solidFill>
                <a:cs typeface="+mn-lt"/>
                <a:sym typeface="+mn-ea"/>
              </a:rPr>
              <a:t>Démo : diapos16/terminaison_processus.c</a:t>
            </a:r>
            <a:endParaRPr lang="fr-FR" altLang="en-US" b="1">
              <a:solidFill>
                <a:srgbClr val="00B050"/>
              </a:solidFill>
              <a:cs typeface="+mn-lt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 Langage de commandes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0800" y="1551305"/>
            <a:ext cx="90576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Depuis son </a:t>
            </a:r>
            <a:r>
              <a:rPr lang="en-US" sz="1200" b="1"/>
              <a:t>terminal</a:t>
            </a:r>
            <a:r>
              <a:rPr lang="en-US" sz="1200"/>
              <a:t>, un utilisateur dispose de </a:t>
            </a:r>
            <a:r>
              <a:rPr lang="en-US" sz="1200" b="1"/>
              <a:t>commandes </a:t>
            </a:r>
            <a:r>
              <a:rPr lang="en-US" sz="1200"/>
              <a:t>lui permettant de </a:t>
            </a:r>
            <a:r>
              <a:rPr lang="en-US" sz="1200" b="1"/>
              <a:t>visualiser </a:t>
            </a:r>
            <a:r>
              <a:rPr lang="en-US" sz="1200"/>
              <a:t>et gérer ses </a:t>
            </a:r>
            <a:r>
              <a:rPr lang="en-US" sz="1200" b="1"/>
              <a:t>processus</a:t>
            </a:r>
            <a:r>
              <a:rPr lang="en-US" sz="1200"/>
              <a:t>.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29845" y="1981200"/>
            <a:ext cx="9078595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Commande ps : connaître les processus existants</a:t>
            </a:r>
            <a:endParaRPr lang="fr-FR" altLang="en-US" sz="1400" b="1"/>
          </a:p>
          <a:p>
            <a:endParaRPr lang="fr-F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Permet d’obtenir des </a:t>
            </a:r>
            <a:r>
              <a:rPr lang="fr-FR" altLang="en-US" sz="1200" b="1"/>
              <a:t>informations </a:t>
            </a:r>
            <a:r>
              <a:rPr lang="fr-FR" altLang="en-US" sz="1200"/>
              <a:t>pour </a:t>
            </a:r>
            <a:r>
              <a:rPr lang="fr-FR" altLang="en-US" sz="1200" b="1"/>
              <a:t>l’ensemble </a:t>
            </a:r>
            <a:r>
              <a:rPr lang="fr-FR" altLang="en-US" sz="1200"/>
              <a:t>des </a:t>
            </a:r>
            <a:r>
              <a:rPr lang="fr-FR" altLang="en-US" sz="1200" b="1"/>
              <a:t>processus </a:t>
            </a:r>
            <a:r>
              <a:rPr lang="fr-FR" altLang="en-US" sz="1200"/>
              <a:t>en cours </a:t>
            </a:r>
            <a:r>
              <a:rPr lang="fr-FR" altLang="en-US" sz="1200" b="1"/>
              <a:t>d’exécution</a:t>
            </a:r>
            <a:r>
              <a:rPr lang="fr-FR" altLang="en-US" sz="1200"/>
              <a:t>.</a:t>
            </a:r>
            <a:endParaRPr lang="fr-FR" altLang="en-US" sz="1200"/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└─$ ps -lu komo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F S   UID     PID    PPID  C PRI  NI ADDR SZ WCHAN  TTY          TIME CMD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4 S  1000    1710       1  0  80   0 -  4825 do_epo ?        00:00:00 systemd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5 S  1000    1711    1710  0  80   0 - 42331 -      ?        00:00:00 (sd-pam)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0 S  1000    1726    1710  0  69 -11 - 20220 do_epo ?        00:08:28 pipewire</a:t>
            </a:r>
            <a:r>
              <a:rPr lang="fr-FR" altLang="en-US" sz="1400"/>
              <a:t> </a:t>
            </a:r>
            <a:endParaRPr lang="fr-FR" altLang="en-US" sz="1400"/>
          </a:p>
          <a:p>
            <a:pPr indent="0">
              <a:buFont typeface="Arial" panose="020B0604020202020204" pitchFamily="34" charset="0"/>
              <a:buNone/>
            </a:pPr>
            <a:endParaRPr lang="fr-F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Plus généralement, la commande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ps aux</a:t>
            </a:r>
            <a:r>
              <a:rPr lang="fr-FR" altLang="en-US" sz="1200"/>
              <a:t> permet </a:t>
            </a:r>
            <a:r>
              <a:rPr lang="fr-FR" altLang="en-US" sz="1200" b="1"/>
              <a:t>d’afficher toutes </a:t>
            </a:r>
            <a:r>
              <a:rPr lang="fr-FR" altLang="en-US" sz="1200"/>
              <a:t>les </a:t>
            </a:r>
            <a:r>
              <a:rPr lang="fr-FR" altLang="en-US" sz="1200" b="1"/>
              <a:t>informations </a:t>
            </a:r>
            <a:r>
              <a:rPr lang="fr-FR" altLang="en-US" sz="1200"/>
              <a:t>associées à </a:t>
            </a:r>
            <a:r>
              <a:rPr lang="fr-FR" altLang="en-US" sz="1200" b="1"/>
              <a:t>tous </a:t>
            </a:r>
            <a:r>
              <a:rPr lang="fr-FR" altLang="en-US" sz="1200"/>
              <a:t>les </a:t>
            </a:r>
            <a:r>
              <a:rPr lang="fr-FR" altLang="en-US" sz="1200" b="1"/>
              <a:t>processus </a:t>
            </a:r>
            <a:r>
              <a:rPr lang="fr-FR" altLang="en-US" sz="1200"/>
              <a:t>en cours </a:t>
            </a:r>
            <a:r>
              <a:rPr lang="fr-FR" altLang="en-US" sz="1200" b="1"/>
              <a:t>d’exécution </a:t>
            </a:r>
            <a:r>
              <a:rPr lang="fr-FR" altLang="en-US" sz="1200"/>
              <a:t>dans le système.</a:t>
            </a:r>
            <a:endParaRPr lang="fr-F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59415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 Langage de commandes Processus : l’exemple de Linux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17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9845" y="1191895"/>
            <a:ext cx="9078595" cy="22453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Commande kill : arrêter l’exécution d’un processus</a:t>
            </a:r>
            <a:endParaRPr lang="fr-FR" altLang="en-US" sz="1400" b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Permet </a:t>
            </a:r>
            <a:r>
              <a:rPr lang="fr-FR" altLang="en-US" sz="1200" b="1"/>
              <a:t>d’envoyer </a:t>
            </a:r>
            <a:r>
              <a:rPr lang="fr-FR" altLang="en-US" sz="1200"/>
              <a:t>un </a:t>
            </a:r>
            <a:r>
              <a:rPr lang="fr-FR" altLang="en-US" sz="1200" b="1"/>
              <a:t>signal </a:t>
            </a:r>
            <a:r>
              <a:rPr lang="fr-FR" altLang="en-US" sz="1200"/>
              <a:t>à un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  <a:r>
              <a:rPr lang="fr-FR" altLang="en-US" sz="1400"/>
              <a:t> </a:t>
            </a:r>
            <a:endParaRPr lang="fr-FR" alt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Un signal est un moyen de </a:t>
            </a:r>
            <a:r>
              <a:rPr lang="fr-FR" altLang="en-US" sz="1200" b="1"/>
              <a:t>communication entre processus.</a:t>
            </a:r>
            <a:r>
              <a:rPr lang="fr-FR" altLang="en-US" sz="1200"/>
              <a:t> </a:t>
            </a:r>
            <a:endParaRPr lang="fr-FR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Chaque </a:t>
            </a:r>
            <a:r>
              <a:rPr lang="fr-FR" altLang="en-US" sz="1200" b="1"/>
              <a:t>signal </a:t>
            </a:r>
            <a:r>
              <a:rPr lang="fr-FR" altLang="en-US" sz="1200"/>
              <a:t>est </a:t>
            </a:r>
            <a:r>
              <a:rPr lang="fr-FR" altLang="en-US" sz="1200" b="1"/>
              <a:t>identifié </a:t>
            </a:r>
            <a:r>
              <a:rPr lang="fr-FR" altLang="en-US" sz="1200"/>
              <a:t>par un </a:t>
            </a:r>
            <a:r>
              <a:rPr lang="fr-FR" altLang="en-US" sz="1200" b="1"/>
              <a:t>nom </a:t>
            </a:r>
            <a:r>
              <a:rPr lang="fr-FR" altLang="en-US" sz="1200"/>
              <a:t>et un </a:t>
            </a:r>
            <a:r>
              <a:rPr lang="fr-FR" altLang="en-US" sz="1200" b="1"/>
              <a:t>numéro</a:t>
            </a:r>
            <a:r>
              <a:rPr lang="fr-FR" altLang="en-US" sz="1200"/>
              <a:t>.</a:t>
            </a:r>
            <a:endParaRPr lang="fr-FR" altLang="en-US" sz="1400"/>
          </a:p>
          <a:p>
            <a:pPr indent="0">
              <a:buFont typeface="Arial" panose="020B0604020202020204" pitchFamily="34" charset="0"/>
              <a:buNone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kill –numerosignal pid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cs typeface="+mn-lt"/>
              </a:rPr>
              <a:t>envoie </a:t>
            </a:r>
            <a:r>
              <a:rPr lang="fr-FR" altLang="en-US" sz="1200">
                <a:cs typeface="+mn-lt"/>
              </a:rPr>
              <a:t>le signal « </a:t>
            </a:r>
            <a:r>
              <a:rPr lang="fr-FR" altLang="en-US" sz="1200" b="1">
                <a:cs typeface="+mn-lt"/>
              </a:rPr>
              <a:t>numerosignal </a:t>
            </a:r>
            <a:r>
              <a:rPr lang="fr-FR" altLang="en-US" sz="1200">
                <a:cs typeface="+mn-lt"/>
              </a:rPr>
              <a:t>» au </a:t>
            </a:r>
            <a:r>
              <a:rPr lang="fr-FR" altLang="en-US" sz="1200" b="1">
                <a:cs typeface="+mn-lt"/>
              </a:rPr>
              <a:t>processus </a:t>
            </a:r>
            <a:r>
              <a:rPr lang="fr-FR" altLang="en-US" sz="1200">
                <a:cs typeface="+mn-lt"/>
              </a:rPr>
              <a:t>de numéro « </a:t>
            </a:r>
            <a:r>
              <a:rPr lang="fr-FR" altLang="en-US" sz="1200" b="1">
                <a:cs typeface="+mn-lt"/>
              </a:rPr>
              <a:t>pid </a:t>
            </a:r>
            <a:r>
              <a:rPr lang="fr-FR" altLang="en-US" sz="1200">
                <a:cs typeface="+mn-lt"/>
              </a:rPr>
              <a:t>».</a:t>
            </a:r>
            <a:endParaRPr lang="fr-FR" altLang="en-US" sz="1200">
              <a:cs typeface="+mn-lt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la </a:t>
            </a:r>
            <a:r>
              <a:rPr lang="fr-FR" altLang="en-US" sz="1200" b="1"/>
              <a:t>prise </a:t>
            </a:r>
            <a:r>
              <a:rPr lang="fr-FR" altLang="en-US" sz="1200"/>
              <a:t>en </a:t>
            </a:r>
            <a:r>
              <a:rPr lang="fr-FR" altLang="en-US" sz="1200" b="1"/>
              <a:t>compte </a:t>
            </a:r>
            <a:r>
              <a:rPr lang="fr-FR" altLang="en-US" sz="1200"/>
              <a:t>de l’arrivée d’un </a:t>
            </a:r>
            <a:r>
              <a:rPr lang="fr-FR" altLang="en-US" sz="1200" b="1"/>
              <a:t>signal</a:t>
            </a:r>
            <a:r>
              <a:rPr lang="fr-FR" altLang="en-US" sz="1200"/>
              <a:t>, un </a:t>
            </a:r>
            <a:r>
              <a:rPr lang="fr-FR" altLang="en-US" sz="1200" b="1"/>
              <a:t>processus </a:t>
            </a:r>
            <a:r>
              <a:rPr lang="fr-FR" altLang="en-US" sz="1200"/>
              <a:t>va </a:t>
            </a:r>
            <a:r>
              <a:rPr lang="fr-FR" altLang="en-US" sz="1200" b="1"/>
              <a:t>exécuter </a:t>
            </a:r>
            <a:r>
              <a:rPr lang="fr-FR" altLang="en-US" sz="1200"/>
              <a:t>un </a:t>
            </a:r>
            <a:r>
              <a:rPr lang="fr-FR" altLang="en-US" sz="1200" b="1"/>
              <a:t>traitement </a:t>
            </a:r>
            <a:r>
              <a:rPr lang="fr-FR" altLang="en-US" sz="1200"/>
              <a:t>par défaut associé à ce signal.</a:t>
            </a:r>
            <a:r>
              <a:rPr lang="fr-FR" altLang="en-US" sz="1400"/>
              <a:t> </a:t>
            </a:r>
            <a:endParaRPr lang="fr-FR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attacher </a:t>
            </a:r>
            <a:r>
              <a:rPr lang="fr-FR" altLang="en-US" sz="1200"/>
              <a:t>un </a:t>
            </a:r>
            <a:r>
              <a:rPr lang="fr-FR" altLang="en-US" sz="1200" b="1"/>
              <a:t>signal </a:t>
            </a:r>
            <a:r>
              <a:rPr lang="fr-FR" altLang="en-US" sz="1200"/>
              <a:t>une </a:t>
            </a:r>
            <a:r>
              <a:rPr lang="fr-FR" altLang="en-US" sz="1200" b="1"/>
              <a:t>fonction </a:t>
            </a:r>
            <a:r>
              <a:rPr lang="fr-FR" altLang="en-US" sz="1200"/>
              <a:t>qu’il souhaite voir exécutée : le </a:t>
            </a:r>
            <a:r>
              <a:rPr lang="fr-FR" altLang="en-US" sz="1200" b="1"/>
              <a:t>signal </a:t>
            </a:r>
            <a:r>
              <a:rPr lang="fr-FR" altLang="en-US" sz="1200"/>
              <a:t>est dit </a:t>
            </a:r>
            <a:r>
              <a:rPr lang="fr-FR" altLang="en-US" sz="1200" b="1"/>
              <a:t>capté</a:t>
            </a:r>
            <a:r>
              <a:rPr lang="fr-FR" altLang="en-US" sz="1400"/>
              <a:t>.</a:t>
            </a:r>
            <a:endParaRPr lang="fr-FR" alt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Deux signaux </a:t>
            </a:r>
            <a:r>
              <a:rPr lang="fr-FR" altLang="en-US" sz="1200"/>
              <a:t>permettent à l’utilisateur de </a:t>
            </a:r>
            <a:r>
              <a:rPr lang="fr-FR" altLang="en-US" sz="1200" b="1"/>
              <a:t>forcer l’arrêt </a:t>
            </a:r>
            <a:r>
              <a:rPr lang="fr-FR" altLang="en-US" sz="1200"/>
              <a:t>d’un </a:t>
            </a:r>
            <a:r>
              <a:rPr lang="fr-FR" altLang="en-US" sz="1200" b="1"/>
              <a:t>processus</a:t>
            </a:r>
            <a:r>
              <a:rPr lang="fr-FR" altLang="en-US" sz="1200"/>
              <a:t>. Ce sont les signaux 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SIGTERM </a:t>
            </a:r>
            <a:r>
              <a:rPr lang="fr-FR" altLang="en-US" sz="1200"/>
              <a:t>de numéro </a:t>
            </a:r>
            <a:r>
              <a:rPr lang="fr-FR" altLang="en-US" sz="1200" b="1"/>
              <a:t>15</a:t>
            </a:r>
            <a:r>
              <a:rPr lang="fr-FR" altLang="en-US" sz="1200"/>
              <a:t>. Ce signal </a:t>
            </a:r>
            <a:r>
              <a:rPr lang="fr-FR" altLang="en-US" sz="1200" b="1"/>
              <a:t>demande l’arrêt d’un processus</a:t>
            </a:r>
            <a:r>
              <a:rPr lang="fr-FR" altLang="en-US" sz="1200"/>
              <a:t>.  Il peut être </a:t>
            </a:r>
            <a:r>
              <a:rPr lang="fr-FR" altLang="en-US" sz="1200" b="1"/>
              <a:t>capté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SIGKILL </a:t>
            </a:r>
            <a:r>
              <a:rPr lang="fr-FR" altLang="en-US" sz="1200"/>
              <a:t>de numéro </a:t>
            </a:r>
            <a:r>
              <a:rPr lang="fr-FR" altLang="en-US" sz="1200" b="1"/>
              <a:t>9</a:t>
            </a:r>
            <a:r>
              <a:rPr lang="fr-FR" altLang="en-US" sz="1200"/>
              <a:t>. Ce signal </a:t>
            </a:r>
            <a:r>
              <a:rPr lang="fr-FR" altLang="en-US" sz="1200" b="1"/>
              <a:t>force le processus à se terminer</a:t>
            </a:r>
            <a:r>
              <a:rPr lang="fr-FR" altLang="en-US" sz="1200"/>
              <a:t> ; il ne peut </a:t>
            </a:r>
            <a:r>
              <a:rPr lang="fr-FR" altLang="en-US" sz="1200" b="1"/>
              <a:t>pas </a:t>
            </a:r>
            <a:r>
              <a:rPr lang="fr-FR" altLang="en-US" sz="1200"/>
              <a:t>être </a:t>
            </a:r>
            <a:r>
              <a:rPr lang="fr-FR" altLang="en-US" sz="1200" b="1"/>
              <a:t>capté</a:t>
            </a:r>
            <a:r>
              <a:rPr lang="fr-FR" altLang="en-US" sz="1200"/>
              <a:t>.</a:t>
            </a:r>
            <a:endParaRPr lang="fr-FR" altLang="en-US" sz="1200"/>
          </a:p>
        </p:txBody>
      </p:sp>
      <p:sp>
        <p:nvSpPr>
          <p:cNvPr id="4" name="Text Box 3"/>
          <p:cNvSpPr txBox="1"/>
          <p:nvPr/>
        </p:nvSpPr>
        <p:spPr>
          <a:xfrm>
            <a:off x="17145" y="3390265"/>
            <a:ext cx="3574415" cy="31076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cat &gt;  essai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sleep 100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./essai&amp;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[1] 841103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└─$ ps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   PID TTY          TIME CMD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288073 pts/1    00:00:01 zsh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841103 pts/1    00:00:00 sh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841105 pts/1    00:00:00 sleep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</a:rPr>
              <a:t> 841132 pts/1    00:00:00 ps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716020" y="3462020"/>
            <a:ext cx="329374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└─$ kill 841105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Terminated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[1]  + exit 143   ./essai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(base) ┌──(komo㉿kali)-[~]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└─$ ps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   PID TTY          TIME CMD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288073 pts/1    00:00:01 zsh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841246 pts/1    00:00:00 ps                                                                                                                                      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r>
              <a:rPr lang="en-US" sz="1400">
                <a:latin typeface="Courier New" panose="02070309020205020404" charset="0"/>
                <a:cs typeface="Courier New" panose="02070309020205020404" charset="0"/>
                <a:sym typeface="+mn-ea"/>
              </a:rPr>
              <a:t> </a:t>
            </a:r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  <a:p>
            <a:endParaRPr lang="en-US" sz="14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84785" y="6487160"/>
            <a:ext cx="532320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Les </a:t>
            </a:r>
            <a:r>
              <a:rPr lang="en-US" sz="1200" b="1"/>
              <a:t>traces </a:t>
            </a:r>
            <a:r>
              <a:rPr lang="en-US" sz="1200"/>
              <a:t>ci-dessus montre </a:t>
            </a:r>
            <a:r>
              <a:rPr lang="en-US" sz="1200" b="1"/>
              <a:t>l’action </a:t>
            </a:r>
            <a:r>
              <a:rPr lang="en-US" sz="1200"/>
              <a:t>de la commande </a:t>
            </a:r>
            <a:r>
              <a:rPr lang="en-US" sz="1200" b="1"/>
              <a:t>kill</a:t>
            </a:r>
            <a:r>
              <a:rPr lang="en-US" sz="1200"/>
              <a:t>. 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6195" y="1416685"/>
            <a:ext cx="908367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La </a:t>
            </a:r>
            <a:r>
              <a:rPr lang="en-US" sz="1200" b="1"/>
              <a:t>fonction d’ordonnancement gère </a:t>
            </a:r>
            <a:r>
              <a:rPr lang="en-US" sz="1200"/>
              <a:t>le </a:t>
            </a:r>
            <a:r>
              <a:rPr lang="en-US" sz="1200" b="1"/>
              <a:t>partage </a:t>
            </a:r>
            <a:r>
              <a:rPr lang="en-US" sz="1200"/>
              <a:t>du </a:t>
            </a:r>
            <a:r>
              <a:rPr lang="en-US" sz="1200" b="1"/>
              <a:t>processeur entre </a:t>
            </a:r>
            <a:r>
              <a:rPr lang="en-US" sz="1200"/>
              <a:t>les différents</a:t>
            </a:r>
            <a:r>
              <a:rPr lang="fr-FR" altLang="en-US" sz="1200"/>
              <a:t> </a:t>
            </a:r>
            <a:r>
              <a:rPr lang="en-US" sz="1200" b="1"/>
              <a:t>processus </a:t>
            </a:r>
            <a:r>
              <a:rPr lang="en-US" sz="1200"/>
              <a:t>en </a:t>
            </a:r>
            <a:r>
              <a:rPr lang="en-US" sz="1200" b="1"/>
              <a:t>attente </a:t>
            </a:r>
            <a:r>
              <a:rPr lang="en-US" sz="1200"/>
              <a:t>pour s’exécuter, c’est-à-dire entre les différents </a:t>
            </a:r>
            <a:r>
              <a:rPr lang="en-US" sz="1200" b="1"/>
              <a:t>processus </a:t>
            </a:r>
            <a:r>
              <a:rPr lang="en-US" sz="1200"/>
              <a:t>qui</a:t>
            </a:r>
            <a:r>
              <a:rPr lang="fr-FR" altLang="en-US" sz="1200"/>
              <a:t> </a:t>
            </a:r>
            <a:r>
              <a:rPr lang="en-US" sz="1200"/>
              <a:t>sont dans </a:t>
            </a:r>
            <a:r>
              <a:rPr lang="en-US" sz="1200" b="1"/>
              <a:t>l’état prêt</a:t>
            </a:r>
            <a:r>
              <a:rPr lang="en-US" sz="1200"/>
              <a:t>.</a:t>
            </a:r>
            <a:endParaRPr lang="en-US" sz="1200"/>
          </a:p>
        </p:txBody>
      </p:sp>
      <p:pic>
        <p:nvPicPr>
          <p:cNvPr id="3" name="Picture 2" descr="diapos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1844675"/>
            <a:ext cx="6101715" cy="4265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1623060" y="6165215"/>
            <a:ext cx="493014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9 : Exemple d’ordonnancement de processus par le système </a:t>
            </a:r>
            <a:r>
              <a:rPr lang="fr-FR" altLang="en-US" sz="1000" b="1">
                <a:solidFill>
                  <a:srgbClr val="00B050"/>
                </a:solidFill>
              </a:rPr>
              <a:t>(note 9)</a:t>
            </a:r>
            <a:r>
              <a:rPr lang="fr-FR" altLang="en-US" sz="1000" b="1"/>
              <a:t>. </a:t>
            </a:r>
            <a:endParaRPr lang="fr-F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Ordonnancement préemptif et non préemptif</a:t>
            </a:r>
            <a:br>
              <a:rPr sz="2000"/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19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405" y="1539240"/>
            <a:ext cx="7642225" cy="428752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987675" y="5949315"/>
            <a:ext cx="32524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10 : Opérations d’élection et de préemption.</a:t>
            </a:r>
            <a:endParaRPr lang="fr-F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Sommaire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457200" y="1268640"/>
            <a:ext cx="8228880" cy="5048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B1. NOTION DE PROCESSUS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  <a:p>
            <a:pPr marL="342900" indent="-3429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1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B2.  ORDONNANCEMENT SUR L’UNITÉ CENTRALE</a:t>
            </a:r>
            <a:endParaRPr lang="fr-FR" sz="1600" b="0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  <a:p>
            <a:pPr marL="457200" indent="0">
              <a:lnSpc>
                <a:spcPct val="100000"/>
              </a:lnSpc>
              <a:spcBef>
                <a:spcPts val="280"/>
              </a:spcBef>
              <a:buNone/>
              <a:tabLst>
                <a:tab pos="0" algn="l"/>
              </a:tabLst>
            </a:pPr>
            <a:endParaRPr lang="fr-FR" sz="1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 type="sldNum" idx="16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Ordonnancement préemptif et non préemptif</a:t>
            </a:r>
            <a:br>
              <a:rPr sz="2000">
                <a:sym typeface="+mn-ea"/>
              </a:rPr>
            </a:b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91185" y="1556385"/>
            <a:ext cx="8409305" cy="446214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44165" y="6000115"/>
            <a:ext cx="4389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11 : Déroulement des opérations d’ordonnancement. </a:t>
            </a:r>
            <a:r>
              <a:rPr lang="fr-FR" altLang="en-US" sz="1000" b="1">
                <a:solidFill>
                  <a:srgbClr val="00B050"/>
                </a:solidFill>
              </a:rPr>
              <a:t>(note 10)</a:t>
            </a:r>
            <a:endParaRPr lang="fr-FR" altLang="en-US" sz="10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Entités systèmes responsable de l’ordonnancement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2700020" y="5805170"/>
            <a:ext cx="323278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12 : Ordonnanceur et répartiteur. </a:t>
            </a:r>
            <a:endParaRPr lang="fr-FR" altLang="en-US" sz="1000" b="1">
              <a:solidFill>
                <a:srgbClr val="00B050"/>
              </a:solidFill>
            </a:endParaRPr>
          </a:p>
        </p:txBody>
      </p:sp>
      <p:pic>
        <p:nvPicPr>
          <p:cNvPr id="3" name="Picture 2" descr="diapos2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360" y="1484630"/>
            <a:ext cx="7946390" cy="42405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22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3655" y="1680845"/>
            <a:ext cx="90747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La </a:t>
            </a:r>
            <a:r>
              <a:rPr lang="en-US" sz="1200" b="1"/>
              <a:t>politique d’ordonnancement détermine </a:t>
            </a:r>
            <a:r>
              <a:rPr lang="en-US" sz="1200"/>
              <a:t>quel sera le </a:t>
            </a:r>
            <a:r>
              <a:rPr lang="en-US" sz="1200" b="1"/>
              <a:t>prochain processus élu</a:t>
            </a:r>
            <a:r>
              <a:rPr lang="en-US" sz="1200"/>
              <a:t>. Selon</a:t>
            </a:r>
            <a:r>
              <a:rPr lang="fr-FR" altLang="en-US" sz="1200"/>
              <a:t> </a:t>
            </a:r>
            <a:r>
              <a:rPr lang="en-US" sz="1200"/>
              <a:t>si la </a:t>
            </a:r>
            <a:r>
              <a:rPr lang="en-US" sz="1200" b="1"/>
              <a:t>préemption </a:t>
            </a:r>
            <a:r>
              <a:rPr lang="en-US" sz="1200"/>
              <a:t>est </a:t>
            </a:r>
            <a:r>
              <a:rPr lang="en-US" sz="1200" b="1"/>
              <a:t>autorisée </a:t>
            </a:r>
            <a:r>
              <a:rPr lang="en-US" sz="1200"/>
              <a:t>ou non, la </a:t>
            </a:r>
            <a:r>
              <a:rPr lang="en-US" sz="1200" b="1"/>
              <a:t>politique </a:t>
            </a:r>
            <a:r>
              <a:rPr lang="en-US" sz="1200"/>
              <a:t>d’ordonnancement sera de </a:t>
            </a:r>
            <a:r>
              <a:rPr lang="en-US" sz="1200" b="1"/>
              <a:t>type</a:t>
            </a:r>
            <a:r>
              <a:rPr lang="fr-FR" altLang="en-US" sz="1200" b="1"/>
              <a:t> </a:t>
            </a:r>
            <a:r>
              <a:rPr lang="en-US" sz="1200" b="1"/>
              <a:t>préemptive </a:t>
            </a:r>
            <a:r>
              <a:rPr lang="en-US" sz="1200"/>
              <a:t>ou </a:t>
            </a:r>
            <a:r>
              <a:rPr lang="en-US" sz="1200" b="1"/>
              <a:t>non</a:t>
            </a:r>
            <a:r>
              <a:rPr lang="en-US" sz="1200"/>
              <a:t>.</a:t>
            </a:r>
            <a:endParaRPr lang="en-US" sz="1200"/>
          </a:p>
        </p:txBody>
      </p:sp>
      <p:sp>
        <p:nvSpPr>
          <p:cNvPr id="3" name="Text Box 2"/>
          <p:cNvSpPr txBox="1"/>
          <p:nvPr/>
        </p:nvSpPr>
        <p:spPr>
          <a:xfrm>
            <a:off x="0" y="2348865"/>
            <a:ext cx="9109075" cy="25228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Objectifs des politiques</a:t>
            </a: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objectifs </a:t>
            </a:r>
            <a:r>
              <a:rPr lang="fr-FR" altLang="en-US" sz="1200"/>
              <a:t>à </a:t>
            </a:r>
            <a:r>
              <a:rPr lang="fr-FR" altLang="en-US" sz="1200" b="1"/>
              <a:t>atteindre </a:t>
            </a:r>
            <a:r>
              <a:rPr lang="fr-FR" altLang="en-US" sz="1200"/>
              <a:t>en matière </a:t>
            </a:r>
            <a:r>
              <a:rPr lang="fr-FR" altLang="en-US" sz="1200" b="1"/>
              <a:t>d’ordonnancement diffèrent </a:t>
            </a:r>
            <a:r>
              <a:rPr lang="fr-FR" altLang="en-US" sz="1200"/>
              <a:t>selon les </a:t>
            </a:r>
            <a:r>
              <a:rPr lang="fr-FR" altLang="en-US" sz="1200" b="1"/>
              <a:t>types </a:t>
            </a:r>
            <a:r>
              <a:rPr lang="fr-FR" altLang="en-US" sz="1200"/>
              <a:t>de </a:t>
            </a:r>
            <a:r>
              <a:rPr lang="fr-FR" altLang="en-US" sz="1200" b="1"/>
              <a:t>systèmes </a:t>
            </a:r>
            <a:r>
              <a:rPr lang="fr-FR" altLang="en-US" sz="1200"/>
              <a:t>considérés. 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Une </a:t>
            </a:r>
            <a:r>
              <a:rPr lang="fr-FR" altLang="en-US" sz="1200" b="1"/>
              <a:t>politique </a:t>
            </a:r>
            <a:r>
              <a:rPr lang="fr-FR" altLang="en-US" sz="1200"/>
              <a:t>se révélera plus </a:t>
            </a:r>
            <a:r>
              <a:rPr lang="fr-FR" altLang="en-US" sz="1200" b="1"/>
              <a:t>appropriée </a:t>
            </a:r>
            <a:r>
              <a:rPr lang="fr-FR" altLang="en-US" sz="1200"/>
              <a:t>à un certain </a:t>
            </a:r>
            <a:r>
              <a:rPr lang="fr-FR" altLang="en-US" sz="1200" b="1"/>
              <a:t>type </a:t>
            </a:r>
            <a:r>
              <a:rPr lang="fr-FR" altLang="en-US" sz="1200"/>
              <a:t>de </a:t>
            </a:r>
            <a:r>
              <a:rPr lang="fr-FR" altLang="en-US" sz="1200" b="1"/>
              <a:t>système </a:t>
            </a:r>
            <a:r>
              <a:rPr lang="fr-FR" altLang="en-US" sz="1200"/>
              <a:t>plutôt qu’à un </a:t>
            </a:r>
            <a:r>
              <a:rPr lang="fr-FR" altLang="en-US" sz="1200" b="1"/>
              <a:t>autre </a:t>
            </a:r>
            <a:r>
              <a:rPr lang="fr-FR" altLang="en-US" sz="1200"/>
              <a:t>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pour un </a:t>
            </a:r>
            <a:r>
              <a:rPr lang="fr-FR" altLang="en-US" sz="1200"/>
              <a:t>système à </a:t>
            </a:r>
            <a:r>
              <a:rPr lang="fr-FR" altLang="en-US" sz="1200" b="1"/>
              <a:t>traitements </a:t>
            </a:r>
            <a:r>
              <a:rPr lang="fr-FR" altLang="en-US" sz="1200"/>
              <a:t>par </a:t>
            </a:r>
            <a:r>
              <a:rPr lang="fr-FR" altLang="en-US" sz="1200" b="1"/>
              <a:t>lots </a:t>
            </a:r>
            <a:r>
              <a:rPr lang="fr-FR" altLang="en-US" sz="1200"/>
              <a:t>:   </a:t>
            </a:r>
            <a:r>
              <a:rPr lang="fr-FR" altLang="en-US" sz="1200" b="1"/>
              <a:t>maximiser </a:t>
            </a:r>
            <a:r>
              <a:rPr lang="fr-FR" altLang="en-US" sz="1200"/>
              <a:t>le </a:t>
            </a:r>
            <a:r>
              <a:rPr lang="fr-FR" altLang="en-US" sz="1200" b="1"/>
              <a:t>débit </a:t>
            </a:r>
            <a:r>
              <a:rPr lang="fr-FR" altLang="en-US" sz="1200"/>
              <a:t>du </a:t>
            </a:r>
            <a:r>
              <a:rPr lang="fr-FR" altLang="en-US" sz="1200" b="1"/>
              <a:t>processeur </a:t>
            </a:r>
            <a:r>
              <a:rPr lang="fr-FR" altLang="en-US" sz="1200"/>
              <a:t>ou capacité de traitement,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pour un système en </a:t>
            </a:r>
            <a:r>
              <a:rPr lang="fr-FR" altLang="en-US" sz="1200" b="1"/>
              <a:t>temps partagé </a:t>
            </a:r>
            <a:r>
              <a:rPr lang="fr-FR" altLang="en-US" sz="1200"/>
              <a:t>:  </a:t>
            </a:r>
            <a:r>
              <a:rPr lang="fr-FR" altLang="en-US" sz="1200" b="1"/>
              <a:t>maximiser </a:t>
            </a:r>
            <a:r>
              <a:rPr lang="fr-FR" altLang="en-US" sz="1200"/>
              <a:t>le taux </a:t>
            </a:r>
            <a:r>
              <a:rPr lang="fr-FR" altLang="en-US" sz="1200" b="1"/>
              <a:t>d’occupation </a:t>
            </a:r>
            <a:r>
              <a:rPr lang="fr-FR" altLang="en-US" sz="1200"/>
              <a:t>du </a:t>
            </a:r>
            <a:r>
              <a:rPr lang="fr-FR" altLang="en-US" sz="1200" b="1"/>
              <a:t>processeur </a:t>
            </a:r>
            <a:r>
              <a:rPr lang="fr-FR" altLang="en-US" sz="1200"/>
              <a:t>tout en </a:t>
            </a:r>
            <a:r>
              <a:rPr lang="fr-FR" altLang="en-US" sz="1200" b="1"/>
              <a:t>minimisant </a:t>
            </a:r>
            <a:r>
              <a:rPr lang="fr-FR" altLang="en-US" sz="1200"/>
              <a:t>le </a:t>
            </a:r>
            <a:r>
              <a:rPr lang="fr-FR" altLang="en-US" sz="1200" b="1"/>
              <a:t>temps </a:t>
            </a:r>
            <a:r>
              <a:rPr lang="fr-FR" altLang="en-US" sz="1200"/>
              <a:t>de </a:t>
            </a:r>
            <a:r>
              <a:rPr lang="fr-FR" altLang="en-US" sz="1200" b="1"/>
              <a:t>réponse </a:t>
            </a:r>
            <a:r>
              <a:rPr lang="fr-FR" altLang="en-US" sz="1200"/>
              <a:t>des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pour un système </a:t>
            </a:r>
            <a:r>
              <a:rPr lang="fr-FR" altLang="en-US" sz="1200" b="1"/>
              <a:t>temps réel </a:t>
            </a:r>
            <a:r>
              <a:rPr lang="fr-FR" altLang="en-US" sz="1200"/>
              <a:t>:  le but recherché est de </a:t>
            </a:r>
            <a:r>
              <a:rPr lang="fr-FR" altLang="en-US" sz="1200" b="1"/>
              <a:t>respecter </a:t>
            </a:r>
            <a:r>
              <a:rPr lang="fr-FR" altLang="en-US" sz="1200"/>
              <a:t>les </a:t>
            </a:r>
            <a:r>
              <a:rPr lang="fr-FR" altLang="en-US" sz="1200" b="1"/>
              <a:t>contraintes temporelles </a:t>
            </a:r>
            <a:r>
              <a:rPr lang="fr-FR" altLang="en-US" sz="1200"/>
              <a:t>des processus.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Différents </a:t>
            </a:r>
            <a:r>
              <a:rPr lang="fr-FR" altLang="en-US" sz="1200" b="1"/>
              <a:t>critères </a:t>
            </a:r>
            <a:r>
              <a:rPr lang="fr-FR" altLang="en-US" sz="1200"/>
              <a:t>sont utilisés pour </a:t>
            </a:r>
            <a:r>
              <a:rPr lang="fr-FR" altLang="en-US" sz="1200" b="1"/>
              <a:t>mesurer </a:t>
            </a:r>
            <a:r>
              <a:rPr lang="fr-FR" altLang="en-US" sz="1200"/>
              <a:t>les </a:t>
            </a:r>
            <a:r>
              <a:rPr lang="fr-FR" altLang="en-US" sz="1200" b="1"/>
              <a:t>performances </a:t>
            </a:r>
            <a:r>
              <a:rPr lang="fr-FR" altLang="en-US" sz="1200"/>
              <a:t>des </a:t>
            </a:r>
            <a:r>
              <a:rPr lang="fr-FR" altLang="en-US" sz="1200" b="1"/>
              <a:t>politiques d’ordonnancement </a:t>
            </a:r>
            <a:r>
              <a:rPr lang="fr-FR" altLang="en-US" sz="1200" b="1">
                <a:solidFill>
                  <a:srgbClr val="00B050"/>
                </a:solidFill>
              </a:rPr>
              <a:t>(note 12)</a:t>
            </a:r>
            <a:r>
              <a:rPr lang="fr-FR" altLang="en-US" sz="1200"/>
              <a:t>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taux d’occupation du processeur ;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la capacité de traitement du processeur ;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temps d’attente des processus ;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temps de réponse des processus.</a:t>
            </a:r>
            <a:endParaRPr lang="fr-F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0" y="1559560"/>
            <a:ext cx="9109075" cy="491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1400" b="1"/>
              <a:t>Présentation des politiques</a:t>
            </a:r>
            <a:endParaRPr lang="en-US" sz="14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Nous </a:t>
            </a:r>
            <a:r>
              <a:rPr lang="fr-FR" altLang="en-US" sz="1200" b="1"/>
              <a:t>présentons </a:t>
            </a:r>
            <a:r>
              <a:rPr lang="fr-FR" altLang="en-US" sz="1200"/>
              <a:t>à présent les </a:t>
            </a:r>
            <a:r>
              <a:rPr lang="fr-FR" altLang="en-US" sz="1200" b="1"/>
              <a:t>politiques d’ordonnancement </a:t>
            </a:r>
            <a:r>
              <a:rPr lang="fr-FR" altLang="en-US" sz="1200"/>
              <a:t>les plus </a:t>
            </a:r>
            <a:r>
              <a:rPr lang="fr-FR" altLang="en-US" sz="1200" b="1"/>
              <a:t>courantes</a:t>
            </a:r>
            <a:r>
              <a:rPr lang="fr-FR" altLang="en-US" sz="1200"/>
              <a:t>. </a:t>
            </a:r>
            <a:endParaRPr lang="fr-FR" altLang="en-US" sz="1200"/>
          </a:p>
        </p:txBody>
      </p:sp>
      <p:pic>
        <p:nvPicPr>
          <p:cNvPr id="5" name="Picture 4" descr="diapos2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59840" y="2204720"/>
            <a:ext cx="6697980" cy="3608705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2837815" y="5876925"/>
            <a:ext cx="34671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13 : Politique « Premier Arrivé, Premier Servi ».</a:t>
            </a:r>
            <a:endParaRPr lang="fr-F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3138805" y="5876925"/>
            <a:ext cx="28657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14 : Politique « Plus Court d’Abord ».</a:t>
            </a:r>
            <a:endParaRPr lang="fr-FR" altLang="en-US" sz="1000" b="1"/>
          </a:p>
        </p:txBody>
      </p:sp>
      <p:pic>
        <p:nvPicPr>
          <p:cNvPr id="2" name="Picture 1" descr="diapos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43305" y="1782445"/>
            <a:ext cx="7842250" cy="38728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71550" y="4509135"/>
            <a:ext cx="221424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15 : Politique par priorité.</a:t>
            </a:r>
            <a:endParaRPr lang="fr-FR" altLang="en-US" sz="1000" b="1"/>
          </a:p>
        </p:txBody>
      </p:sp>
      <p:pic>
        <p:nvPicPr>
          <p:cNvPr id="3" name="Picture 2" descr="diapos2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315" y="1772920"/>
            <a:ext cx="4354830" cy="2543175"/>
          </a:xfrm>
          <a:prstGeom prst="rect">
            <a:avLst/>
          </a:prstGeom>
        </p:spPr>
      </p:pic>
      <p:pic>
        <p:nvPicPr>
          <p:cNvPr id="5" name="Picture 4" descr="diapos24-figure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5" y="1700530"/>
            <a:ext cx="3693795" cy="36410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057140" y="5516880"/>
            <a:ext cx="39763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16 : Politique par priorité préemptive et non préemptive.</a:t>
            </a:r>
            <a:endParaRPr lang="fr-F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Politiques d’ordonnancement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347720" y="5373370"/>
            <a:ext cx="23488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17 : Politique du tourniquet.</a:t>
            </a:r>
            <a:endParaRPr lang="fr-FR" altLang="en-US" sz="1000" b="1"/>
          </a:p>
        </p:txBody>
      </p:sp>
      <p:pic>
        <p:nvPicPr>
          <p:cNvPr id="2" name="Picture 1" descr="diapos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6195" y="1484630"/>
            <a:ext cx="9131935" cy="363918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1442085" y="5854065"/>
            <a:ext cx="42545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00B050"/>
                </a:solidFill>
              </a:rPr>
              <a:t>TD : B.1 Exercice 1et B.4 Exercice 4</a:t>
            </a:r>
            <a:endParaRPr lang="fr-FR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diapos2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9705" y="1628775"/>
            <a:ext cx="4472305" cy="266890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395605" y="4293235"/>
            <a:ext cx="2419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17 : multifiles sans extinction</a:t>
            </a:r>
            <a:endParaRPr lang="fr-FR" altLang="en-US" sz="1000" b="1"/>
          </a:p>
        </p:txBody>
      </p:sp>
      <p:pic>
        <p:nvPicPr>
          <p:cNvPr id="4" name="Picture 3" descr="diapos26-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8290" y="3138805"/>
            <a:ext cx="4488815" cy="272288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003800" y="5930900"/>
            <a:ext cx="241935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18: multifiles avec extinction</a:t>
            </a:r>
            <a:endParaRPr lang="fr-FR" alt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1270000"/>
            <a:ext cx="9107805" cy="12604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400" b="1"/>
              <a:t>Ordonnancement sous Unix</a:t>
            </a:r>
            <a:endParaRPr lang="en-US" sz="1400" b="1"/>
          </a:p>
          <a:p>
            <a:pPr indent="0">
              <a:buNone/>
            </a:pPr>
            <a:endParaRPr lang="en-US" sz="14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L’ordonnanceur </a:t>
            </a:r>
            <a:r>
              <a:rPr lang="fr-FR" altLang="en-US" sz="1200"/>
              <a:t>Unix est un ordonnanceur de </a:t>
            </a:r>
            <a:r>
              <a:rPr lang="fr-FR" altLang="en-US" sz="1200" b="1"/>
              <a:t>type tourniquet</a:t>
            </a:r>
            <a:r>
              <a:rPr lang="fr-FR" altLang="en-US" sz="1200"/>
              <a:t>, avec </a:t>
            </a:r>
            <a:r>
              <a:rPr lang="fr-FR" altLang="en-US" sz="1200" b="1"/>
              <a:t>plusieurs niveaux </a:t>
            </a:r>
            <a:r>
              <a:rPr lang="fr-FR" altLang="en-US" sz="1200"/>
              <a:t>de </a:t>
            </a:r>
            <a:r>
              <a:rPr lang="fr-FR" altLang="en-US" sz="1200" b="1"/>
              <a:t>priorités</a:t>
            </a:r>
            <a:r>
              <a:rPr lang="fr-FR" altLang="en-US" sz="1200"/>
              <a:t>.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À un instant t, le </a:t>
            </a:r>
            <a:r>
              <a:rPr lang="fr-FR" altLang="en-US" sz="1200" b="1"/>
              <a:t>processus élu </a:t>
            </a:r>
            <a:r>
              <a:rPr lang="fr-FR" altLang="en-US" sz="1200"/>
              <a:t>est celui de </a:t>
            </a:r>
            <a:r>
              <a:rPr lang="fr-FR" altLang="en-US" sz="1200" b="1"/>
              <a:t>plus forte priorité</a:t>
            </a:r>
            <a:r>
              <a:rPr lang="fr-FR" altLang="en-US" sz="1200"/>
              <a:t>. 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système </a:t>
            </a:r>
            <a:r>
              <a:rPr lang="fr-FR" altLang="en-US" sz="1200"/>
              <a:t>effectue un </a:t>
            </a:r>
            <a:r>
              <a:rPr lang="fr-FR" altLang="en-US" sz="1200" b="1"/>
              <a:t>recalcul </a:t>
            </a:r>
            <a:r>
              <a:rPr lang="fr-FR" altLang="en-US" sz="1200"/>
              <a:t>des </a:t>
            </a:r>
            <a:r>
              <a:rPr lang="fr-FR" altLang="en-US" sz="1200" b="1"/>
              <a:t>priorités </a:t>
            </a:r>
            <a:r>
              <a:rPr lang="fr-FR" altLang="en-US" sz="1200"/>
              <a:t>mettant en œuvre un </a:t>
            </a:r>
            <a:r>
              <a:rPr lang="fr-FR" altLang="en-US" sz="1200" b="1"/>
              <a:t>principe d’extinction </a:t>
            </a:r>
            <a:r>
              <a:rPr lang="fr-FR" altLang="en-US" sz="1200"/>
              <a:t>de </a:t>
            </a:r>
            <a:r>
              <a:rPr lang="fr-FR" altLang="en-US" sz="1200" b="1"/>
              <a:t>priorité </a:t>
            </a:r>
            <a:r>
              <a:rPr lang="fr-FR" altLang="en-US" sz="1200"/>
              <a:t>afin de </a:t>
            </a:r>
            <a:r>
              <a:rPr lang="fr-FR" altLang="en-US" sz="1200" b="1"/>
              <a:t>garantir </a:t>
            </a:r>
            <a:r>
              <a:rPr lang="fr-FR" altLang="en-US" sz="1200"/>
              <a:t>une </a:t>
            </a:r>
            <a:r>
              <a:rPr lang="fr-FR" altLang="en-US" sz="1200" b="1"/>
              <a:t>équité d’accès </a:t>
            </a:r>
            <a:r>
              <a:rPr lang="fr-FR" altLang="en-US" sz="1200"/>
              <a:t>au </a:t>
            </a:r>
            <a:r>
              <a:rPr lang="fr-FR" altLang="en-US" sz="1200" b="1"/>
              <a:t>processeur</a:t>
            </a:r>
            <a:r>
              <a:rPr lang="fr-FR" altLang="en-US" sz="1200"/>
              <a:t>.</a:t>
            </a:r>
            <a:endParaRPr lang="fr-FR" altLang="en-US" sz="1200"/>
          </a:p>
        </p:txBody>
      </p:sp>
      <p:sp>
        <p:nvSpPr>
          <p:cNvPr id="6" name="Text Box 5"/>
          <p:cNvSpPr txBox="1"/>
          <p:nvPr/>
        </p:nvSpPr>
        <p:spPr>
          <a:xfrm>
            <a:off x="52705" y="2540000"/>
            <a:ext cx="9055735" cy="4739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/>
              <a:t>Exemple</a:t>
            </a:r>
            <a:endParaRPr lang="fr-FR" altLang="en-US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Supposons que </a:t>
            </a:r>
            <a:r>
              <a:rPr lang="fr-FR" altLang="en-US" sz="1200" b="1"/>
              <a:t>toutes </a:t>
            </a:r>
            <a:r>
              <a:rPr lang="fr-FR" altLang="en-US" sz="1200"/>
              <a:t>les </a:t>
            </a:r>
            <a:r>
              <a:rPr lang="fr-FR" altLang="en-US" sz="1200" b="1"/>
              <a:t>secondes</a:t>
            </a:r>
            <a:r>
              <a:rPr lang="fr-FR" altLang="en-US" sz="1200"/>
              <a:t>, le </a:t>
            </a:r>
            <a:r>
              <a:rPr lang="fr-FR" altLang="en-US" sz="1200" b="1"/>
              <a:t>système recalcule </a:t>
            </a:r>
            <a:r>
              <a:rPr lang="fr-FR" altLang="en-US" sz="1200"/>
              <a:t>les </a:t>
            </a:r>
            <a:r>
              <a:rPr lang="fr-FR" altLang="en-US" sz="1200" b="1"/>
              <a:t>priorités </a:t>
            </a:r>
            <a:r>
              <a:rPr lang="fr-FR" altLang="en-US" sz="1200"/>
              <a:t>des </a:t>
            </a:r>
            <a:r>
              <a:rPr lang="fr-FR" altLang="en-US" sz="1200" b="1"/>
              <a:t>processus élus </a:t>
            </a:r>
            <a:r>
              <a:rPr lang="fr-FR" altLang="en-US" sz="1200"/>
              <a:t>et </a:t>
            </a:r>
            <a:r>
              <a:rPr lang="fr-FR" altLang="en-US" sz="1200" b="1"/>
              <a:t>prêts selon </a:t>
            </a:r>
            <a:r>
              <a:rPr lang="fr-FR" altLang="en-US" sz="1200"/>
              <a:t>le principe suivant : 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Extinction </a:t>
            </a:r>
            <a:r>
              <a:rPr lang="fr-FR" altLang="en-US" sz="1200"/>
              <a:t>: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compte_UC = compte_UC / 2</a:t>
            </a:r>
            <a:r>
              <a:rPr lang="fr-FR" altLang="en-US" sz="1200"/>
              <a:t> où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compte_UC</a:t>
            </a:r>
            <a:r>
              <a:rPr lang="fr-FR" altLang="en-US" sz="1200"/>
              <a:t> est le </a:t>
            </a:r>
            <a:r>
              <a:rPr lang="fr-FR" altLang="en-US" sz="1200" b="1"/>
              <a:t>temps CPU consommé </a:t>
            </a:r>
            <a:r>
              <a:rPr lang="fr-FR" altLang="en-US" sz="1200"/>
              <a:t>par le </a:t>
            </a:r>
            <a:r>
              <a:rPr lang="fr-FR" altLang="en-US" sz="1200" b="1"/>
              <a:t>processus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Priorité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= compte_UC/2 + 40</a:t>
            </a:r>
            <a:r>
              <a:rPr lang="fr-FR" altLang="en-US" sz="1200"/>
              <a:t> où </a:t>
            </a:r>
            <a:r>
              <a:rPr lang="fr-FR" altLang="en-US" sz="1200" b="1"/>
              <a:t>40 </a:t>
            </a:r>
            <a:r>
              <a:rPr lang="fr-FR" altLang="en-US" sz="1200"/>
              <a:t>est une </a:t>
            </a:r>
            <a:r>
              <a:rPr lang="fr-FR" altLang="en-US" sz="1200" b="1"/>
              <a:t>priorité </a:t>
            </a:r>
            <a:r>
              <a:rPr lang="fr-FR" altLang="en-US" sz="1200"/>
              <a:t>de </a:t>
            </a:r>
            <a:r>
              <a:rPr lang="fr-FR" altLang="en-US" sz="1200" b="1"/>
              <a:t>base </a:t>
            </a:r>
            <a:r>
              <a:rPr lang="fr-FR" altLang="en-US" sz="1200"/>
              <a:t>de niveau utilisateur.</a:t>
            </a: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Soient trois processus </a:t>
            </a:r>
            <a:r>
              <a:rPr lang="fr-FR" altLang="en-US" sz="1200" b="1"/>
              <a:t>P1, P2 et P3</a:t>
            </a:r>
            <a:r>
              <a:rPr lang="fr-FR" altLang="en-US" sz="1200"/>
              <a:t>, </a:t>
            </a:r>
            <a:r>
              <a:rPr lang="fr-FR" altLang="en-US" sz="1200" b="1"/>
              <a:t>P1 </a:t>
            </a:r>
            <a:r>
              <a:rPr lang="fr-FR" altLang="en-US" sz="1200"/>
              <a:t>de priorité </a:t>
            </a:r>
            <a:r>
              <a:rPr lang="fr-FR" altLang="en-US" sz="1200" b="1"/>
              <a:t>40 </a:t>
            </a:r>
            <a:r>
              <a:rPr lang="fr-FR" altLang="en-US" sz="1200"/>
              <a:t>et </a:t>
            </a:r>
            <a:r>
              <a:rPr lang="fr-FR" altLang="en-US" sz="1200" b="1"/>
              <a:t>P2, P3</a:t>
            </a:r>
            <a:r>
              <a:rPr lang="fr-FR" altLang="en-US" sz="1200"/>
              <a:t> de priorité </a:t>
            </a:r>
            <a:r>
              <a:rPr lang="fr-FR" altLang="en-US" sz="1200" b="1"/>
              <a:t>45</a:t>
            </a:r>
            <a:r>
              <a:rPr lang="fr-FR" altLang="en-US" sz="1200"/>
              <a:t>. </a:t>
            </a:r>
            <a:r>
              <a:rPr lang="fr-FR" altLang="en-US" sz="1200" b="1"/>
              <a:t>P1 s’exécute.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Au bout d’</a:t>
            </a:r>
            <a:r>
              <a:rPr lang="fr-FR" altLang="en-US" sz="1200" b="1"/>
              <a:t>1 seconde</a:t>
            </a:r>
            <a:r>
              <a:rPr lang="fr-FR" altLang="en-US" sz="1200"/>
              <a:t> :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60/2 = 30 et priorité = 15 + 40 = 55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P2, inchangée : 45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P3, inchangée : 45</a:t>
            </a: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P2 est élu</a:t>
            </a:r>
            <a:endParaRPr lang="fr-FR" altLang="en-US" sz="1200" b="1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Au bout de </a:t>
            </a:r>
            <a:r>
              <a:rPr lang="fr-FR" altLang="en-US" sz="1200" b="1">
                <a:sym typeface="+mn-ea"/>
              </a:rPr>
              <a:t>2 secondes</a:t>
            </a:r>
            <a:r>
              <a:rPr lang="fr-FR" altLang="en-US" sz="1200">
                <a:sym typeface="+mn-ea"/>
              </a:rPr>
              <a:t> :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30/2 = 15 et priorité = 7 + 40 =  47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 : compte_UC = 60/2 = 30 et priorité = 15 + 40 = 55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P3, inchangée : 45</a:t>
            </a: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P3 est élu</a:t>
            </a:r>
            <a:endParaRPr lang="fr-FR" altLang="en-US" sz="1200" b="1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Au bout de </a:t>
            </a:r>
            <a:r>
              <a:rPr lang="fr-FR" altLang="en-US" sz="1200" b="1">
                <a:sym typeface="+mn-ea"/>
              </a:rPr>
              <a:t>3 secondes</a:t>
            </a:r>
            <a:r>
              <a:rPr lang="fr-FR" altLang="en-US" sz="1200">
                <a:sym typeface="+mn-ea"/>
              </a:rPr>
              <a:t> :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P1 : compte_UC = 15/2 = 7 et priorité = 3 + 40 =  43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P2 : compte_UC = 30/2 = 15 et priorité = 17 + 40 = 47</a:t>
            </a: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Priorité P3 : compte_UC = 60/2 = 30 et priorité = 15 + 40 = 55</a:t>
            </a: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>
                <a:sym typeface="+mn-ea"/>
              </a:rPr>
              <a:t>P1 est de nouveau élu</a:t>
            </a:r>
            <a:endParaRPr lang="fr-FR" altLang="en-US" sz="1200" b="1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  <a:p>
            <a:pPr marL="1085850" lvl="2" indent="-171450">
              <a:buFont typeface="Arial" panose="020B0604020202020204" pitchFamily="34" charset="0"/>
              <a:buChar char="•"/>
            </a:pPr>
            <a:endParaRPr lang="fr-FR" altLang="en-US" sz="12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30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1270000"/>
            <a:ext cx="9107805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400" b="1"/>
              <a:t>Ordonnancement sous </a:t>
            </a:r>
            <a:r>
              <a:rPr lang="fr-FR" altLang="en-US" sz="1400" b="1"/>
              <a:t>Linux</a:t>
            </a:r>
            <a:endParaRPr lang="en-US" sz="1400" b="1"/>
          </a:p>
          <a:p>
            <a:pPr indent="0">
              <a:buNone/>
            </a:pPr>
            <a:endParaRPr lang="en-US" sz="1400"/>
          </a:p>
          <a:p>
            <a:pPr indent="0">
              <a:buNone/>
            </a:pPr>
            <a:r>
              <a:rPr lang="en-US" sz="1400" b="1" i="1"/>
              <a:t>Principe de l’ordonnancement</a:t>
            </a:r>
            <a:endParaRPr lang="en-US" sz="1400" b="1" i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Dans le système Linux, chaque </a:t>
            </a:r>
            <a:r>
              <a:rPr lang="fr-FR" altLang="en-US" sz="1200" b="1"/>
              <a:t>processus </a:t>
            </a:r>
            <a:r>
              <a:rPr lang="fr-FR" altLang="en-US" sz="1200"/>
              <a:t>est </a:t>
            </a:r>
            <a:r>
              <a:rPr lang="fr-FR" altLang="en-US" sz="1200" b="1"/>
              <a:t>qualifié </a:t>
            </a:r>
            <a:r>
              <a:rPr lang="fr-FR" altLang="en-US" sz="1200"/>
              <a:t>par une </a:t>
            </a:r>
            <a:r>
              <a:rPr lang="fr-FR" altLang="en-US" sz="1200" b="1"/>
              <a:t>priorité</a:t>
            </a:r>
            <a:r>
              <a:rPr lang="fr-FR" altLang="en-US" sz="1200"/>
              <a:t>.</a:t>
            </a:r>
            <a:endParaRPr lang="fr-FR" alt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système Linux offre </a:t>
            </a:r>
            <a:r>
              <a:rPr lang="fr-FR" altLang="en-US" sz="1200" b="1"/>
              <a:t>trois politiques d’ordonnancement</a:t>
            </a:r>
            <a:r>
              <a:rPr lang="fr-FR" altLang="en-US" sz="1200"/>
              <a:t> différentes 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SCHED_FIFO</a:t>
            </a:r>
            <a:r>
              <a:rPr lang="fr-FR" altLang="en-US" sz="1200"/>
              <a:t> : </a:t>
            </a:r>
            <a:r>
              <a:rPr lang="fr-FR" altLang="en-US" sz="1200" b="1"/>
              <a:t>élit </a:t>
            </a:r>
            <a:r>
              <a:rPr lang="fr-FR" altLang="en-US" sz="1200"/>
              <a:t>à tout instant le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plus forte priorité </a:t>
            </a:r>
            <a:r>
              <a:rPr lang="fr-FR" altLang="en-US" sz="1200"/>
              <a:t>parmi les </a:t>
            </a:r>
            <a:r>
              <a:rPr lang="fr-FR" altLang="en-US" sz="1200" b="1"/>
              <a:t>processus </a:t>
            </a:r>
            <a:r>
              <a:rPr lang="fr-FR" altLang="en-US" sz="1200"/>
              <a:t>attachés à </a:t>
            </a:r>
            <a:r>
              <a:rPr lang="fr-FR" altLang="en-US" sz="1200" b="1"/>
              <a:t>cette classe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SCHED_RR</a:t>
            </a:r>
            <a:r>
              <a:rPr lang="fr-FR" altLang="en-US" sz="1200"/>
              <a:t> : est une politique de type </a:t>
            </a:r>
            <a:r>
              <a:rPr lang="fr-FR" altLang="en-US" sz="1200" b="1"/>
              <a:t>tourniquet </a:t>
            </a:r>
            <a:r>
              <a:rPr lang="fr-FR" altLang="en-US" sz="1200"/>
              <a:t>entre </a:t>
            </a:r>
            <a:r>
              <a:rPr lang="fr-FR" altLang="en-US" sz="1200" b="1"/>
              <a:t>processus </a:t>
            </a:r>
            <a:r>
              <a:rPr lang="fr-FR" altLang="en-US" sz="1200"/>
              <a:t>de </a:t>
            </a:r>
            <a:r>
              <a:rPr lang="fr-FR" altLang="en-US" sz="1200" b="1"/>
              <a:t>même priorité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SCHED_OTHER</a:t>
            </a:r>
            <a:r>
              <a:rPr lang="fr-FR" altLang="en-US" sz="1200"/>
              <a:t> :  implémente une politique à </a:t>
            </a:r>
            <a:r>
              <a:rPr lang="fr-FR" altLang="en-US" sz="1200" b="1"/>
              <a:t>extinction de priorité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Un </a:t>
            </a:r>
            <a:r>
              <a:rPr lang="fr-FR" altLang="en-US" sz="1200" b="1"/>
              <a:t>processus créé </a:t>
            </a:r>
            <a:r>
              <a:rPr lang="fr-FR" altLang="en-US" sz="1200"/>
              <a:t>est </a:t>
            </a:r>
            <a:r>
              <a:rPr lang="fr-FR" altLang="en-US" sz="1200" b="1"/>
              <a:t>attaché </a:t>
            </a:r>
            <a:r>
              <a:rPr lang="fr-FR" altLang="en-US" sz="1200"/>
              <a:t>à </a:t>
            </a:r>
            <a:r>
              <a:rPr lang="fr-FR" altLang="en-US" sz="1200" b="1"/>
              <a:t>l’une </a:t>
            </a:r>
            <a:r>
              <a:rPr lang="fr-FR" altLang="en-US" sz="1200"/>
              <a:t>des </a:t>
            </a:r>
            <a:r>
              <a:rPr lang="fr-FR" altLang="en-US" sz="1200" b="1"/>
              <a:t>politiques </a:t>
            </a:r>
            <a:r>
              <a:rPr lang="fr-FR" altLang="en-US" sz="1200"/>
              <a:t>par un </a:t>
            </a:r>
            <a:r>
              <a:rPr lang="fr-FR" altLang="en-US" sz="1200" b="1"/>
              <a:t>appel</a:t>
            </a:r>
            <a:r>
              <a:rPr lang="fr-FR" altLang="en-US" sz="1200"/>
              <a:t> à la fonction </a:t>
            </a:r>
            <a:r>
              <a:rPr lang="fr-FR" altLang="en-US" sz="1200" b="1"/>
              <a:t>système </a:t>
            </a:r>
            <a:r>
              <a:rPr lang="fr-FR" altLang="en-US" sz="1200" b="1">
                <a:solidFill>
                  <a:schemeClr val="tx1"/>
                </a:solidFill>
                <a:latin typeface="Courier New" panose="02070309020205020404" charset="0"/>
                <a:cs typeface="Courier New" panose="02070309020205020404" charset="0"/>
              </a:rPr>
              <a:t>sched_setscheduler()</a:t>
            </a:r>
            <a:r>
              <a:rPr lang="fr-FR" altLang="en-US" sz="1200"/>
              <a:t>.</a:t>
            </a: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processus attachés </a:t>
            </a:r>
            <a:r>
              <a:rPr lang="fr-FR" altLang="en-US" sz="1200"/>
              <a:t>aux politiques </a:t>
            </a:r>
            <a:r>
              <a:rPr lang="fr-FR" altLang="en-US" sz="1200" b="1"/>
              <a:t>SCHED_FIFO</a:t>
            </a:r>
            <a:r>
              <a:rPr lang="fr-FR" altLang="en-US" sz="1200"/>
              <a:t> et </a:t>
            </a:r>
            <a:r>
              <a:rPr lang="fr-FR" altLang="en-US" sz="1200" b="1"/>
              <a:t>SCHED_RR</a:t>
            </a:r>
            <a:r>
              <a:rPr lang="fr-FR" altLang="en-US" sz="1200"/>
              <a:t> sont </a:t>
            </a:r>
            <a:r>
              <a:rPr lang="fr-FR" altLang="en-US" sz="1200" b="1"/>
              <a:t>plus prioritaires </a:t>
            </a:r>
            <a:r>
              <a:rPr lang="fr-FR" altLang="en-US" sz="1200"/>
              <a:t>que les </a:t>
            </a:r>
            <a:r>
              <a:rPr lang="fr-FR" altLang="en-US" sz="1200" b="1"/>
              <a:t>processus attachés </a:t>
            </a:r>
            <a:r>
              <a:rPr lang="fr-FR" altLang="en-US" sz="1200"/>
              <a:t>à la politique </a:t>
            </a:r>
            <a:r>
              <a:rPr lang="fr-FR" altLang="en-US" sz="1200" b="1"/>
              <a:t>SCHED_OTHER</a:t>
            </a:r>
            <a:r>
              <a:rPr lang="fr-FR" altLang="en-US" sz="1200"/>
              <a:t>.</a:t>
            </a:r>
            <a:endParaRPr lang="fr-FR" altLang="en-US" sz="120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fr-FR" altLang="en-US" sz="1200">
                <a:sym typeface="+mn-ea"/>
              </a:rPr>
              <a:t>Le système Linux, offre un ensemble de </a:t>
            </a:r>
            <a:r>
              <a:rPr lang="fr-FR" altLang="en-US" sz="1200" b="1">
                <a:sym typeface="+mn-ea"/>
              </a:rPr>
              <a:t>primitives systèmes </a:t>
            </a:r>
            <a:r>
              <a:rPr lang="fr-FR" altLang="en-US" sz="1200">
                <a:sym typeface="+mn-ea"/>
              </a:rPr>
              <a:t>pour la </a:t>
            </a:r>
            <a:r>
              <a:rPr lang="fr-FR" altLang="en-US" sz="1200" b="1">
                <a:sym typeface="+mn-ea"/>
              </a:rPr>
              <a:t>gestion </a:t>
            </a:r>
            <a:r>
              <a:rPr lang="fr-FR" altLang="en-US" sz="1200">
                <a:sym typeface="+mn-ea"/>
              </a:rPr>
              <a:t>de </a:t>
            </a:r>
            <a:r>
              <a:rPr lang="fr-FR" altLang="en-US" sz="1200" b="1">
                <a:sym typeface="+mn-ea"/>
              </a:rPr>
              <a:t>l’ordonnancement</a:t>
            </a:r>
            <a:r>
              <a:rPr lang="fr-FR" altLang="en-US" sz="1200">
                <a:sym typeface="+mn-ea"/>
              </a:rPr>
              <a:t>.</a:t>
            </a:r>
            <a:endParaRPr lang="fr-FR" altLang="en-US" sz="12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6360" y="3813175"/>
            <a:ext cx="9022080" cy="27070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i="1"/>
              <a:t>Modification ou récupération des paramètres d’ordonnancement</a:t>
            </a:r>
            <a:endParaRPr lang="en-US" sz="1400" b="1" i="1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prototypes </a:t>
            </a:r>
            <a:r>
              <a:rPr lang="fr-FR" altLang="en-US" sz="1200"/>
              <a:t>de ces fonctions déclarées dans le fichier </a:t>
            </a:r>
            <a:r>
              <a:rPr lang="fr-FR" altLang="en-US" sz="1200" b="1"/>
              <a:t>&lt;sched.h&gt;</a:t>
            </a:r>
            <a:r>
              <a:rPr lang="fr-FR" altLang="en-US" sz="1200"/>
              <a:t> sont :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sched_setscheduler(pid_t pid, int policy, const struct sched_param*param)</a:t>
            </a:r>
            <a:r>
              <a:rPr lang="fr-FR" altLang="en-US" sz="1200"/>
              <a:t> : </a:t>
            </a:r>
            <a:r>
              <a:rPr lang="fr-FR" altLang="en-US" sz="1200" b="1"/>
              <a:t>modification </a:t>
            </a:r>
            <a:r>
              <a:rPr lang="fr-FR" altLang="en-US" sz="1200"/>
              <a:t>de la </a:t>
            </a:r>
            <a:r>
              <a:rPr lang="fr-FR" altLang="en-US" sz="1200" b="1"/>
              <a:t>politique d’ordonnancement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policy </a:t>
            </a:r>
            <a:r>
              <a:rPr lang="fr-FR" altLang="en-US" sz="1200"/>
              <a:t>du </a:t>
            </a:r>
            <a:r>
              <a:rPr lang="fr-FR" altLang="en-US" sz="1200" b="1"/>
              <a:t>processus identifié </a:t>
            </a:r>
            <a:r>
              <a:rPr lang="fr-FR" altLang="en-US" sz="1200"/>
              <a:t>par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fr-FR" altLang="en-US" sz="1200"/>
              <a:t>. Le paramètre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policy </a:t>
            </a:r>
            <a:r>
              <a:rPr lang="fr-FR" altLang="en-US" sz="1200" b="1"/>
              <a:t>prend </a:t>
            </a:r>
            <a:r>
              <a:rPr lang="fr-FR" altLang="en-US" sz="1200"/>
              <a:t>une des trois valeurs </a:t>
            </a:r>
            <a:r>
              <a:rPr lang="fr-FR" altLang="en-US" sz="1200" b="1"/>
              <a:t>SCHED_FIFO, SCHED_RR et SCHED_OTHER</a:t>
            </a:r>
            <a:r>
              <a:rPr lang="fr-FR" altLang="en-US" sz="1200"/>
              <a:t>. Cette modification ne peut être </a:t>
            </a:r>
            <a:r>
              <a:rPr lang="fr-FR" altLang="en-US" sz="1200" b="1"/>
              <a:t>réalisée </a:t>
            </a:r>
            <a:r>
              <a:rPr lang="fr-FR" altLang="en-US" sz="1200"/>
              <a:t>qu’avec des droits équivalents à ceux du </a:t>
            </a:r>
            <a:r>
              <a:rPr lang="fr-FR" altLang="en-US" sz="1200" b="1"/>
              <a:t>super-utilisateur</a:t>
            </a:r>
            <a:r>
              <a:rPr lang="fr-FR" altLang="en-US" sz="1200"/>
              <a:t>. Si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 </a:t>
            </a:r>
            <a:r>
              <a:rPr lang="fr-FR" altLang="en-US" sz="1200"/>
              <a:t>est nul, le processus courant est concerné.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sched_getscheduler(pid_t pid)</a:t>
            </a:r>
            <a:r>
              <a:rPr lang="fr-FR" altLang="en-US" sz="1200"/>
              <a:t> : </a:t>
            </a:r>
            <a:r>
              <a:rPr lang="fr-FR" altLang="en-US" sz="1200" b="1"/>
              <a:t>récupération </a:t>
            </a:r>
            <a:r>
              <a:rPr lang="fr-FR" altLang="en-US" sz="1200"/>
              <a:t>de la </a:t>
            </a:r>
            <a:r>
              <a:rPr lang="fr-FR" altLang="en-US" sz="1200" b="1"/>
              <a:t>politique d’ordonnancement associée </a:t>
            </a:r>
            <a:r>
              <a:rPr lang="fr-FR" altLang="en-US" sz="1200"/>
              <a:t>au </a:t>
            </a:r>
            <a:r>
              <a:rPr lang="fr-FR" altLang="en-US" sz="1200" b="1"/>
              <a:t>processus </a:t>
            </a:r>
            <a:r>
              <a:rPr lang="fr-FR" altLang="en-US" sz="1200"/>
              <a:t>identifié par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fr-FR" altLang="en-US" sz="1200"/>
              <a:t>. Si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pid </a:t>
            </a:r>
            <a:r>
              <a:rPr lang="fr-FR" altLang="en-US" sz="1200"/>
              <a:t>est nul, le processus courant est concerné.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/>
              <a:t>i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nt sched_setparam(pid_t pid, const struct sched_param *param)</a:t>
            </a:r>
            <a:r>
              <a:rPr lang="fr-FR" altLang="en-US" sz="1200"/>
              <a:t> : </a:t>
            </a:r>
            <a:r>
              <a:rPr lang="fr-FR" altLang="en-US" sz="1200" b="1"/>
              <a:t>modification </a:t>
            </a:r>
            <a:r>
              <a:rPr lang="fr-FR" altLang="en-US" sz="1200"/>
              <a:t>des </a:t>
            </a:r>
            <a:r>
              <a:rPr lang="fr-FR" altLang="en-US" sz="1200" b="1"/>
              <a:t>paramètres d’ordonnancement </a:t>
            </a:r>
            <a:r>
              <a:rPr lang="fr-FR" altLang="en-US" sz="1200"/>
              <a:t>du </a:t>
            </a:r>
            <a:r>
              <a:rPr lang="fr-FR" altLang="en-US" sz="1200" b="1"/>
              <a:t>processus </a:t>
            </a:r>
            <a:r>
              <a:rPr lang="fr-FR" altLang="en-US" sz="1200"/>
              <a:t>identifié par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fr-FR" altLang="en-US" sz="1200"/>
              <a:t>. La structure </a:t>
            </a:r>
            <a:r>
              <a:rPr lang="fr-FR" altLang="en-US" sz="1200" b="1"/>
              <a:t>param </a:t>
            </a:r>
            <a:r>
              <a:rPr lang="fr-FR" altLang="en-US" sz="1200"/>
              <a:t>contient un seul champ, </a:t>
            </a:r>
            <a:r>
              <a:rPr lang="fr-FR" altLang="en-US" sz="1200" b="1"/>
              <a:t>correspondant </a:t>
            </a:r>
            <a:r>
              <a:rPr lang="fr-FR" altLang="en-US" sz="1200"/>
              <a:t>à la </a:t>
            </a:r>
            <a:r>
              <a:rPr lang="fr-FR" altLang="en-US" sz="1200" b="1"/>
              <a:t>priorité statique </a:t>
            </a:r>
            <a:r>
              <a:rPr lang="fr-FR" altLang="en-US" sz="1200"/>
              <a:t>du </a:t>
            </a:r>
            <a:r>
              <a:rPr lang="fr-FR" altLang="en-US" sz="1200" b="1"/>
              <a:t>processus</a:t>
            </a:r>
            <a:r>
              <a:rPr lang="fr-FR" altLang="en-US" sz="1200"/>
              <a:t>. Si pid est nul, le processus courant est concerné.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sched_getparam(pid_t pid, const struct sched_param *param) </a:t>
            </a:r>
            <a:r>
              <a:rPr lang="fr-FR" altLang="en-US" sz="1200"/>
              <a:t>: </a:t>
            </a:r>
            <a:r>
              <a:rPr lang="fr-FR" altLang="en-US" sz="1200" b="1"/>
              <a:t>récupération </a:t>
            </a:r>
            <a:r>
              <a:rPr lang="fr-FR" altLang="en-US" sz="1200"/>
              <a:t>des </a:t>
            </a:r>
            <a:r>
              <a:rPr lang="fr-FR" altLang="en-US" sz="1200" b="1"/>
              <a:t>paramètres d’ordonnancement </a:t>
            </a:r>
            <a:r>
              <a:rPr lang="fr-FR" altLang="en-US" sz="1200"/>
              <a:t>du </a:t>
            </a:r>
            <a:r>
              <a:rPr lang="fr-FR" altLang="en-US" sz="1200" b="1"/>
              <a:t>processus </a:t>
            </a:r>
            <a:r>
              <a:rPr lang="fr-FR" altLang="en-US" sz="1200"/>
              <a:t>identifié par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pid</a:t>
            </a:r>
            <a:r>
              <a:rPr lang="fr-FR" altLang="en-US" sz="1200"/>
              <a:t>. Si pid est nul, le processus courant est concerné.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fr-FR" altLang="en-US" sz="1200"/>
          </a:p>
        </p:txBody>
      </p:sp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3420110" y="1124585"/>
            <a:ext cx="558800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>
                <a:solidFill>
                  <a:srgbClr val="00B050"/>
                </a:solidFill>
              </a:rPr>
              <a:t>Démo : </a:t>
            </a:r>
            <a:endParaRPr lang="fr-FR" altLang="en-US" sz="14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400" b="1">
                <a:solidFill>
                  <a:srgbClr val="00B050"/>
                </a:solidFill>
              </a:rPr>
              <a:t>diapos30/exemple_getscheduler.c</a:t>
            </a:r>
            <a:endParaRPr lang="fr-FR" altLang="en-US" sz="14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400" b="1">
                <a:solidFill>
                  <a:srgbClr val="00B050"/>
                </a:solidFill>
                <a:sym typeface="+mn-ea"/>
              </a:rPr>
              <a:t>diapos30/</a:t>
            </a:r>
            <a:r>
              <a:rPr lang="fr-FR" altLang="en-US" sz="1400" b="1">
                <a:solidFill>
                  <a:srgbClr val="00B050"/>
                </a:solidFill>
              </a:rPr>
              <a:t>exemple_setscheduler.c</a:t>
            </a:r>
            <a:endParaRPr lang="fr-FR" altLang="en-US" sz="1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extLst>
                                      <p:ext uri="{505F2C04-C923-438B-8C0F-E0CD2BADF298}">
                                        <wppc:dynamicDigit xmlns:wppc="http://www.wps.cn/officeDocument/PresentationCustomData" type="0">
                                          <p:anim to="" calcmode="lin" valueType="num">
                                            <p:cBhvr>
                                              <p:cTn id="59" dur="2000" fill="hold"/>
                                              <p:tgtEl>
                                                <p:spTgt spid="4"/>
                                              </p:tgtEl>
                                              <p:attrNameLst>
                                                <p:attrName>num.show</p:attrName>
                                              </p:attrNameLst>
                                            </p:cBhvr>
                                            <p:tavLst>
                                              <p:tav tm="0">
                                                <p:val>
                                                  <p:fltVal val="0"/>
                                                </p:val>
                                              </p:tav>
                                              <p:tav tm="100000">
                                                <p:val>
                                                  <p:strVal val="#ppt_v"/>
                                                </p:val>
                                              </p:tav>
                                            </p:tavLst>
                                          </p:anim>
                                        </wppc:dynamicDigit>
                                      </p:ext>
                                    </p:extLs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Introduction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560" y="1628775"/>
            <a:ext cx="896175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Dans ce </a:t>
            </a:r>
            <a:r>
              <a:rPr lang="en-US" b="1"/>
              <a:t>chapitre</a:t>
            </a:r>
            <a:r>
              <a:rPr lang="en-US"/>
              <a:t>, nous nous </a:t>
            </a:r>
            <a:r>
              <a:rPr lang="en-US" b="1"/>
              <a:t>intéressons </a:t>
            </a:r>
            <a:r>
              <a:rPr lang="en-US"/>
              <a:t>à la </a:t>
            </a:r>
            <a:r>
              <a:rPr lang="en-US" b="1"/>
              <a:t>fonction d’exécution </a:t>
            </a:r>
            <a:r>
              <a:rPr lang="en-US"/>
              <a:t>qui recouvre principalement </a:t>
            </a:r>
            <a:r>
              <a:rPr lang="en-US" b="1"/>
              <a:t>deux notions </a:t>
            </a:r>
            <a:r>
              <a:rPr lang="en-US"/>
              <a:t>: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celle de </a:t>
            </a:r>
            <a:r>
              <a:rPr lang="en-US" b="1"/>
              <a:t>processus </a:t>
            </a:r>
            <a:r>
              <a:rPr lang="en-US"/>
              <a:t>qui correspond à </a:t>
            </a:r>
            <a:r>
              <a:rPr lang="en-US" b="1"/>
              <a:t>l’image </a:t>
            </a:r>
            <a:r>
              <a:rPr lang="en-US"/>
              <a:t>d’un </a:t>
            </a:r>
            <a:r>
              <a:rPr lang="en-US" b="1"/>
              <a:t>programme</a:t>
            </a:r>
            <a:r>
              <a:rPr lang="fr-FR" altLang="en-US" b="1"/>
              <a:t> </a:t>
            </a:r>
            <a:r>
              <a:rPr lang="en-US"/>
              <a:t>qui </a:t>
            </a:r>
            <a:r>
              <a:rPr lang="en-US" b="1"/>
              <a:t>s’exécute </a:t>
            </a: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et celle </a:t>
            </a:r>
            <a:r>
              <a:rPr lang="en-US" b="1"/>
              <a:t>d’ordonnancement </a:t>
            </a:r>
            <a:r>
              <a:rPr lang="en-US"/>
              <a:t>qui correspond au </a:t>
            </a:r>
            <a:r>
              <a:rPr lang="en-US" b="1"/>
              <a:t>problème </a:t>
            </a:r>
            <a:r>
              <a:rPr lang="en-US"/>
              <a:t>de </a:t>
            </a:r>
            <a:r>
              <a:rPr lang="en-US" b="1"/>
              <a:t>l’allocation</a:t>
            </a:r>
            <a:r>
              <a:rPr lang="fr-FR" altLang="en-US" b="1"/>
              <a:t> </a:t>
            </a:r>
            <a:r>
              <a:rPr lang="en-US"/>
              <a:t>du </a:t>
            </a:r>
            <a:r>
              <a:rPr lang="en-US" b="1"/>
              <a:t>processeur </a:t>
            </a:r>
            <a:r>
              <a:rPr lang="en-US"/>
              <a:t>et donc du </a:t>
            </a:r>
            <a:r>
              <a:rPr lang="en-US" b="1"/>
              <a:t>partage </a:t>
            </a:r>
            <a:r>
              <a:rPr lang="en-US"/>
              <a:t>du </a:t>
            </a:r>
            <a:r>
              <a:rPr lang="en-US" b="1"/>
              <a:t>processeur </a:t>
            </a:r>
            <a:r>
              <a:rPr lang="en-US"/>
              <a:t>entre </a:t>
            </a:r>
            <a:r>
              <a:rPr lang="en-US" b="1"/>
              <a:t>différents processus</a:t>
            </a:r>
            <a:r>
              <a:rPr lang="en-US"/>
              <a:t>. </a:t>
            </a:r>
            <a:endParaRPr lang="en-US"/>
          </a:p>
          <a:p>
            <a:pPr indent="0">
              <a:buNone/>
            </a:pPr>
            <a:endParaRPr lang="en-US"/>
          </a:p>
          <a:p>
            <a:pPr indent="0">
              <a:buNone/>
            </a:pPr>
            <a:endParaRPr lang="en-US" i="1">
              <a:highlight>
                <a:srgbClr val="FFFF00"/>
              </a:highligh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sz="2800" b="0" strike="noStrike"/>
              <a:t>ORDONNANCEMENT SUR L’UNITÉ CENTRALE</a:t>
            </a:r>
            <a:br>
              <a:rPr sz="3600" b="0" strike="noStrike"/>
            </a:br>
            <a:r>
              <a:rPr sz="2000" b="0" strike="noStrike"/>
              <a:t>Exemples</a:t>
            </a:r>
            <a:endParaRPr sz="2000" b="0" strike="noStrike"/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31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07315" y="1268730"/>
            <a:ext cx="9107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indent="0">
              <a:buNone/>
            </a:pPr>
            <a:r>
              <a:rPr lang="en-US" sz="1400" b="1"/>
              <a:t>Ordonnancement sous </a:t>
            </a:r>
            <a:r>
              <a:rPr lang="fr-FR" altLang="en-US" sz="1400" b="1"/>
              <a:t>Linux</a:t>
            </a:r>
            <a:endParaRPr lang="fr-FR" altLang="en-US" sz="1200">
              <a:sym typeface="+mn-ea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35560" y="1700530"/>
            <a:ext cx="9022080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 i="1"/>
              <a:t>Priorités et quantum</a:t>
            </a:r>
            <a:endParaRPr lang="en-US" sz="1400" b="1" i="1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Les </a:t>
            </a:r>
            <a:r>
              <a:rPr lang="fr-FR" altLang="en-US" sz="1200" b="1"/>
              <a:t>primitives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sched_get_priority_min(), sched_get_priority_max() et sched_rr_get_interval() </a:t>
            </a:r>
            <a:r>
              <a:rPr lang="fr-FR" altLang="en-US" sz="1200" b="1"/>
              <a:t>permettent respectivement </a:t>
            </a:r>
            <a:r>
              <a:rPr lang="fr-FR" altLang="en-US" sz="1200"/>
              <a:t>de </a:t>
            </a:r>
            <a:r>
              <a:rPr lang="fr-FR" altLang="en-US" sz="1200" b="1"/>
              <a:t>connaître </a:t>
            </a:r>
            <a:r>
              <a:rPr lang="fr-FR" altLang="en-US" sz="1200"/>
              <a:t>les </a:t>
            </a:r>
            <a:r>
              <a:rPr lang="fr-FR" altLang="en-US" sz="1200" b="1"/>
              <a:t>valeurs </a:t>
            </a:r>
            <a:r>
              <a:rPr lang="fr-FR" altLang="en-US" sz="1200"/>
              <a:t>des</a:t>
            </a:r>
            <a:r>
              <a:rPr lang="fr-FR" altLang="en-US" sz="1200" b="1"/>
              <a:t> priorités statiques minimale et maximale</a:t>
            </a:r>
            <a:r>
              <a:rPr lang="fr-FR" altLang="en-US" sz="1200"/>
              <a:t> </a:t>
            </a:r>
            <a:r>
              <a:rPr lang="fr-FR" altLang="en-US" sz="1200" b="1"/>
              <a:t>associées </a:t>
            </a:r>
            <a:r>
              <a:rPr lang="fr-FR" altLang="en-US" sz="1200"/>
              <a:t>à une </a:t>
            </a:r>
            <a:r>
              <a:rPr lang="fr-FR" altLang="en-US" sz="1200" b="1"/>
              <a:t>politique d’ordonnancement </a:t>
            </a:r>
            <a:r>
              <a:rPr lang="fr-FR" altLang="en-US" sz="1200"/>
              <a:t>ainsi que la </a:t>
            </a:r>
            <a:r>
              <a:rPr lang="fr-FR" altLang="en-US" sz="1200" b="1"/>
              <a:t>valeur </a:t>
            </a:r>
            <a:r>
              <a:rPr lang="fr-FR" altLang="en-US" sz="1200"/>
              <a:t>du </a:t>
            </a:r>
            <a:r>
              <a:rPr lang="fr-FR" altLang="en-US" sz="1200" b="1"/>
              <a:t>quantum </a:t>
            </a:r>
            <a:r>
              <a:rPr lang="fr-FR" altLang="en-US" sz="1200"/>
              <a:t>de temps </a:t>
            </a:r>
            <a:r>
              <a:rPr lang="fr-FR" altLang="en-US" sz="1200" b="1"/>
              <a:t>associé </a:t>
            </a:r>
            <a:r>
              <a:rPr lang="fr-FR" altLang="en-US" sz="1200"/>
              <a:t>à un </a:t>
            </a:r>
            <a:r>
              <a:rPr lang="fr-FR" altLang="en-US" sz="1200" b="1"/>
              <a:t>processus </a:t>
            </a:r>
            <a:r>
              <a:rPr lang="fr-FR" altLang="en-US" sz="1200"/>
              <a:t>dans le cadre d’un </a:t>
            </a:r>
            <a:r>
              <a:rPr lang="fr-FR" altLang="en-US" sz="1200" b="1"/>
              <a:t>ordonnancement SCHED_RR</a:t>
            </a:r>
            <a:r>
              <a:rPr lang="fr-FR" altLang="en-US" sz="1200"/>
              <a:t>. Les </a:t>
            </a:r>
            <a:r>
              <a:rPr lang="fr-FR" altLang="en-US" sz="1200" b="1"/>
              <a:t>prototypes </a:t>
            </a:r>
            <a:r>
              <a:rPr lang="fr-FR" altLang="en-US" sz="1200"/>
              <a:t>de ces fonctions déclarées dans le fichier </a:t>
            </a:r>
            <a:r>
              <a:rPr lang="fr-FR" altLang="en-US" sz="1200" b="1"/>
              <a:t>&lt;sys/wait.h&gt;</a:t>
            </a:r>
            <a:r>
              <a:rPr lang="fr-FR" altLang="en-US" sz="1200"/>
              <a:t> </a:t>
            </a:r>
            <a:r>
              <a:rPr lang="fr-FR" altLang="en-US" sz="1200" b="1"/>
              <a:t>sont </a:t>
            </a:r>
            <a:r>
              <a:rPr lang="fr-FR" altLang="en-US" sz="1200"/>
              <a:t>: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sched_get_priority_min(int policy);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sched_get_priority_max(int policy); 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int sched_rr_get_interval(pid_t pid, struct timespec *interval);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560" y="5589905"/>
            <a:ext cx="769810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400" b="1">
                <a:solidFill>
                  <a:srgbClr val="00B050"/>
                </a:solidFill>
              </a:rPr>
              <a:t>Démo : </a:t>
            </a:r>
            <a:endParaRPr lang="fr-FR" altLang="en-US" sz="14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400" b="1">
                <a:solidFill>
                  <a:srgbClr val="00B050"/>
                </a:solidFill>
              </a:rPr>
              <a:t>diapos31/exemple-nice.c, </a:t>
            </a:r>
            <a:endParaRPr lang="fr-FR" altLang="en-US" sz="14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400" b="1">
                <a:solidFill>
                  <a:srgbClr val="00B050"/>
                </a:solidFill>
                <a:sym typeface="+mn-ea"/>
              </a:rPr>
              <a:t>diapos31/</a:t>
            </a:r>
            <a:r>
              <a:rPr lang="fr-FR" altLang="en-US" sz="1400" b="1">
                <a:solidFill>
                  <a:srgbClr val="00B050"/>
                </a:solidFill>
              </a:rPr>
              <a:t>exemple-getpriority.c, </a:t>
            </a:r>
            <a:endParaRPr lang="fr-FR" altLang="en-US" sz="1400" b="1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400" b="1">
                <a:solidFill>
                  <a:srgbClr val="00B050"/>
                </a:solidFill>
                <a:sym typeface="+mn-ea"/>
              </a:rPr>
              <a:t>diapos31/</a:t>
            </a:r>
            <a:r>
              <a:rPr lang="fr-FR" altLang="en-US" sz="1400" b="1">
                <a:solidFill>
                  <a:srgbClr val="00B050"/>
                </a:solidFill>
              </a:rPr>
              <a:t>exemple-get-priority-min-max.c</a:t>
            </a:r>
            <a:endParaRPr lang="fr-FR" altLang="en-US" sz="1400" b="1">
              <a:solidFill>
                <a:srgbClr val="00B050"/>
              </a:solidFill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0795" y="3453765"/>
            <a:ext cx="9097645" cy="21228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Enfin, les </a:t>
            </a:r>
            <a:r>
              <a:rPr lang="en-US" sz="1200" b="1"/>
              <a:t>primitives nice(), setpriority() et getpriority()</a:t>
            </a:r>
            <a:r>
              <a:rPr lang="en-US" sz="1200"/>
              <a:t> </a:t>
            </a:r>
            <a:r>
              <a:rPr lang="en-US" sz="1200" b="1"/>
              <a:t>permettent </a:t>
            </a:r>
            <a:r>
              <a:rPr lang="en-US" sz="1200"/>
              <a:t>aux</a:t>
            </a:r>
            <a:r>
              <a:rPr lang="fr-FR" altLang="en-US" sz="1200"/>
              <a:t> </a:t>
            </a:r>
            <a:r>
              <a:rPr lang="en-US" sz="1200" b="1"/>
              <a:t>processus </a:t>
            </a:r>
            <a:r>
              <a:rPr lang="en-US" sz="1200"/>
              <a:t>de </a:t>
            </a:r>
            <a:r>
              <a:rPr lang="en-US" sz="1200" b="1"/>
              <a:t>modifier </a:t>
            </a:r>
            <a:r>
              <a:rPr lang="en-US" sz="1200"/>
              <a:t>ou </a:t>
            </a:r>
            <a:r>
              <a:rPr lang="en-US" sz="1200" b="1"/>
              <a:t>connaître </a:t>
            </a:r>
            <a:r>
              <a:rPr lang="en-US" sz="1200"/>
              <a:t>leur </a:t>
            </a:r>
            <a:r>
              <a:rPr lang="en-US" sz="1200" b="1"/>
              <a:t>priorité </a:t>
            </a:r>
            <a:r>
              <a:rPr lang="en-US" sz="1200"/>
              <a:t>ou la priorité d’un groupe de processus. 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 b="1"/>
              <a:t>S</a:t>
            </a:r>
            <a:r>
              <a:rPr lang="en-US" sz="1200" b="1"/>
              <a:t>eul </a:t>
            </a:r>
            <a:r>
              <a:rPr lang="en-US" sz="1200"/>
              <a:t>un </a:t>
            </a:r>
            <a:r>
              <a:rPr lang="en-US" sz="1200" b="1"/>
              <a:t>processus privilégié </a:t>
            </a:r>
            <a:r>
              <a:rPr lang="en-US" sz="1200"/>
              <a:t>peut </a:t>
            </a:r>
            <a:r>
              <a:rPr lang="en-US" sz="1200" b="1"/>
              <a:t>augmenter </a:t>
            </a:r>
            <a:r>
              <a:rPr lang="en-US" sz="1200"/>
              <a:t>sa </a:t>
            </a:r>
            <a:r>
              <a:rPr lang="en-US" sz="1200" b="1"/>
              <a:t>priorité</a:t>
            </a:r>
            <a:r>
              <a:rPr lang="en-US" sz="1200"/>
              <a:t>.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</a:t>
            </a:r>
            <a:r>
              <a:rPr lang="en-US" sz="1200"/>
              <a:t>a primitive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nice(int inc)</a:t>
            </a:r>
            <a:r>
              <a:rPr lang="en-US" sz="1200"/>
              <a:t> permet de </a:t>
            </a:r>
            <a:r>
              <a:rPr lang="en-US" sz="1200" b="1"/>
              <a:t>baisser </a:t>
            </a:r>
            <a:r>
              <a:rPr lang="en-US" sz="1200"/>
              <a:t>la priorité de base</a:t>
            </a:r>
            <a:r>
              <a:rPr lang="fr-FR" altLang="en-US" sz="1200"/>
              <a:t> </a:t>
            </a:r>
            <a:r>
              <a:rPr lang="en-US" sz="1200"/>
              <a:t>d’un </a:t>
            </a:r>
            <a:r>
              <a:rPr lang="en-US" sz="1200" b="1"/>
              <a:t>processus </a:t>
            </a:r>
            <a:r>
              <a:rPr lang="en-US" sz="1200"/>
              <a:t>de la </a:t>
            </a:r>
            <a:r>
              <a:rPr lang="en-US" sz="1200" b="1"/>
              <a:t>valeur </a:t>
            </a:r>
            <a:r>
              <a:rPr lang="en-US" sz="1200" b="1">
                <a:latin typeface="Courier New" panose="02070309020205020404" charset="0"/>
                <a:cs typeface="Courier New" panose="02070309020205020404" charset="0"/>
              </a:rPr>
              <a:t>inc</a:t>
            </a:r>
            <a:r>
              <a:rPr lang="en-US" sz="1200"/>
              <a:t>.</a:t>
            </a:r>
            <a:endParaRPr 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Les primitives </a:t>
            </a:r>
            <a:r>
              <a:rPr lang="en-US" sz="1200">
                <a:latin typeface="Courier New" panose="02070309020205020404" charset="0"/>
                <a:cs typeface="Courier New" panose="02070309020205020404" charset="0"/>
              </a:rPr>
              <a:t>setpriority() et getpriority()</a:t>
            </a:r>
            <a:r>
              <a:rPr lang="fr-FR" altLang="en-US" sz="1200"/>
              <a:t> </a:t>
            </a:r>
            <a:r>
              <a:rPr lang="en-US" sz="1200"/>
              <a:t>permettent de </a:t>
            </a:r>
            <a:r>
              <a:rPr lang="en-US" sz="1200" b="1"/>
              <a:t>baisser </a:t>
            </a:r>
            <a:r>
              <a:rPr lang="en-US" sz="1200"/>
              <a:t>ou de </a:t>
            </a:r>
            <a:r>
              <a:rPr lang="en-US" sz="1200" b="1"/>
              <a:t>connaître </a:t>
            </a:r>
            <a:r>
              <a:rPr lang="en-US" sz="1200"/>
              <a:t>la </a:t>
            </a:r>
            <a:r>
              <a:rPr lang="en-US" sz="1200" b="1"/>
              <a:t>priorité </a:t>
            </a:r>
            <a:r>
              <a:rPr lang="en-US" sz="1200"/>
              <a:t>d’un </a:t>
            </a:r>
            <a:r>
              <a:rPr lang="en-US" sz="1200" b="1"/>
              <a:t>processus</a:t>
            </a:r>
            <a:r>
              <a:rPr lang="fr-FR" altLang="en-US" sz="1200"/>
              <a:t>.</a:t>
            </a:r>
            <a:endParaRPr lang="fr-FR" altLang="en-US" sz="12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 sz="1200"/>
              <a:t>Leurs </a:t>
            </a:r>
            <a:r>
              <a:rPr lang="fr-FR" altLang="en-US" sz="1200" b="1"/>
              <a:t>prototypes </a:t>
            </a:r>
            <a:r>
              <a:rPr lang="fr-FR" altLang="en-US" sz="1200"/>
              <a:t>sont :</a:t>
            </a:r>
            <a:endParaRPr lang="fr-FR" altLang="en-US" sz="120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#include &lt;unistd.h&gt;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int nice(int inc);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#include &lt;sys/wait.h&gt;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int setpriority(int which, int who, int prio); 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 int getpriority(int which, int who);</a:t>
            </a:r>
            <a:endParaRPr lang="fr-FR" altLang="en-US" sz="1200">
              <a:latin typeface="Courier New" panose="02070309020205020404" charset="0"/>
              <a:cs typeface="Courier New" panose="0207030902020502040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Conclusion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8880" cy="452520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p>
            <a:pPr marL="342900" indent="-342900">
              <a:lnSpc>
                <a:spcPct val="100000"/>
              </a:lnSpc>
              <a:spcBef>
                <a:spcPts val="640"/>
              </a:spcBef>
              <a:buClr>
                <a:srgbClr val="000000"/>
              </a:buClr>
              <a:buFont typeface="Symbol"/>
              <a:buChar char=""/>
            </a:pPr>
            <a:r>
              <a:rPr lang="fr-FR" sz="3200" b="0" strike="noStrike" spc="-1">
                <a:solidFill>
                  <a:srgbClr val="C9211E"/>
                </a:solidFill>
                <a:latin typeface="Arial" panose="020B0604020202020204"/>
              </a:rPr>
              <a:t>A FAIRE</a:t>
            </a:r>
            <a:endParaRPr lang="fr-FR" sz="3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299" name="PlaceHolder 3"/>
          <p:cNvSpPr>
            <a:spLocks noGrp="1"/>
          </p:cNvSpPr>
          <p:nvPr>
            <p:ph type="sldNum" idx="42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TD</a:t>
            </a:r>
            <a:endParaRPr lang="fr-FR" sz="44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301" name="PlaceHolder 2"/>
          <p:cNvSpPr>
            <a:spLocks noGrp="1"/>
          </p:cNvSpPr>
          <p:nvPr>
            <p:ph type="sldNum" idx="43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28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7155" y="1789430"/>
            <a:ext cx="904684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/>
              <a:t>Exemple d’ordonnancement (doc 1)</a:t>
            </a:r>
            <a:endParaRPr lang="fr-F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/>
              <a:t>Tourniquet </a:t>
            </a:r>
            <a:endParaRPr lang="fr-FR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/>
              <a:t>Ordonnancement avec priorité</a:t>
            </a:r>
            <a:endParaRPr lang="fr-FR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21590" y="3269615"/>
            <a:ext cx="915860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altLang="en-US">
                <a:sym typeface="+mn-ea"/>
              </a:rPr>
              <a:t>Ordonnancement de processus (doc 2)</a:t>
            </a:r>
            <a:endParaRPr lang="fr-FR" alt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fr-FR" altLang="en-US"/>
              <a:t>Algo du tourniquet avec prioprité basé sur le modèle Unix.</a:t>
            </a:r>
            <a:endParaRPr lang="fr-F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 </a:t>
            </a:r>
            <a: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NOTION DE PROCESSUS</a:t>
            </a:r>
            <a:br>
              <a:rPr lang="fr-FR" sz="44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r>
              <a:rPr lang="fr-FR" sz="20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Définitions</a:t>
            </a:r>
            <a:endParaRPr lang="fr-FR" sz="2000" b="0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sldNum" idx="17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4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Content Placeholder 1" descr="Chaîne de production de programme"/>
          <p:cNvPicPr>
            <a:picLocks noChangeAspect="1"/>
          </p:cNvPicPr>
          <p:nvPr>
            <p:ph/>
          </p:nvPr>
        </p:nvPicPr>
        <p:blipFill>
          <a:blip r:embed="rId1"/>
          <a:stretch>
            <a:fillRect/>
          </a:stretch>
        </p:blipFill>
        <p:spPr>
          <a:xfrm>
            <a:off x="243840" y="1556385"/>
            <a:ext cx="4831080" cy="4525010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970915" y="6235700"/>
            <a:ext cx="317246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1 : Du programme au processus </a:t>
            </a:r>
            <a:r>
              <a:rPr lang="fr-FR" altLang="en-US" sz="1000" b="1">
                <a:solidFill>
                  <a:srgbClr val="00B050"/>
                </a:solidFill>
              </a:rPr>
              <a:t>(note 1)</a:t>
            </a:r>
            <a:endParaRPr lang="fr-FR" altLang="en-US" sz="1000" b="1">
              <a:solidFill>
                <a:srgbClr val="00B050"/>
              </a:solidFill>
            </a:endParaRPr>
          </a:p>
        </p:txBody>
      </p:sp>
      <p:pic>
        <p:nvPicPr>
          <p:cNvPr id="4" name="Picture 3" descr="compilation_programm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4920" y="1339850"/>
            <a:ext cx="4063365" cy="48279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5414010" y="6122035"/>
            <a:ext cx="34372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sz="1000" b="1"/>
              <a:t>Figure 2 : Chaîne de production de programmes en C.</a:t>
            </a:r>
            <a:endParaRPr lang="fr-FR" altLang="en-US" sz="1000" b="1"/>
          </a:p>
        </p:txBody>
      </p:sp>
      <p:sp>
        <p:nvSpPr>
          <p:cNvPr id="6" name="Text Box 5"/>
          <p:cNvSpPr txBox="1"/>
          <p:nvPr/>
        </p:nvSpPr>
        <p:spPr>
          <a:xfrm>
            <a:off x="3924300" y="1484630"/>
            <a:ext cx="23285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altLang="en-US" b="1">
                <a:solidFill>
                  <a:srgbClr val="00B050"/>
                </a:solidFill>
              </a:rPr>
              <a:t>Démo : diapos4</a:t>
            </a:r>
            <a:endParaRPr lang="fr-FR" altLang="en-US" b="1">
              <a:solidFill>
                <a:srgbClr val="00B050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Définitions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5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1" name="Text Box 2"/>
          <p:cNvSpPr/>
          <p:nvPr/>
        </p:nvSpPr>
        <p:spPr>
          <a:xfrm>
            <a:off x="2844370" y="4941605"/>
            <a:ext cx="2881630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3 : Exécution d’un programme</a:t>
            </a:r>
            <a:endParaRPr lang="fr-FR" sz="12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" name="Picture 1" descr="execution_programm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95830" y="1628775"/>
            <a:ext cx="5022215" cy="324040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62230" y="5318125"/>
            <a:ext cx="897445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On appelle </a:t>
            </a:r>
            <a:r>
              <a:rPr lang="en-US" sz="1200" b="1" i="1"/>
              <a:t>processus </a:t>
            </a:r>
            <a:r>
              <a:rPr lang="en-US" sz="1200" b="1"/>
              <a:t>l’image </a:t>
            </a:r>
            <a:r>
              <a:rPr lang="en-US" sz="1200"/>
              <a:t>de </a:t>
            </a:r>
            <a:r>
              <a:rPr lang="en-US" sz="1200" b="1"/>
              <a:t>l’état </a:t>
            </a:r>
            <a:r>
              <a:rPr lang="en-US" sz="1200"/>
              <a:t>du </a:t>
            </a:r>
            <a:r>
              <a:rPr lang="en-US" sz="1200" b="1"/>
              <a:t>processeur </a:t>
            </a:r>
            <a:r>
              <a:rPr lang="en-US" sz="1200"/>
              <a:t>et de la </a:t>
            </a:r>
            <a:r>
              <a:rPr lang="en-US" sz="1200" b="1"/>
              <a:t>mémoire </a:t>
            </a:r>
            <a:r>
              <a:rPr lang="en-US" sz="1200"/>
              <a:t>au cours de</a:t>
            </a:r>
            <a:r>
              <a:rPr lang="fr-FR" altLang="en-US" sz="1200"/>
              <a:t> </a:t>
            </a:r>
            <a:r>
              <a:rPr lang="en-US" sz="1200" b="1"/>
              <a:t>l’exécution </a:t>
            </a:r>
            <a:r>
              <a:rPr lang="en-US" sz="1200"/>
              <a:t>d’un </a:t>
            </a:r>
            <a:r>
              <a:rPr lang="en-US" sz="1200" b="1"/>
              <a:t>programme</a:t>
            </a:r>
            <a:r>
              <a:rPr lang="fr-FR" altLang="en-US" sz="1200" b="1"/>
              <a:t> </a:t>
            </a:r>
            <a:r>
              <a:rPr lang="fr-FR" altLang="en-US" sz="1200"/>
              <a:t>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programme est statique 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/>
              <a:t>et le processus représente la dynamique de son exécution. </a:t>
            </a:r>
            <a:endParaRPr lang="fr-FR" altLang="en-US" sz="1200"/>
          </a:p>
          <a:p>
            <a:endParaRPr lang="fr-F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États d’un processus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6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5560" y="1557020"/>
            <a:ext cx="673608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sz="1200"/>
              <a:t>Lors de son </a:t>
            </a:r>
            <a:r>
              <a:rPr sz="1200" b="1"/>
              <a:t>exécution</a:t>
            </a:r>
            <a:r>
              <a:rPr sz="1200"/>
              <a:t>, un </a:t>
            </a:r>
            <a:r>
              <a:rPr sz="1200" b="1"/>
              <a:t>processus </a:t>
            </a:r>
            <a:r>
              <a:rPr sz="1200"/>
              <a:t>est caractérisé par un </a:t>
            </a:r>
            <a:r>
              <a:rPr sz="1200" b="1"/>
              <a:t>état</a:t>
            </a:r>
            <a:r>
              <a:rPr lang="fr-FR" sz="1200"/>
              <a:t>.</a:t>
            </a:r>
            <a:endParaRPr lang="fr-FR" sz="1200"/>
          </a:p>
        </p:txBody>
      </p:sp>
      <p:pic>
        <p:nvPicPr>
          <p:cNvPr id="3" name="Picture 2" descr="etats_processus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1844040"/>
            <a:ext cx="6822440" cy="3825875"/>
          </a:xfrm>
          <a:prstGeom prst="rect">
            <a:avLst/>
          </a:prstGeom>
        </p:spPr>
      </p:pic>
      <p:sp>
        <p:nvSpPr>
          <p:cNvPr id="181" name="Text Box 2"/>
          <p:cNvSpPr/>
          <p:nvPr/>
        </p:nvSpPr>
        <p:spPr>
          <a:xfrm>
            <a:off x="2850720" y="5661695"/>
            <a:ext cx="3481705" cy="27305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4 : Diagramme d’états d’un processus.</a:t>
            </a:r>
            <a:endParaRPr lang="fr-FR" sz="1200" b="1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23850" y="6020435"/>
            <a:ext cx="864171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200"/>
              <a:t>Un </a:t>
            </a:r>
            <a:r>
              <a:rPr lang="en-US" sz="1200" b="1"/>
              <a:t>processus </a:t>
            </a:r>
            <a:r>
              <a:rPr lang="en-US" sz="1200"/>
              <a:t>est toujours </a:t>
            </a:r>
            <a:r>
              <a:rPr lang="en-US" sz="1200" b="1"/>
              <a:t>créé </a:t>
            </a:r>
            <a:r>
              <a:rPr lang="en-US" sz="1200"/>
              <a:t>dans l’état </a:t>
            </a:r>
            <a:r>
              <a:rPr lang="en-US" sz="1200" b="1"/>
              <a:t>prêt</a:t>
            </a:r>
            <a:r>
              <a:rPr lang="en-US" sz="1200"/>
              <a:t>. Un processus se </a:t>
            </a:r>
            <a:r>
              <a:rPr lang="en-US" sz="1200" b="1"/>
              <a:t>termine </a:t>
            </a:r>
            <a:r>
              <a:rPr lang="en-US" sz="1200"/>
              <a:t>toujours </a:t>
            </a:r>
            <a:r>
              <a:rPr lang="en-US" sz="1200" b="1"/>
              <a:t>à</a:t>
            </a:r>
            <a:r>
              <a:rPr lang="fr-FR" altLang="en-US" sz="1200" b="1"/>
              <a:t> </a:t>
            </a:r>
            <a:r>
              <a:rPr lang="en-US" sz="1200" b="1"/>
              <a:t>partir</a:t>
            </a:r>
            <a:r>
              <a:rPr lang="en-US" sz="1200"/>
              <a:t> de </a:t>
            </a:r>
            <a:r>
              <a:rPr lang="en-US" sz="1200" b="1"/>
              <a:t>l’état </a:t>
            </a:r>
            <a:r>
              <a:rPr lang="en-US" sz="1200"/>
              <a:t>élu (sauf anomalie).</a:t>
            </a:r>
            <a:endParaRPr 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Bloc de contrôle du processus </a:t>
            </a:r>
            <a:b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(</a:t>
            </a:r>
            <a:r>
              <a:rPr lang="fr-FR" sz="2000" b="0" i="1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PCB :  Process Control Block</a:t>
            </a: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)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7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181" name="Text Box 2"/>
          <p:cNvSpPr/>
          <p:nvPr/>
        </p:nvSpPr>
        <p:spPr>
          <a:xfrm>
            <a:off x="3216480" y="6381785"/>
            <a:ext cx="2670810" cy="242570"/>
          </a:xfrm>
          <a:prstGeom prst="rect">
            <a:avLst/>
          </a:prstGeom>
          <a:noFill/>
          <a:ln w="0">
            <a:noFill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/>
        </p:style>
        <p:txBody>
          <a:bodyPr wrap="none" lIns="90000" tIns="45000" rIns="90000" bIns="45000" anchor="t">
            <a:spAutoFit/>
          </a:bodyPr>
          <a:p>
            <a:pPr algn="l">
              <a:lnSpc>
                <a:spcPct val="100000"/>
              </a:lnSpc>
              <a:tabLst>
                <a:tab pos="0" algn="l"/>
              </a:tabLst>
            </a:pPr>
            <a:r>
              <a:rPr lang="fr-FR" sz="1000" b="1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  <a:t>Figure 5 : Bloc de contrôle de processus.</a:t>
            </a:r>
            <a:endParaRPr lang="fr-FR" sz="1000" b="1" strike="noStrike" spc="-1">
              <a:solidFill>
                <a:srgbClr val="000000"/>
              </a:solidFill>
              <a:latin typeface="Arial" panose="020B0604020202020204"/>
              <a:ea typeface="SimSun"/>
            </a:endParaRPr>
          </a:p>
        </p:txBody>
      </p:sp>
      <p:pic>
        <p:nvPicPr>
          <p:cNvPr id="2" name="Picture 1" descr="PCB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4165" y="1557020"/>
            <a:ext cx="3308350" cy="4864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Opérations sur les processus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8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07315" y="1416685"/>
            <a:ext cx="8947150" cy="4154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Le </a:t>
            </a:r>
            <a:r>
              <a:rPr lang="en-US" sz="1200" b="1"/>
              <a:t>système d’exploitation offre </a:t>
            </a:r>
            <a:r>
              <a:rPr lang="en-US" sz="1200"/>
              <a:t>généralement les </a:t>
            </a:r>
            <a:r>
              <a:rPr lang="en-US" sz="1200" b="1"/>
              <a:t>opérations </a:t>
            </a:r>
            <a:r>
              <a:rPr lang="en-US" sz="1200"/>
              <a:t>suivantes pour la </a:t>
            </a:r>
            <a:r>
              <a:rPr lang="en-US" sz="1200" b="1"/>
              <a:t>gestion</a:t>
            </a:r>
            <a:r>
              <a:rPr lang="fr-FR" altLang="en-US" sz="1200" b="1"/>
              <a:t> </a:t>
            </a:r>
            <a:r>
              <a:rPr lang="en-US" sz="1200"/>
              <a:t>des </a:t>
            </a:r>
            <a:r>
              <a:rPr lang="en-US" sz="1200" b="1"/>
              <a:t>processus </a:t>
            </a:r>
            <a:r>
              <a:rPr lang="en-US" sz="1200"/>
              <a:t>: création de processus, destruction de processus, suspension de l’exécution et reprise de celle-ci</a:t>
            </a:r>
            <a:r>
              <a:rPr lang="fr-FR" altLang="en-US" sz="1200"/>
              <a:t> :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Création </a:t>
            </a:r>
            <a:r>
              <a:rPr lang="fr-FR" altLang="en-US" sz="1200"/>
              <a:t>de </a:t>
            </a:r>
            <a:r>
              <a:rPr lang="fr-FR" altLang="en-US" sz="1200" b="1"/>
              <a:t>processus </a:t>
            </a:r>
            <a:r>
              <a:rPr lang="fr-FR" altLang="en-US" sz="1200"/>
              <a:t>: Un </a:t>
            </a:r>
            <a:r>
              <a:rPr lang="fr-FR" altLang="en-US" sz="1200" b="1"/>
              <a:t>processus </a:t>
            </a:r>
            <a:r>
              <a:rPr lang="fr-FR" altLang="en-US" sz="1200"/>
              <a:t>peut </a:t>
            </a:r>
            <a:r>
              <a:rPr lang="fr-FR" altLang="en-US" sz="1200" b="1"/>
              <a:t>créer </a:t>
            </a:r>
            <a:r>
              <a:rPr lang="fr-FR" altLang="en-US" sz="1200"/>
              <a:t>un ou plusieurs </a:t>
            </a:r>
            <a:r>
              <a:rPr lang="fr-FR" altLang="en-US" sz="1200" b="1"/>
              <a:t>autres processus </a:t>
            </a:r>
            <a:r>
              <a:rPr lang="fr-FR" altLang="en-US" sz="1200"/>
              <a:t>en invoquant un </a:t>
            </a:r>
            <a:r>
              <a:rPr lang="fr-FR" altLang="en-US" sz="1200" b="1"/>
              <a:t>appel système </a:t>
            </a:r>
            <a:r>
              <a:rPr lang="fr-FR" altLang="en-US" sz="1200"/>
              <a:t>de création de processus (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fork</a:t>
            </a:r>
            <a:r>
              <a:rPr lang="fr-FR" altLang="en-US" sz="1200"/>
              <a:t>, sous Linux, </a:t>
            </a:r>
            <a:r>
              <a:rPr lang="fr-FR" altLang="en-US" sz="1200" b="1">
                <a:solidFill>
                  <a:srgbClr val="00B050"/>
                </a:solidFill>
              </a:rPr>
              <a:t>note 4</a:t>
            </a:r>
            <a:r>
              <a:rPr lang="fr-FR" altLang="en-US" sz="1200"/>
              <a:t>), se développe un </a:t>
            </a:r>
            <a:r>
              <a:rPr lang="fr-FR" altLang="en-US" sz="1200" b="1"/>
              <a:t>arbre </a:t>
            </a:r>
            <a:r>
              <a:rPr lang="fr-FR" altLang="en-US" sz="1200"/>
              <a:t>de </a:t>
            </a:r>
            <a:r>
              <a:rPr lang="fr-FR" altLang="en-US" sz="1200" b="1"/>
              <a:t>filiation </a:t>
            </a:r>
            <a:r>
              <a:rPr lang="fr-FR" altLang="en-US" sz="1200"/>
              <a:t>entre processus (</a:t>
            </a:r>
            <a:r>
              <a:rPr lang="fr-FR" altLang="en-US" sz="1200" i="1"/>
              <a:t>pére -&gt; fils -&gt; petit-fils -&gt; ....</a:t>
            </a:r>
            <a:r>
              <a:rPr lang="fr-FR" altLang="en-US" sz="1200"/>
              <a:t>).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Destruction </a:t>
            </a:r>
            <a:r>
              <a:rPr lang="fr-FR" altLang="en-US" sz="1200"/>
              <a:t>de </a:t>
            </a:r>
            <a:r>
              <a:rPr lang="fr-FR" altLang="en-US" sz="1200" b="1"/>
              <a:t>processus </a:t>
            </a:r>
            <a:r>
              <a:rPr lang="fr-FR" altLang="en-US" sz="1200"/>
              <a:t>intervient :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processus </a:t>
            </a:r>
            <a:r>
              <a:rPr lang="fr-FR" altLang="en-US" sz="1200"/>
              <a:t>a </a:t>
            </a:r>
            <a:r>
              <a:rPr lang="fr-FR" altLang="en-US" sz="1200" b="1"/>
              <a:t>terminé </a:t>
            </a:r>
            <a:r>
              <a:rPr lang="fr-FR" altLang="en-US" sz="1200"/>
              <a:t>son exécution, il  </a:t>
            </a:r>
            <a:r>
              <a:rPr lang="fr-FR" altLang="en-US" sz="1200" b="1"/>
              <a:t>s’autodétruit </a:t>
            </a:r>
            <a:r>
              <a:rPr lang="fr-FR" altLang="en-US" sz="1200"/>
              <a:t>en appelant une </a:t>
            </a:r>
            <a:r>
              <a:rPr lang="fr-FR" altLang="en-US" sz="1200" b="1"/>
              <a:t>routine système </a:t>
            </a:r>
            <a:r>
              <a:rPr lang="fr-FR" altLang="en-US" sz="1200"/>
              <a:t>de fin d’exécution (par exemple </a:t>
            </a:r>
            <a:r>
              <a:rPr lang="fr-FR" altLang="en-US" sz="1200">
                <a:latin typeface="Courier New" panose="02070309020205020404" charset="0"/>
                <a:cs typeface="Courier New" panose="02070309020205020404" charset="0"/>
              </a:rPr>
              <a:t>exit()</a:t>
            </a:r>
            <a:r>
              <a:rPr lang="fr-FR" altLang="en-US" sz="1200"/>
              <a:t> sous Unix);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processus </a:t>
            </a:r>
            <a:r>
              <a:rPr lang="fr-FR" altLang="en-US" sz="1200" b="1"/>
              <a:t>commet </a:t>
            </a:r>
            <a:r>
              <a:rPr lang="fr-FR" altLang="en-US" sz="1200"/>
              <a:t>une </a:t>
            </a:r>
            <a:r>
              <a:rPr lang="fr-FR" altLang="en-US" sz="1200" b="1"/>
              <a:t>erreur irrécouvrable</a:t>
            </a:r>
            <a:r>
              <a:rPr lang="fr-FR" altLang="en-US" sz="1200"/>
              <a:t>.  Une </a:t>
            </a:r>
            <a:r>
              <a:rPr lang="fr-FR" altLang="en-US" sz="1200" b="1"/>
              <a:t>trappe </a:t>
            </a:r>
            <a:r>
              <a:rPr lang="fr-FR" altLang="en-US" sz="1200"/>
              <a:t>est </a:t>
            </a:r>
            <a:r>
              <a:rPr lang="fr-FR" altLang="en-US" sz="1200" b="1"/>
              <a:t>levée </a:t>
            </a:r>
            <a:r>
              <a:rPr lang="fr-FR" altLang="en-US" sz="1200"/>
              <a:t>et le processus est </a:t>
            </a:r>
            <a:r>
              <a:rPr lang="fr-FR" altLang="en-US" sz="1200" b="1"/>
              <a:t>terminé </a:t>
            </a:r>
            <a:r>
              <a:rPr lang="fr-FR" altLang="en-US" sz="1200"/>
              <a:t>par le </a:t>
            </a:r>
            <a:r>
              <a:rPr lang="fr-FR" altLang="en-US" sz="1200" b="1"/>
              <a:t>système</a:t>
            </a:r>
            <a:r>
              <a:rPr lang="fr-FR" altLang="en-US" sz="1200"/>
              <a:t>.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lorsqu’un </a:t>
            </a:r>
            <a:r>
              <a:rPr lang="fr-FR" altLang="en-US" sz="1200" b="1"/>
              <a:t>autre processus demande </a:t>
            </a:r>
            <a:r>
              <a:rPr lang="fr-FR" altLang="en-US" sz="1200"/>
              <a:t>la </a:t>
            </a:r>
            <a:r>
              <a:rPr lang="fr-FR" altLang="en-US" sz="1200" b="1"/>
              <a:t>destruction </a:t>
            </a:r>
            <a:r>
              <a:rPr lang="fr-FR" altLang="en-US" sz="1200"/>
              <a:t>du processus, </a:t>
            </a:r>
            <a:r>
              <a:rPr lang="fr-FR" altLang="en-US" sz="1200" b="1"/>
              <a:t>par </a:t>
            </a:r>
            <a:r>
              <a:rPr lang="fr-FR" altLang="en-US" sz="1200"/>
              <a:t>le biais d’un </a:t>
            </a:r>
            <a:r>
              <a:rPr lang="fr-FR" altLang="en-US" sz="1200" b="1"/>
              <a:t>appel </a:t>
            </a:r>
            <a:r>
              <a:rPr lang="fr-FR" altLang="en-US" sz="1200"/>
              <a:t>à une routine </a:t>
            </a:r>
            <a:r>
              <a:rPr lang="fr-FR" altLang="en-US" sz="1200" b="1"/>
              <a:t>système </a:t>
            </a:r>
            <a:r>
              <a:rPr lang="fr-FR" altLang="en-US" sz="1200"/>
              <a:t>telle que </a:t>
            </a:r>
            <a:r>
              <a:rPr lang="fr-FR" altLang="en-US" sz="1200" b="1">
                <a:latin typeface="Courier New" panose="02070309020205020404" charset="0"/>
                <a:cs typeface="Courier New" panose="02070309020205020404" charset="0"/>
              </a:rPr>
              <a:t>kill </a:t>
            </a:r>
            <a:r>
              <a:rPr lang="fr-FR" altLang="en-US" sz="1200"/>
              <a:t>sous Unix.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la </a:t>
            </a:r>
            <a:r>
              <a:rPr lang="fr-FR" altLang="en-US" sz="1200" b="1"/>
              <a:t>destruction </a:t>
            </a:r>
            <a:r>
              <a:rPr lang="fr-FR" altLang="en-US" sz="1200"/>
              <a:t>d’un processus, le </a:t>
            </a:r>
            <a:r>
              <a:rPr lang="fr-FR" altLang="en-US" sz="1200" b="1"/>
              <a:t>contexte </a:t>
            </a:r>
            <a:r>
              <a:rPr lang="fr-FR" altLang="en-US" sz="1200"/>
              <a:t>de celui-ci est </a:t>
            </a:r>
            <a:r>
              <a:rPr lang="fr-FR" altLang="en-US" sz="1200" b="1"/>
              <a:t>démantelé </a:t>
            </a:r>
            <a:r>
              <a:rPr lang="fr-FR" altLang="en-US" sz="1200"/>
              <a:t>: les </a:t>
            </a:r>
            <a:r>
              <a:rPr lang="fr-FR" altLang="en-US" sz="1200" b="1"/>
              <a:t>ressources </a:t>
            </a:r>
            <a:r>
              <a:rPr lang="fr-FR" altLang="en-US" sz="1200"/>
              <a:t>allouées au processus sont </a:t>
            </a:r>
            <a:r>
              <a:rPr lang="fr-FR" altLang="en-US" sz="1200" b="1"/>
              <a:t>libérées </a:t>
            </a:r>
            <a:r>
              <a:rPr lang="fr-FR" altLang="en-US" sz="1200"/>
              <a:t>et son </a:t>
            </a:r>
            <a:r>
              <a:rPr lang="fr-FR" altLang="en-US" sz="1200" b="1"/>
              <a:t>bloc </a:t>
            </a:r>
            <a:r>
              <a:rPr lang="fr-FR" altLang="en-US" sz="1200"/>
              <a:t>de </a:t>
            </a:r>
            <a:r>
              <a:rPr lang="fr-FR" altLang="en-US" sz="1200" b="1"/>
              <a:t>contrôle </a:t>
            </a:r>
            <a:r>
              <a:rPr lang="fr-FR" altLang="en-US" sz="1200"/>
              <a:t>est </a:t>
            </a:r>
            <a:r>
              <a:rPr lang="fr-FR" altLang="en-US" sz="1200" b="1"/>
              <a:t>détruit</a:t>
            </a:r>
            <a:r>
              <a:rPr lang="fr-FR" altLang="en-US" sz="1200"/>
              <a:t>.</a:t>
            </a:r>
            <a:endParaRPr lang="fr-FR" altLang="en-US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fr-FR" altLang="en-US" sz="1200" b="1"/>
              <a:t>Suspension </a:t>
            </a:r>
            <a:r>
              <a:rPr lang="fr-FR" altLang="en-US" sz="1200"/>
              <a:t>d’exécution : 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opération qui </a:t>
            </a:r>
            <a:r>
              <a:rPr lang="fr-FR" altLang="en-US" sz="1200" b="1"/>
              <a:t>consiste </a:t>
            </a:r>
            <a:r>
              <a:rPr lang="fr-FR" altLang="en-US" sz="1200"/>
              <a:t>à momentanément </a:t>
            </a:r>
            <a:r>
              <a:rPr lang="fr-FR" altLang="en-US" sz="1200" b="1"/>
              <a:t>arrêter l’exécution </a:t>
            </a:r>
            <a:r>
              <a:rPr lang="fr-FR" altLang="en-US" sz="1200"/>
              <a:t>d’un </a:t>
            </a:r>
            <a:r>
              <a:rPr lang="fr-FR" altLang="en-US" sz="1200" b="1"/>
              <a:t>processus </a:t>
            </a:r>
            <a:r>
              <a:rPr lang="fr-FR" altLang="en-US" sz="1200"/>
              <a:t>pour la </a:t>
            </a:r>
            <a:r>
              <a:rPr lang="fr-FR" altLang="en-US" sz="1200" b="1"/>
              <a:t>reprendre ultérieurement</a:t>
            </a:r>
            <a:r>
              <a:rPr lang="fr-FR" altLang="en-US" sz="1200"/>
              <a:t>.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le </a:t>
            </a:r>
            <a:r>
              <a:rPr lang="fr-FR" altLang="en-US" sz="1200" b="1"/>
              <a:t>contexte </a:t>
            </a:r>
            <a:r>
              <a:rPr lang="fr-FR" altLang="en-US" sz="1200"/>
              <a:t>du </a:t>
            </a:r>
            <a:r>
              <a:rPr lang="fr-FR" altLang="en-US" sz="1200" b="1"/>
              <a:t>processus </a:t>
            </a:r>
            <a:r>
              <a:rPr lang="fr-FR" altLang="en-US" sz="1200"/>
              <a:t>est </a:t>
            </a:r>
            <a:r>
              <a:rPr lang="fr-FR" altLang="en-US" sz="1200" b="1"/>
              <a:t>sauvegardé </a:t>
            </a:r>
            <a:r>
              <a:rPr lang="fr-FR" altLang="en-US" sz="1200"/>
              <a:t>dans son </a:t>
            </a:r>
            <a:r>
              <a:rPr lang="fr-FR" altLang="en-US" sz="1200" b="1"/>
              <a:t>PCB </a:t>
            </a:r>
            <a:r>
              <a:rPr lang="fr-FR" altLang="en-US" sz="1200"/>
              <a:t>afin de pouvoir </a:t>
            </a:r>
            <a:r>
              <a:rPr lang="fr-FR" altLang="en-US" sz="1200" b="1"/>
              <a:t>reprendre l’exécution</a:t>
            </a:r>
            <a:r>
              <a:rPr lang="fr-FR" altLang="en-US" sz="1200"/>
              <a:t>, là où elle a été suspendue.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 Le processus suspendu </a:t>
            </a:r>
            <a:r>
              <a:rPr lang="fr-FR" altLang="en-US" sz="1200" b="1"/>
              <a:t>passe </a:t>
            </a:r>
            <a:r>
              <a:rPr lang="fr-FR" altLang="en-US" sz="1200"/>
              <a:t>dans l’état </a:t>
            </a:r>
            <a:r>
              <a:rPr lang="fr-FR" altLang="en-US" sz="1200" b="1"/>
              <a:t>bloqué</a:t>
            </a:r>
            <a:r>
              <a:rPr lang="fr-FR" altLang="en-US" sz="1200"/>
              <a:t>. 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Lors de sa </a:t>
            </a:r>
            <a:r>
              <a:rPr lang="fr-FR" altLang="en-US" sz="1200" b="1"/>
              <a:t>reprise </a:t>
            </a:r>
            <a:r>
              <a:rPr lang="fr-FR" altLang="en-US" sz="1200"/>
              <a:t>d’exécution, le processus franchit la transition de </a:t>
            </a:r>
            <a:r>
              <a:rPr lang="fr-FR" altLang="en-US" sz="1200" b="1"/>
              <a:t>déblocage </a:t>
            </a:r>
            <a:r>
              <a:rPr lang="fr-FR" altLang="en-US" sz="1200"/>
              <a:t>et entre dans l’état </a:t>
            </a:r>
            <a:r>
              <a:rPr lang="fr-FR" altLang="en-US" sz="1200" b="1"/>
              <a:t>prêt</a:t>
            </a:r>
            <a:r>
              <a:rPr lang="fr-FR" altLang="en-US" sz="1200"/>
              <a:t>.</a:t>
            </a:r>
            <a:endParaRPr lang="fr-FR" alt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fr-FR" altLang="en-US" sz="1200"/>
              <a:t>Sous les systèmes Linux ou Unix, </a:t>
            </a:r>
            <a:r>
              <a:rPr lang="fr-FR" altLang="en-US" sz="1200" b="1"/>
              <a:t>l’appel système </a:t>
            </a:r>
            <a:r>
              <a:rPr lang="fr-FR" altLang="en-US" sz="1200">
                <a:latin typeface="Courier" charset="0"/>
                <a:cs typeface="Courier" charset="0"/>
              </a:rPr>
              <a:t>sleep(duree)</a:t>
            </a:r>
            <a:r>
              <a:rPr lang="fr-FR" altLang="en-US" sz="1200"/>
              <a:t> permet de </a:t>
            </a:r>
            <a:r>
              <a:rPr lang="fr-FR" altLang="en-US" sz="1200" b="1"/>
              <a:t>suspendre </a:t>
            </a:r>
            <a:r>
              <a:rPr lang="fr-FR" altLang="en-US" sz="1200"/>
              <a:t>l’exécution d’un </a:t>
            </a:r>
            <a:r>
              <a:rPr lang="fr-FR" altLang="en-US" sz="1200" b="1"/>
              <a:t>processus </a:t>
            </a:r>
            <a:r>
              <a:rPr lang="fr-FR" altLang="en-US" sz="1200"/>
              <a:t>pour un temps égal à </a:t>
            </a:r>
            <a:r>
              <a:rPr lang="fr-FR" altLang="en-US" sz="1200" b="1"/>
              <a:t>duree secondes</a:t>
            </a:r>
            <a:r>
              <a:rPr lang="fr-FR" altLang="en-US" sz="1200"/>
              <a:t>.</a:t>
            </a:r>
            <a:endParaRPr lang="fr-FR" altLang="en-US" sz="12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8880" cy="114228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br>
              <a:rPr sz="3600"/>
            </a:br>
            <a: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NOTION DE PROCESSUS</a:t>
            </a:r>
            <a:br>
              <a:rPr lang="fr-FR" sz="36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</a:br>
            <a:r>
              <a:rPr lang="fr-FR" sz="2000" b="0" strike="noStrike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Un exemple de processus : les processus Unix</a:t>
            </a:r>
            <a:br>
              <a:rPr lang="fr-FR" sz="3600" b="0" strike="noStrike" spc="-1">
                <a:solidFill>
                  <a:srgbClr val="000000"/>
                </a:solidFill>
                <a:latin typeface="Arial" panose="020B0604020202020204"/>
                <a:ea typeface="SimSun"/>
              </a:rPr>
            </a:br>
            <a:endParaRPr lang="fr-FR" sz="2000" b="0" strike="noStrike" spc="-1">
              <a:solidFill>
                <a:srgbClr val="000000"/>
              </a:solidFill>
              <a:latin typeface="Arial" panose="020B0604020202020204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sldNum" idx="18"/>
          </p:nvPr>
        </p:nvSpPr>
        <p:spPr>
          <a:xfrm>
            <a:off x="6553080" y="6245280"/>
            <a:ext cx="2133000" cy="475560"/>
          </a:xfrm>
          <a:prstGeom prst="rect">
            <a:avLst/>
          </a:prstGeom>
          <a:noFill/>
          <a:ln w="9360">
            <a:noFill/>
          </a:ln>
        </p:spPr>
        <p:txBody>
          <a:bodyPr lIns="90000" tIns="45000" rIns="90000" bIns="45000" anchor="t">
            <a:noAutofit/>
          </a:bodyPr>
          <a:lstStyle>
            <a:lvl1pPr indent="0">
              <a:lnSpc>
                <a:spcPct val="100000"/>
              </a:lnSpc>
              <a:buNone/>
              <a:tabLst>
                <a:tab pos="0" algn="l"/>
              </a:tabLst>
              <a:defRPr lang="fr-FR" sz="1800" b="0" strike="noStrike" spc="-1">
                <a:solidFill>
                  <a:srgbClr val="000000"/>
                </a:solidFill>
                <a:latin typeface="Arial" panose="020B0604020202020204"/>
                <a:ea typeface="SimSu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fr-FR" sz="1800" b="0" strike="noStrike" spc="-1">
                <a:solidFill>
                  <a:srgbClr val="000000"/>
                </a:solidFill>
                <a:latin typeface="Times New Roman" panose="02020603050405020304"/>
              </a:rPr>
              <a:t>9</a:t>
            </a:r>
            <a:endParaRPr lang="fr-FR" sz="1800" b="0" strike="noStrike" spc="-1">
              <a:solidFill>
                <a:srgbClr val="000000"/>
              </a:solidFill>
              <a:latin typeface="Times New Roman" panose="02020603050405020304"/>
            </a:endParaRPr>
          </a:p>
        </p:txBody>
      </p:sp>
      <p:pic>
        <p:nvPicPr>
          <p:cNvPr id="2" name="Picture 1" descr="Arborescence des processus Unix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34515" y="1484630"/>
            <a:ext cx="5422265" cy="4633595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3491865" y="6237605"/>
            <a:ext cx="28949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fr-FR" sz="1000" b="1" spc="-1">
                <a:solidFill>
                  <a:srgbClr val="000000"/>
                </a:solidFill>
                <a:latin typeface="Arial" panose="020B0604020202020204"/>
                <a:ea typeface="SimSun"/>
                <a:sym typeface="+mn-ea"/>
              </a:rPr>
              <a:t>Figure 6 : </a:t>
            </a:r>
            <a:r>
              <a:rPr lang="en-US" sz="1000" b="1"/>
              <a:t>Arborescence des processus Unix.</a:t>
            </a:r>
            <a:endParaRPr lang="en-US" sz="1000"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DIAGRAM_MODELTYPE" val="dynamicNum"/>
  <p:tag name="KSO_WM_BEAUTIFY_FLAG" val="#wm#"/>
  <p:tag name="KSO_WM_UNIT_TYPE" val="ζ_h_f"/>
  <p:tag name="KSO_WM_UNIT_DYNMNUM_TYPE" val="1"/>
  <p:tag name="KSO_WM_DYNAMICNUM_SPEED" val="3"/>
  <p:tag name="KSO_WM_UNIT_DYNMNUM_DGM_ANIMTYPE" val="5"/>
  <p:tag name="KSO_WM_UNIT_INDEX" val="1683311764344_1_1"/>
</p:tagLst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B8D452BAFB8ED42ABC8126835C3F547" ma:contentTypeVersion="11" ma:contentTypeDescription="Crée un document." ma:contentTypeScope="" ma:versionID="4795fb58b254509285914090dfe0ad51">
  <xsd:schema xmlns:xsd="http://www.w3.org/2001/XMLSchema" xmlns:xs="http://www.w3.org/2001/XMLSchema" xmlns:p="http://schemas.microsoft.com/office/2006/metadata/properties" xmlns:ns2="766e261a-0364-4f22-a87c-bb1ba8a18389" xmlns:ns3="8809df66-654d-4558-95ed-9419bae7ad50" targetNamespace="http://schemas.microsoft.com/office/2006/metadata/properties" ma:root="true" ma:fieldsID="599bdd61ba10b47222ffd1a270a1c964" ns2:_="" ns3:_="">
    <xsd:import namespace="766e261a-0364-4f22-a87c-bb1ba8a18389"/>
    <xsd:import namespace="8809df66-654d-4558-95ed-9419bae7ad5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66e261a-0364-4f22-a87c-bb1ba8a183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Balises d’images" ma:readOnly="false" ma:fieldId="{5cf76f15-5ced-4ddc-b409-7134ff3c332f}" ma:taxonomyMulti="true" ma:sspId="3b972a7f-0ff5-4d06-af94-aff851ef5c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09df66-654d-4558-95ed-9419bae7ad5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e7cec02-6323-426e-83cb-e7abffb8290f}" ma:internalName="TaxCatchAll" ma:showField="CatchAllData" ma:web="8809df66-654d-4558-95ed-9419bae7ad5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66e261a-0364-4f22-a87c-bb1ba8a18389">
      <Terms xmlns="http://schemas.microsoft.com/office/infopath/2007/PartnerControls"/>
    </lcf76f155ced4ddcb4097134ff3c332f>
    <TaxCatchAll xmlns="8809df66-654d-4558-95ed-9419bae7ad50" xsi:nil="true"/>
  </documentManagement>
</p:properties>
</file>

<file path=customXml/itemProps1.xml><?xml version="1.0" encoding="utf-8"?>
<ds:datastoreItem xmlns:ds="http://schemas.openxmlformats.org/officeDocument/2006/customXml" ds:itemID="{854944C6-A834-43F3-B90A-2694DBDBF277}"/>
</file>

<file path=customXml/itemProps2.xml><?xml version="1.0" encoding="utf-8"?>
<ds:datastoreItem xmlns:ds="http://schemas.openxmlformats.org/officeDocument/2006/customXml" ds:itemID="{F6EEDC97-0378-4194-989C-ADEC9776782D}"/>
</file>

<file path=customXml/itemProps3.xml><?xml version="1.0" encoding="utf-8"?>
<ds:datastoreItem xmlns:ds="http://schemas.openxmlformats.org/officeDocument/2006/customXml" ds:itemID="{1EF58095-18CA-487B-ABD6-1FF56663E63B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18274</Words>
  <Application>WPS Presentation</Application>
  <PresentationFormat/>
  <Paragraphs>477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32</vt:i4>
      </vt:variant>
    </vt:vector>
  </HeadingPairs>
  <TitlesOfParts>
    <vt:vector size="52" baseType="lpstr">
      <vt:lpstr>Arial</vt:lpstr>
      <vt:lpstr>SimSun</vt:lpstr>
      <vt:lpstr>Wingdings</vt:lpstr>
      <vt:lpstr>Arial</vt:lpstr>
      <vt:lpstr>Times New Roman</vt:lpstr>
      <vt:lpstr>DejaVu Sans</vt:lpstr>
      <vt:lpstr>OpenSymbol</vt:lpstr>
      <vt:lpstr>Symbol</vt:lpstr>
      <vt:lpstr>SimSun</vt:lpstr>
      <vt:lpstr>Droid Sans Fallback</vt:lpstr>
      <vt:lpstr>Symbol</vt:lpstr>
      <vt:lpstr>Microsoft YaHei</vt:lpstr>
      <vt:lpstr>Arial Unicode MS</vt:lpstr>
      <vt:lpstr>Quicksand Light</vt:lpstr>
      <vt:lpstr>Courier New</vt:lpstr>
      <vt:lpstr>Courier</vt:lpstr>
      <vt:lpstr>默认设计模板</vt:lpstr>
      <vt:lpstr>默认设计模板</vt:lpstr>
      <vt:lpstr>1_默认设计模板</vt:lpstr>
      <vt:lpstr>2_默认设计模板</vt:lpstr>
      <vt:lpstr>B. Gestion des exécutions programmes</vt:lpstr>
      <vt:lpstr>Sommaire</vt:lpstr>
      <vt:lpstr>Introduction</vt:lpstr>
      <vt:lpstr> NOTION DE PROCESSUS Définitions</vt:lpstr>
      <vt:lpstr> NOTION DE PROCESSUS Définitions </vt:lpstr>
      <vt:lpstr> NOTION DE PROCESSUS États d’un processus </vt:lpstr>
      <vt:lpstr> NOTION DE PROCESSUS Bloc de contrôle du processus  (PCB :  Process Control Block) </vt:lpstr>
      <vt:lpstr> NOTION DE PROCESSUS Opérations sur les processus </vt:lpstr>
      <vt:lpstr> NOTION DE PROCESSUS Un exemple de processus : les processus Unix </vt:lpstr>
      <vt:lpstr> NOTION DE PROCESSUS Un exemple de processus : les processus Unix </vt:lpstr>
      <vt:lpstr> NOTION DE PROCESSUS Un exemple de processus : les processus Unix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Programmation de processus : l’exemple de LINUX </vt:lpstr>
      <vt:lpstr> NOTION DE PROCESSUS  Langage de commandes Processus : l’exemple de Linux </vt:lpstr>
      <vt:lpstr> NOTION DE PROCESSUS  Langage de commandes Processus : l’exemple de Linux </vt:lpstr>
      <vt:lpstr> ORDONNANCEMENT SUR L’UNITÉ CENTRALE Introduction </vt:lpstr>
      <vt:lpstr> ORDONNANCEMENT SUR L’UNITÉ CENTRALE Ordonnancement préemptif et non préemptif </vt:lpstr>
      <vt:lpstr> ORDONNANCEMENT SUR L’UNITÉ CENTRALE Ordonnancement préemptif et non préemptif </vt:lpstr>
      <vt:lpstr> ORDONNANCEMENT SUR L’UNITÉ CENTRALE Entités systèmes responsable de l’ordonnancement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Politiques d’ordonnancement</vt:lpstr>
      <vt:lpstr> ORDONNANCEMENT SUR L’UNITÉ CENTRALE Exemples</vt:lpstr>
      <vt:lpstr>ORDONNANCEMENT SUR L’UNITÉ CENTRALE Exemples</vt:lpstr>
      <vt:lpstr>ORDONNANCEMENT SUR L’UNITÉ CENTRALE Exemples</vt:lpstr>
      <vt:lpstr>ORDONNANCEMENT SUR L’UNITÉ CENTRALE Exemples</vt:lpstr>
      <vt:lpstr>Conclusion</vt:lpstr>
      <vt:lpstr>TP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 1</dc:title>
  <dc:creator>wps</dc:creator>
  <cp:lastModifiedBy>komo</cp:lastModifiedBy>
  <cp:revision>295</cp:revision>
  <dcterms:created xsi:type="dcterms:W3CDTF">2023-06-19T23:12:06Z</dcterms:created>
  <dcterms:modified xsi:type="dcterms:W3CDTF">2023-06-19T23:12:06Z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1033-11.1.0.11698</vt:lpwstr>
  </property>
  <property fmtid="{D5CDD505-2E9C-101B-9397-08002B2CF9AE}" pid="4" name="Slides">
    <vt:i4>29</vt:i4>
  </property>
  <property fmtid="{D5CDD505-2E9C-101B-9397-08002B2CF9AE}" pid="5" name="ContentTypeId">
    <vt:lpwstr>0x0101002B8D452BAFB8ED42ABC8126835C3F547</vt:lpwstr>
  </property>
  <property fmtid="{D5CDD505-2E9C-101B-9397-08002B2CF9AE}" pid="6" name="Order">
    <vt:r8>38500</vt:r8>
  </property>
  <property fmtid="{D5CDD505-2E9C-101B-9397-08002B2CF9AE}" pid="7" name="xd_Signature">
    <vt:bool>false</vt:bool>
  </property>
  <property fmtid="{D5CDD505-2E9C-101B-9397-08002B2CF9AE}" pid="8" name="xd_ProgID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  <property fmtid="{D5CDD505-2E9C-101B-9397-08002B2CF9AE}" pid="13" name="_ExtendedDescription">
    <vt:lpwstr/>
  </property>
  <property fmtid="{D5CDD505-2E9C-101B-9397-08002B2CF9AE}" pid="14" name="TriggerFlowInfo">
    <vt:lpwstr/>
  </property>
</Properties>
</file>