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  <p:sldMasterId id="2147483687" r:id="rId7"/>
  </p:sldMasterIdLst>
  <p:notesMasterIdLst>
    <p:notesMasterId r:id="rId49"/>
  </p:notesMasterIdLst>
  <p:sldIdLst>
    <p:sldId id="256" r:id="rId8"/>
    <p:sldId id="257" r:id="rId9"/>
    <p:sldId id="258" r:id="rId10"/>
    <p:sldId id="285" r:id="rId11"/>
    <p:sldId id="259" r:id="rId12"/>
    <p:sldId id="287" r:id="rId13"/>
    <p:sldId id="288" r:id="rId14"/>
    <p:sldId id="290" r:id="rId15"/>
    <p:sldId id="291" r:id="rId16"/>
    <p:sldId id="292" r:id="rId17"/>
    <p:sldId id="311" r:id="rId18"/>
    <p:sldId id="312" r:id="rId19"/>
    <p:sldId id="293" r:id="rId20"/>
    <p:sldId id="313" r:id="rId21"/>
    <p:sldId id="314" r:id="rId22"/>
    <p:sldId id="315" r:id="rId23"/>
    <p:sldId id="294" r:id="rId24"/>
    <p:sldId id="316" r:id="rId25"/>
    <p:sldId id="286" r:id="rId26"/>
    <p:sldId id="295" r:id="rId27"/>
    <p:sldId id="296" r:id="rId28"/>
    <p:sldId id="317" r:id="rId29"/>
    <p:sldId id="297" r:id="rId30"/>
    <p:sldId id="318" r:id="rId31"/>
    <p:sldId id="319" r:id="rId32"/>
    <p:sldId id="320" r:id="rId33"/>
    <p:sldId id="321" r:id="rId34"/>
    <p:sldId id="298" r:id="rId35"/>
    <p:sldId id="322" r:id="rId36"/>
    <p:sldId id="323" r:id="rId37"/>
    <p:sldId id="299" r:id="rId38"/>
    <p:sldId id="300" r:id="rId39"/>
    <p:sldId id="302" r:id="rId40"/>
    <p:sldId id="301" r:id="rId41"/>
    <p:sldId id="304" r:id="rId42"/>
    <p:sldId id="303" r:id="rId43"/>
    <p:sldId id="305" r:id="rId44"/>
    <p:sldId id="306" r:id="rId45"/>
    <p:sldId id="307" r:id="rId46"/>
    <p:sldId id="283" r:id="rId47"/>
    <p:sldId id="284" r:id="rId48"/>
  </p:sldIdLst>
  <p:sldSz cx="9144000" cy="6858000" type="screen4x3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omo" initials="k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A8A4F1-4832-4131-8A78-9B1C512E60F3}" v="1" dt="2023-11-30T09:22:40.913"/>
    <p1510:client id="{C65D3723-A6D7-DF8D-0672-B7FCE71E2900}" v="2" dt="2023-11-15T08:01:53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commentAuthors" Target="commentAuthors.xml"/><Relationship Id="rId55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microsoft.com/office/2015/10/relationships/revisionInfo" Target="revisionInfo.xml"/><Relationship Id="rId8" Type="http://schemas.openxmlformats.org/officeDocument/2006/relationships/slide" Target="slides/slide1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PASSI Owen" userId="S::owen.mampassi@cfautec.fr::6d7e0739-94a0-43d9-b29b-5b6892c6c645" providerId="AD" clId="Web-{C65D3723-A6D7-DF8D-0672-B7FCE71E2900}"/>
    <pc:docChg chg="sldOrd">
      <pc:chgData name="MAMPASSI Owen" userId="S::owen.mampassi@cfautec.fr::6d7e0739-94a0-43d9-b29b-5b6892c6c645" providerId="AD" clId="Web-{C65D3723-A6D7-DF8D-0672-B7FCE71E2900}" dt="2023-11-15T08:01:53.607" v="1"/>
      <pc:docMkLst>
        <pc:docMk/>
      </pc:docMkLst>
      <pc:sldChg chg="ord">
        <pc:chgData name="MAMPASSI Owen" userId="S::owen.mampassi@cfautec.fr::6d7e0739-94a0-43d9-b29b-5b6892c6c645" providerId="AD" clId="Web-{C65D3723-A6D7-DF8D-0672-B7FCE71E2900}" dt="2023-11-15T08:01:53.169" v="0"/>
        <pc:sldMkLst>
          <pc:docMk/>
          <pc:sldMk cId="0" sldId="301"/>
        </pc:sldMkLst>
      </pc:sldChg>
      <pc:sldChg chg="ord">
        <pc:chgData name="MAMPASSI Owen" userId="S::owen.mampassi@cfautec.fr::6d7e0739-94a0-43d9-b29b-5b6892c6c645" providerId="AD" clId="Web-{C65D3723-A6D7-DF8D-0672-B7FCE71E2900}" dt="2023-11-15T08:01:53.607" v="1"/>
        <pc:sldMkLst>
          <pc:docMk/>
          <pc:sldMk cId="0" sldId="303"/>
        </pc:sldMkLst>
      </pc:sldChg>
    </pc:docChg>
  </pc:docChgLst>
  <pc:docChgLst>
    <pc:chgData name="FARES Sofiane" userId="S::sofiane.fares@cfautec.fr::0d6a3df5-ef8c-450a-9190-766cf379a7e7" providerId="AD" clId="Web-{89A8A4F1-4832-4131-8A78-9B1C512E60F3}"/>
    <pc:docChg chg="sldOrd">
      <pc:chgData name="FARES Sofiane" userId="S::sofiane.fares@cfautec.fr::0d6a3df5-ef8c-450a-9190-766cf379a7e7" providerId="AD" clId="Web-{89A8A4F1-4832-4131-8A78-9B1C512E60F3}" dt="2023-11-30T09:22:40.913" v="0"/>
      <pc:docMkLst>
        <pc:docMk/>
      </pc:docMkLst>
      <pc:sldChg chg="ord">
        <pc:chgData name="FARES Sofiane" userId="S::sofiane.fares@cfautec.fr::0d6a3df5-ef8c-450a-9190-766cf379a7e7" providerId="AD" clId="Web-{89A8A4F1-4832-4131-8A78-9B1C512E60F3}" dt="2023-11-30T09:22:40.913" v="0"/>
        <pc:sldMkLst>
          <pc:docMk/>
          <pc:sldMk cId="0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move the slide</a:t>
            </a: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5900" indent="0">
              <a:buNone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Click to edit the notes format</a:t>
            </a:r>
          </a:p>
        </p:txBody>
      </p:sp>
      <p:sp>
        <p:nvSpPr>
          <p:cNvPr id="16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&lt;header&gt;</a:t>
            </a:r>
          </a:p>
        </p:txBody>
      </p:sp>
      <p:sp>
        <p:nvSpPr>
          <p:cNvPr id="167" name="PlaceHolder 4"/>
          <p:cNvSpPr>
            <a:spLocks noGrp="1"/>
          </p:cNvSpPr>
          <p:nvPr>
            <p:ph type="dt" idx="1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&lt;date/time&gt;</a:t>
            </a:r>
          </a:p>
        </p:txBody>
      </p:sp>
      <p:sp>
        <p:nvSpPr>
          <p:cNvPr id="168" name="PlaceHolder 5"/>
          <p:cNvSpPr>
            <a:spLocks noGrp="1"/>
          </p:cNvSpPr>
          <p:nvPr>
            <p:ph type="ftr" idx="1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&lt;footer&gt;</a:t>
            </a:r>
          </a:p>
        </p:txBody>
      </p:sp>
      <p:sp>
        <p:nvSpPr>
          <p:cNvPr id="169" name="PlaceHolder 6"/>
          <p:cNvSpPr>
            <a:spLocks noGrp="1"/>
          </p:cNvSpPr>
          <p:nvPr>
            <p:ph type="sldNum" idx="1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C5979F89-6888-4037-A562-E97EBB4C29D3}" type="slidenum"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</a:rPr>
              <a:t>‹N°›</a:t>
            </a:fld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65175" y="514350"/>
            <a:ext cx="5273675" cy="3956050"/>
          </a:xfr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12800" y="812800"/>
            <a:ext cx="5232400" cy="3924300"/>
          </a:xfrm>
        </p:spPr>
      </p:sp>
      <p:sp>
        <p:nvSpPr>
          <p:cNvPr id="4" name="Text Box 3"/>
          <p:cNvSpPr txBox="1"/>
          <p:nvPr/>
        </p:nvSpPr>
        <p:spPr>
          <a:xfrm>
            <a:off x="76200" y="4772025"/>
            <a:ext cx="674624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/>
              <a:t>La sortie sur dans une VM n’est pas le même que sur le host !? :</a:t>
            </a:r>
          </a:p>
          <a:p>
            <a:endParaRPr lang="fr-F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/>
              <a:t>Sur le host :</a:t>
            </a:r>
          </a:p>
          <a:p>
            <a:r>
              <a:rPr lang="fr-FR" altLang="en-US">
                <a:latin typeface="Courier New" panose="02070309020205020404" charset="0"/>
                <a:cs typeface="Courier New" panose="02070309020205020404" charset="0"/>
              </a:rPr>
              <a:t>je suis le fils; mon pid est 760009</a:t>
            </a:r>
          </a:p>
          <a:p>
            <a:r>
              <a:rPr lang="fr-FR" altLang="en-US">
                <a:latin typeface="Courier New" panose="02070309020205020404" charset="0"/>
                <a:cs typeface="Courier New" panose="02070309020205020404" charset="0"/>
              </a:rPr>
              <a:t>pid de mon père, 760003</a:t>
            </a:r>
          </a:p>
          <a:p>
            <a:r>
              <a:rPr lang="fr-FR" altLang="en-US">
                <a:latin typeface="Courier New" panose="02070309020205020404" charset="0"/>
                <a:cs typeface="Courier New" panose="02070309020205020404" charset="0"/>
              </a:rPr>
              <a:t>je suis le père; mon pid est 760003</a:t>
            </a:r>
          </a:p>
          <a:p>
            <a:r>
              <a:rPr lang="fr-FR" altLang="en-US">
                <a:latin typeface="Courier New" panose="02070309020205020404" charset="0"/>
                <a:cs typeface="Courier New" panose="02070309020205020404" charset="0"/>
              </a:rPr>
              <a:t>pid de mon fils, 760009</a:t>
            </a:r>
          </a:p>
          <a:p>
            <a:endParaRPr lang="fr-FR" altLang="en-US">
              <a:latin typeface="Courier New" panose="02070309020205020404" charset="0"/>
              <a:cs typeface="Courier New" panose="020703090202050204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>
                <a:latin typeface="+mj-lt"/>
                <a:cs typeface="+mj-lt"/>
              </a:rPr>
              <a:t>Sur la VM :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fr-FR" altLang="en-US">
                <a:latin typeface="Courier New" panose="02070309020205020404" charset="0"/>
                <a:cs typeface="Courier New" panose="02070309020205020404" charset="0"/>
              </a:rPr>
              <a:t>je suis le père; mon pid est 2652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fr-FR" altLang="en-US">
                <a:latin typeface="Courier New" panose="02070309020205020404" charset="0"/>
                <a:cs typeface="Courier New" panose="02070309020205020404" charset="0"/>
              </a:rPr>
              <a:t>pid de mon fils, 2676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fr-FR" altLang="en-US">
                <a:latin typeface="Courier New" panose="02070309020205020404" charset="0"/>
                <a:cs typeface="Courier New" panose="02070309020205020404" charset="0"/>
              </a:rPr>
              <a:t>je suis le fils; mon pid est 2676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fr-FR" altLang="en-US">
                <a:latin typeface="Courier New" panose="02070309020205020404" charset="0"/>
                <a:cs typeface="Courier New" panose="02070309020205020404" charset="0"/>
              </a:rPr>
              <a:t>pid de mon père, 2652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12800" y="812800"/>
            <a:ext cx="5232400" cy="3924300"/>
          </a:xfrm>
        </p:spPr>
      </p:sp>
      <p:sp>
        <p:nvSpPr>
          <p:cNvPr id="4" name="Text Box 3"/>
          <p:cNvSpPr txBox="1"/>
          <p:nvPr/>
        </p:nvSpPr>
        <p:spPr>
          <a:xfrm>
            <a:off x="76200" y="4772025"/>
            <a:ext cx="6746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altLang="en-US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ym typeface="+mn-ea"/>
              </a:rPr>
              <a:t>utilisation processeur (c ou %CPU)</a:t>
            </a:r>
            <a:r>
              <a:rPr lang="en-US" sz="1200">
                <a:sym typeface="+mn-ea"/>
              </a:rPr>
              <a:t> : indique le </a:t>
            </a:r>
            <a:r>
              <a:rPr lang="en-US" sz="1200" b="1">
                <a:sym typeface="+mn-ea"/>
              </a:rPr>
              <a:t>pourcentage utilisation </a:t>
            </a:r>
            <a:r>
              <a:rPr lang="en-US" sz="1200">
                <a:sym typeface="+mn-ea"/>
              </a:rPr>
              <a:t>du</a:t>
            </a:r>
            <a:r>
              <a:rPr lang="fr-FR" altLang="en-US" sz="1200">
                <a:sym typeface="+mn-ea"/>
              </a:rPr>
              <a:t> </a:t>
            </a:r>
            <a:r>
              <a:rPr lang="en-US" sz="1200" b="1">
                <a:sym typeface="+mn-ea"/>
              </a:rPr>
              <a:t>processeur </a:t>
            </a:r>
            <a:r>
              <a:rPr lang="en-US" sz="1200">
                <a:sym typeface="+mn-ea"/>
              </a:rPr>
              <a:t>par rapport à la durée de vie du processus ;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ym typeface="+mn-ea"/>
              </a:rPr>
              <a:t>terminal (TTY)</a:t>
            </a:r>
            <a:r>
              <a:rPr lang="en-US" sz="1200">
                <a:sym typeface="+mn-ea"/>
              </a:rPr>
              <a:t> : indique le </a:t>
            </a:r>
            <a:r>
              <a:rPr lang="en-US" sz="1200" b="1">
                <a:sym typeface="+mn-ea"/>
              </a:rPr>
              <a:t>terminal </a:t>
            </a:r>
            <a:r>
              <a:rPr lang="en-US" sz="1200">
                <a:sym typeface="+mn-ea"/>
              </a:rPr>
              <a:t>auquel est </a:t>
            </a:r>
            <a:r>
              <a:rPr lang="en-US" sz="1200" b="1">
                <a:sym typeface="+mn-ea"/>
              </a:rPr>
              <a:t>rattaché </a:t>
            </a:r>
            <a:r>
              <a:rPr lang="en-US" sz="1200">
                <a:sym typeface="+mn-ea"/>
              </a:rPr>
              <a:t>le </a:t>
            </a:r>
            <a:r>
              <a:rPr lang="en-US" sz="1200" b="1">
                <a:sym typeface="+mn-ea"/>
              </a:rPr>
              <a:t>processus </a:t>
            </a:r>
            <a:r>
              <a:rPr lang="en-US" sz="1200">
                <a:sym typeface="+mn-ea"/>
              </a:rPr>
              <a:t>(pour affichages et contrôle …) 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ym typeface="+mn-ea"/>
              </a:rPr>
              <a:t>durée d’exécution (TIME)</a:t>
            </a:r>
            <a:r>
              <a:rPr lang="en-US" sz="1200">
                <a:sym typeface="+mn-ea"/>
              </a:rPr>
              <a:t> : indique le </a:t>
            </a:r>
            <a:r>
              <a:rPr lang="en-US" sz="1200" b="1">
                <a:sym typeface="+mn-ea"/>
              </a:rPr>
              <a:t>temps cumulé </a:t>
            </a:r>
            <a:r>
              <a:rPr lang="en-US" sz="1200">
                <a:sym typeface="+mn-ea"/>
              </a:rPr>
              <a:t>passé à </a:t>
            </a:r>
            <a:r>
              <a:rPr lang="en-US" sz="1200" b="1">
                <a:sym typeface="+mn-ea"/>
              </a:rPr>
              <a:t>exécuter </a:t>
            </a:r>
            <a:r>
              <a:rPr lang="en-US" sz="1200">
                <a:sym typeface="+mn-ea"/>
              </a:rPr>
              <a:t>le</a:t>
            </a:r>
            <a:r>
              <a:rPr lang="fr-FR" altLang="en-US" sz="1200">
                <a:sym typeface="+mn-ea"/>
              </a:rPr>
              <a:t> </a:t>
            </a:r>
            <a:r>
              <a:rPr lang="en-US" sz="1200" b="1">
                <a:sym typeface="+mn-ea"/>
              </a:rPr>
              <a:t>processus </a:t>
            </a:r>
            <a:r>
              <a:rPr lang="en-US" sz="1200">
                <a:sym typeface="+mn-ea"/>
              </a:rPr>
              <a:t>;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ym typeface="+mn-ea"/>
              </a:rPr>
              <a:t>commande (CMD)</a:t>
            </a:r>
            <a:r>
              <a:rPr lang="en-US" sz="1200">
                <a:sym typeface="+mn-ea"/>
              </a:rPr>
              <a:t> : correspond au </a:t>
            </a:r>
            <a:r>
              <a:rPr lang="en-US" sz="1200" b="1">
                <a:sym typeface="+mn-ea"/>
              </a:rPr>
              <a:t>nom </a:t>
            </a:r>
            <a:r>
              <a:rPr lang="en-US" sz="1200">
                <a:sym typeface="+mn-ea"/>
              </a:rPr>
              <a:t>du </a:t>
            </a:r>
            <a:r>
              <a:rPr lang="en-US" sz="1200" b="1">
                <a:sym typeface="+mn-ea"/>
              </a:rPr>
              <a:t>programme </a:t>
            </a:r>
            <a:r>
              <a:rPr lang="en-US" sz="1200">
                <a:sym typeface="+mn-ea"/>
              </a:rPr>
              <a:t>exécutable.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>
              <a:sym typeface="+mn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756285" y="5078730"/>
            <a:ext cx="6047740" cy="2976245"/>
          </a:xfrm>
        </p:spPr>
        <p:txBody>
          <a:bodyPr/>
          <a:lstStyle/>
          <a:p>
            <a:pPr lvl="8"/>
            <a:r>
              <a:rPr lang="en-US" sz="1200"/>
              <a:t>Dans le contexte d’une </a:t>
            </a:r>
            <a:r>
              <a:rPr lang="en-US" sz="1200" b="1"/>
              <a:t>machine multiprogrammée</a:t>
            </a:r>
            <a:r>
              <a:rPr lang="en-US" sz="1200"/>
              <a:t>, </a:t>
            </a:r>
            <a:r>
              <a:rPr lang="en-US" sz="1200" b="1"/>
              <a:t>plusieurs processus </a:t>
            </a:r>
            <a:r>
              <a:rPr lang="en-US" sz="1200"/>
              <a:t>sont </a:t>
            </a:r>
            <a:r>
              <a:rPr lang="en-US" sz="1200" b="1"/>
              <a:t>présents</a:t>
            </a:r>
            <a:r>
              <a:rPr lang="fr-FR" altLang="en-US" sz="1200" b="1"/>
              <a:t> </a:t>
            </a:r>
            <a:r>
              <a:rPr lang="en-US" sz="1200"/>
              <a:t>en </a:t>
            </a:r>
            <a:r>
              <a:rPr lang="en-US" sz="1200" b="1"/>
              <a:t>mémoire centrale</a:t>
            </a:r>
            <a:r>
              <a:rPr lang="en-US" sz="1200"/>
              <a:t>. Imaginons la situation suivante à un instant t : le processus </a:t>
            </a:r>
            <a:r>
              <a:rPr lang="en-US" sz="1200" b="1"/>
              <a:t>P1</a:t>
            </a:r>
            <a:r>
              <a:rPr lang="fr-FR" altLang="en-US" sz="1200" b="1"/>
              <a:t> </a:t>
            </a:r>
            <a:r>
              <a:rPr lang="en-US" sz="1200"/>
              <a:t>est </a:t>
            </a:r>
            <a:r>
              <a:rPr lang="en-US" sz="1200" b="1"/>
              <a:t>élu </a:t>
            </a:r>
            <a:r>
              <a:rPr lang="en-US" sz="1200"/>
              <a:t>et </a:t>
            </a:r>
            <a:r>
              <a:rPr lang="en-US" sz="1200" b="1"/>
              <a:t>s’exécute </a:t>
            </a:r>
            <a:r>
              <a:rPr lang="en-US" sz="1200"/>
              <a:t>sur le processeur. </a:t>
            </a:r>
          </a:p>
          <a:p>
            <a:pPr lvl="8"/>
            <a:r>
              <a:rPr lang="en-US" sz="1200"/>
              <a:t>Les processus </a:t>
            </a:r>
            <a:r>
              <a:rPr lang="en-US" sz="1200" b="1"/>
              <a:t>P2 </a:t>
            </a:r>
            <a:r>
              <a:rPr lang="en-US" sz="1200"/>
              <a:t>et </a:t>
            </a:r>
            <a:r>
              <a:rPr lang="en-US" sz="1200" b="1"/>
              <a:t>P4 </a:t>
            </a:r>
            <a:r>
              <a:rPr lang="en-US" sz="1200"/>
              <a:t>sont dans l’état </a:t>
            </a:r>
            <a:r>
              <a:rPr lang="en-US" sz="1200" b="1"/>
              <a:t>bloqué</a:t>
            </a:r>
            <a:r>
              <a:rPr lang="fr-FR" altLang="en-US" sz="1200" b="1"/>
              <a:t> </a:t>
            </a:r>
            <a:r>
              <a:rPr lang="en-US" sz="1200"/>
              <a:t>car ils </a:t>
            </a:r>
            <a:r>
              <a:rPr lang="en-US" sz="1200" b="1"/>
              <a:t>attentent </a:t>
            </a:r>
            <a:r>
              <a:rPr lang="en-US" sz="1200"/>
              <a:t>tous les deux la </a:t>
            </a:r>
            <a:r>
              <a:rPr lang="en-US" sz="1200" b="1"/>
              <a:t>fin </a:t>
            </a:r>
            <a:r>
              <a:rPr lang="en-US" sz="1200"/>
              <a:t>d’une </a:t>
            </a:r>
            <a:r>
              <a:rPr lang="en-US" sz="1200" b="1"/>
              <a:t>opération d’entrées-sorties</a:t>
            </a:r>
            <a:r>
              <a:rPr lang="en-US" sz="1200"/>
              <a:t> avec le </a:t>
            </a:r>
            <a:r>
              <a:rPr lang="en-US" sz="1200" b="1"/>
              <a:t>disque</a:t>
            </a:r>
            <a:r>
              <a:rPr lang="en-US" sz="1200"/>
              <a:t>.</a:t>
            </a:r>
          </a:p>
          <a:p>
            <a:r>
              <a:rPr lang="en-US" sz="1200"/>
              <a:t>Les processus </a:t>
            </a:r>
            <a:r>
              <a:rPr lang="en-US" sz="1200" b="1"/>
              <a:t>P3</a:t>
            </a:r>
            <a:r>
              <a:rPr lang="en-US" sz="1200"/>
              <a:t>, </a:t>
            </a:r>
            <a:r>
              <a:rPr lang="en-US" sz="1200" b="1"/>
              <a:t>P5 </a:t>
            </a:r>
            <a:r>
              <a:rPr lang="en-US" sz="1200"/>
              <a:t>et </a:t>
            </a:r>
            <a:r>
              <a:rPr lang="en-US" sz="1200" b="1"/>
              <a:t>P6 </a:t>
            </a:r>
            <a:r>
              <a:rPr lang="en-US" sz="1200"/>
              <a:t>quant à eux sont dans </a:t>
            </a:r>
            <a:r>
              <a:rPr lang="en-US" sz="1200" b="1"/>
              <a:t>l’état prêt </a:t>
            </a:r>
            <a:r>
              <a:rPr lang="en-US" sz="1200"/>
              <a:t>: ils pourraient </a:t>
            </a:r>
            <a:r>
              <a:rPr lang="en-US" sz="1200" b="1"/>
              <a:t>s’exécuter</a:t>
            </a:r>
            <a:endParaRPr lang="en-US" sz="1200"/>
          </a:p>
          <a:p>
            <a:pPr lvl="8"/>
            <a:r>
              <a:rPr lang="en-US" sz="1200"/>
              <a:t>mais ils </a:t>
            </a:r>
            <a:r>
              <a:rPr lang="en-US" sz="1200" b="1"/>
              <a:t>ne </a:t>
            </a:r>
            <a:r>
              <a:rPr lang="en-US" sz="1200"/>
              <a:t>le </a:t>
            </a:r>
            <a:r>
              <a:rPr lang="en-US" sz="1200" b="1"/>
              <a:t>peuvent </a:t>
            </a:r>
            <a:r>
              <a:rPr lang="en-US" sz="1200"/>
              <a:t>pas car le </a:t>
            </a:r>
            <a:r>
              <a:rPr lang="en-US" sz="1200" b="1"/>
              <a:t>processeur </a:t>
            </a:r>
            <a:r>
              <a:rPr lang="en-US" sz="1200"/>
              <a:t>est </a:t>
            </a:r>
            <a:r>
              <a:rPr lang="en-US" sz="1200" b="1"/>
              <a:t>occupé </a:t>
            </a:r>
            <a:r>
              <a:rPr lang="en-US" sz="1200"/>
              <a:t>par le processus </a:t>
            </a:r>
            <a:r>
              <a:rPr lang="en-US" sz="1200" b="1"/>
              <a:t>P1</a:t>
            </a:r>
            <a:r>
              <a:rPr lang="en-US" sz="1200"/>
              <a:t>. </a:t>
            </a:r>
          </a:p>
          <a:p>
            <a:pPr lvl="8"/>
            <a:r>
              <a:rPr lang="en-US" sz="1200"/>
              <a:t>Lorsque</a:t>
            </a:r>
            <a:r>
              <a:rPr lang="fr-FR" altLang="en-US" sz="1200"/>
              <a:t> </a:t>
            </a:r>
            <a:r>
              <a:rPr lang="en-US" sz="1200"/>
              <a:t>le processus </a:t>
            </a:r>
            <a:r>
              <a:rPr lang="en-US" sz="1200" b="1"/>
              <a:t>P1 </a:t>
            </a:r>
            <a:r>
              <a:rPr lang="en-US" sz="1200" b="0"/>
              <a:t>quitte </a:t>
            </a:r>
            <a:r>
              <a:rPr lang="en-US" sz="1200"/>
              <a:t>le processeur parce qu’il a </a:t>
            </a:r>
            <a:r>
              <a:rPr lang="en-US" sz="1200" b="1"/>
              <a:t>terminé </a:t>
            </a:r>
            <a:r>
              <a:rPr lang="en-US" sz="1200"/>
              <a:t>son exécution, les trois</a:t>
            </a:r>
            <a:r>
              <a:rPr lang="fr-FR" altLang="en-US" sz="1200"/>
              <a:t> </a:t>
            </a:r>
            <a:r>
              <a:rPr lang="en-US" sz="1200"/>
              <a:t>processus </a:t>
            </a:r>
            <a:r>
              <a:rPr lang="en-US" sz="1200" b="1"/>
              <a:t>P3</a:t>
            </a:r>
            <a:r>
              <a:rPr lang="en-US" sz="1200"/>
              <a:t>, </a:t>
            </a:r>
            <a:r>
              <a:rPr lang="en-US" sz="1200" b="1"/>
              <a:t>P5 </a:t>
            </a:r>
            <a:r>
              <a:rPr lang="en-US" sz="1200"/>
              <a:t>et </a:t>
            </a:r>
            <a:r>
              <a:rPr lang="en-US" sz="1200" b="1"/>
              <a:t>P6 </a:t>
            </a:r>
            <a:r>
              <a:rPr lang="en-US" sz="1200"/>
              <a:t>ont tous les trois le </a:t>
            </a:r>
            <a:r>
              <a:rPr lang="en-US" sz="1200" b="1"/>
              <a:t>droit d’obtenir </a:t>
            </a:r>
            <a:r>
              <a:rPr lang="en-US" sz="1200"/>
              <a:t>le </a:t>
            </a:r>
            <a:r>
              <a:rPr lang="en-US" sz="1200" b="1"/>
              <a:t>processeur</a:t>
            </a:r>
            <a:r>
              <a:rPr lang="en-US" sz="1200"/>
              <a:t>. Mais le</a:t>
            </a:r>
          </a:p>
          <a:p>
            <a:pPr lvl="8"/>
            <a:r>
              <a:rPr lang="en-US" sz="1200" b="1"/>
              <a:t>processeur </a:t>
            </a:r>
            <a:r>
              <a:rPr lang="en-US" sz="1200"/>
              <a:t>ne peut être </a:t>
            </a:r>
            <a:r>
              <a:rPr lang="en-US" sz="1200" b="1"/>
              <a:t>alloué </a:t>
            </a:r>
            <a:r>
              <a:rPr lang="en-US" sz="1200"/>
              <a:t>qu’à </a:t>
            </a:r>
            <a:r>
              <a:rPr lang="en-US" sz="1200" b="1"/>
              <a:t>un seul processus </a:t>
            </a:r>
            <a:r>
              <a:rPr lang="en-US" sz="1200"/>
              <a:t>à la fois : il </a:t>
            </a:r>
            <a:r>
              <a:rPr lang="en-US" sz="1200" b="1"/>
              <a:t>faut </a:t>
            </a:r>
            <a:r>
              <a:rPr lang="en-US" sz="1200"/>
              <a:t>donc </a:t>
            </a:r>
            <a:r>
              <a:rPr lang="en-US" sz="1200" b="1"/>
              <a:t>choisir</a:t>
            </a:r>
            <a:endParaRPr lang="en-US" sz="1200"/>
          </a:p>
          <a:p>
            <a:pPr lvl="8"/>
            <a:r>
              <a:rPr lang="en-US" sz="1200"/>
              <a:t>entre P3, P5 et P6. </a:t>
            </a:r>
            <a:r>
              <a:rPr lang="en-US" sz="1200" b="1"/>
              <a:t>Par ailleurs</a:t>
            </a:r>
            <a:r>
              <a:rPr lang="en-US" sz="1200"/>
              <a:t>, à un moment donné l’un des deux processus </a:t>
            </a:r>
            <a:r>
              <a:rPr lang="en-US" sz="1200" b="1"/>
              <a:t>P2</a:t>
            </a:r>
            <a:endParaRPr lang="en-US" sz="1200"/>
          </a:p>
          <a:p>
            <a:pPr lvl="8"/>
            <a:r>
              <a:rPr lang="en-US" sz="1200"/>
              <a:t>ou </a:t>
            </a:r>
            <a:r>
              <a:rPr lang="en-US" sz="1200" b="1"/>
              <a:t>P4</a:t>
            </a:r>
            <a:r>
              <a:rPr lang="en-US" sz="1200"/>
              <a:t>, </a:t>
            </a:r>
            <a:r>
              <a:rPr lang="en-US" sz="1200" b="1"/>
              <a:t>terminera </a:t>
            </a:r>
            <a:r>
              <a:rPr lang="en-US" sz="1200"/>
              <a:t>son </a:t>
            </a:r>
            <a:r>
              <a:rPr lang="en-US" sz="1200" b="1"/>
              <a:t>opération d’entrées</a:t>
            </a:r>
            <a:r>
              <a:rPr lang="en-US" sz="1200"/>
              <a:t>-</a:t>
            </a:r>
            <a:r>
              <a:rPr lang="en-US" sz="1200" b="1"/>
              <a:t>sorties</a:t>
            </a:r>
            <a:r>
              <a:rPr lang="en-US" sz="1200"/>
              <a:t>. Ce processus </a:t>
            </a:r>
            <a:r>
              <a:rPr lang="en-US" sz="1200" b="1"/>
              <a:t>passera </a:t>
            </a:r>
            <a:r>
              <a:rPr lang="en-US" sz="1200"/>
              <a:t>alors dans</a:t>
            </a:r>
          </a:p>
          <a:p>
            <a:r>
              <a:rPr lang="en-US" sz="1200"/>
              <a:t>l’état </a:t>
            </a:r>
            <a:r>
              <a:rPr lang="en-US" sz="1200" b="1"/>
              <a:t>prêt </a:t>
            </a:r>
            <a:r>
              <a:rPr lang="en-US" sz="1200"/>
              <a:t>et sera peut-être plus </a:t>
            </a:r>
            <a:r>
              <a:rPr lang="en-US" sz="1200" b="1"/>
              <a:t>prioritaire</a:t>
            </a:r>
            <a:r>
              <a:rPr lang="en-US" sz="1200"/>
              <a:t> que le </a:t>
            </a:r>
            <a:r>
              <a:rPr lang="en-US" sz="1200" b="1"/>
              <a:t>processus courant</a:t>
            </a:r>
            <a:r>
              <a:rPr lang="en-US" sz="1200"/>
              <a:t>. Il faudra alors</a:t>
            </a:r>
          </a:p>
          <a:p>
            <a:pPr lvl="8"/>
            <a:r>
              <a:rPr lang="en-US" sz="1200" b="1"/>
              <a:t>préempter </a:t>
            </a:r>
            <a:r>
              <a:rPr lang="en-US" sz="1200"/>
              <a:t>celui-ci. C’est le </a:t>
            </a:r>
            <a:r>
              <a:rPr lang="en-US" sz="1200" b="1"/>
              <a:t>rôle </a:t>
            </a:r>
            <a:r>
              <a:rPr lang="en-US" sz="1200"/>
              <a:t>de la </a:t>
            </a:r>
            <a:r>
              <a:rPr lang="en-US" sz="1200" b="1"/>
              <a:t>fonction d’ordonnancement </a:t>
            </a:r>
            <a:r>
              <a:rPr lang="en-US" sz="1200"/>
              <a:t>que de </a:t>
            </a:r>
            <a:r>
              <a:rPr lang="en-US" sz="1200" b="1"/>
              <a:t>choisir </a:t>
            </a:r>
            <a:r>
              <a:rPr lang="en-US" sz="1200"/>
              <a:t>un</a:t>
            </a:r>
          </a:p>
          <a:p>
            <a:r>
              <a:rPr lang="en-US" sz="1200"/>
              <a:t>des trois </a:t>
            </a:r>
            <a:r>
              <a:rPr lang="en-US" sz="1200" b="1"/>
              <a:t>processus </a:t>
            </a:r>
            <a:r>
              <a:rPr lang="en-US" sz="1200"/>
              <a:t>P3, P5 ou P6 pour lui </a:t>
            </a:r>
            <a:r>
              <a:rPr lang="en-US" sz="1200" b="1"/>
              <a:t>allouer </a:t>
            </a:r>
            <a:r>
              <a:rPr lang="en-US" sz="1200"/>
              <a:t>le </a:t>
            </a:r>
            <a:r>
              <a:rPr lang="en-US" sz="1200" b="1"/>
              <a:t>processeur </a:t>
            </a:r>
            <a:r>
              <a:rPr lang="en-US" sz="1200"/>
              <a:t>ou de choisir d’arrêter</a:t>
            </a:r>
          </a:p>
          <a:p>
            <a:r>
              <a:rPr lang="en-US" sz="1200"/>
              <a:t>le processus courant pour allouer le processeur à un nouveau processus prêt.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7785" y="4648200"/>
            <a:ext cx="6746240" cy="4435475"/>
          </a:xfrm>
        </p:spPr>
        <p:txBody>
          <a:bodyPr/>
          <a:lstStyle/>
          <a:p>
            <a:r>
              <a:rPr lang="en-US" sz="1000"/>
              <a:t>La </a:t>
            </a:r>
            <a:r>
              <a:rPr lang="en-US" sz="1000" b="1"/>
              <a:t>figure </a:t>
            </a:r>
            <a:r>
              <a:rPr lang="fr-FR" altLang="en-US" sz="1000" b="1"/>
              <a:t>11</a:t>
            </a:r>
            <a:r>
              <a:rPr lang="en-US" sz="1000"/>
              <a:t> </a:t>
            </a:r>
            <a:r>
              <a:rPr lang="en-US" sz="1000" b="1"/>
              <a:t>schématise </a:t>
            </a:r>
            <a:r>
              <a:rPr lang="en-US" sz="1000"/>
              <a:t>le </a:t>
            </a:r>
            <a:r>
              <a:rPr lang="en-US" sz="1000" b="1"/>
              <a:t>déroulement </a:t>
            </a:r>
            <a:r>
              <a:rPr lang="en-US" sz="1000"/>
              <a:t>des opérations </a:t>
            </a:r>
            <a:r>
              <a:rPr lang="en-US" sz="1000" b="1"/>
              <a:t>d’ordonnancement préemptif</a:t>
            </a:r>
            <a:r>
              <a:rPr lang="fr-FR" altLang="en-US" sz="1000" b="1"/>
              <a:t> </a:t>
            </a:r>
            <a:r>
              <a:rPr lang="en-US" sz="1000"/>
              <a:t>avec deux </a:t>
            </a:r>
            <a:r>
              <a:rPr lang="en-US" sz="1000" b="1"/>
              <a:t>processus P0 </a:t>
            </a:r>
            <a:r>
              <a:rPr lang="en-US" sz="1000"/>
              <a:t>et </a:t>
            </a:r>
            <a:r>
              <a:rPr lang="en-US" sz="1000" b="1"/>
              <a:t>P1</a:t>
            </a:r>
            <a:r>
              <a:rPr lang="en-US" sz="1000"/>
              <a:t>. </a:t>
            </a:r>
          </a:p>
          <a:p>
            <a:endParaRPr lang="en-US" sz="1000"/>
          </a:p>
          <a:p>
            <a:r>
              <a:rPr lang="en-US" sz="1000"/>
              <a:t>Initialement le processus </a:t>
            </a:r>
            <a:r>
              <a:rPr lang="en-US" sz="1000" b="1"/>
              <a:t>P0 </a:t>
            </a:r>
            <a:r>
              <a:rPr lang="en-US" sz="1000"/>
              <a:t>est </a:t>
            </a:r>
            <a:r>
              <a:rPr lang="en-US" sz="1000" b="1"/>
              <a:t>élu </a:t>
            </a:r>
            <a:r>
              <a:rPr lang="en-US" sz="1000"/>
              <a:t>et </a:t>
            </a:r>
            <a:r>
              <a:rPr lang="en-US" sz="1000" b="1"/>
              <a:t>s’exécute</a:t>
            </a:r>
            <a:r>
              <a:rPr lang="en-US" sz="1000"/>
              <a:t>. Le</a:t>
            </a:r>
            <a:r>
              <a:rPr lang="fr-FR" altLang="en-US" sz="1000"/>
              <a:t> </a:t>
            </a:r>
            <a:r>
              <a:rPr lang="en-US" sz="1000"/>
              <a:t>processus </a:t>
            </a:r>
            <a:r>
              <a:rPr lang="en-US" sz="1000" b="1"/>
              <a:t>P1 </a:t>
            </a:r>
            <a:r>
              <a:rPr lang="en-US" sz="1000"/>
              <a:t>est dans </a:t>
            </a:r>
            <a:r>
              <a:rPr lang="en-US" sz="1000" b="1"/>
              <a:t>l’état prêt</a:t>
            </a:r>
            <a:r>
              <a:rPr lang="en-US" sz="1000"/>
              <a:t>. </a:t>
            </a:r>
          </a:p>
          <a:p>
            <a:endParaRPr lang="en-US" sz="1000"/>
          </a:p>
          <a:p>
            <a:r>
              <a:rPr lang="en-US" sz="1000"/>
              <a:t>Le processus </a:t>
            </a:r>
            <a:r>
              <a:rPr lang="en-US" sz="1000" b="1"/>
              <a:t>P0 fait </a:t>
            </a:r>
            <a:r>
              <a:rPr lang="en-US" sz="1000"/>
              <a:t>un </a:t>
            </a:r>
            <a:r>
              <a:rPr lang="en-US" sz="1000" b="1"/>
              <a:t>appel système</a:t>
            </a:r>
            <a:r>
              <a:rPr lang="en-US" sz="1000"/>
              <a:t>, par </a:t>
            </a:r>
            <a:r>
              <a:rPr lang="en-US" sz="1000" b="1"/>
              <a:t>exemple</a:t>
            </a:r>
            <a:r>
              <a:rPr lang="fr-FR" altLang="en-US" sz="1000" b="1"/>
              <a:t> </a:t>
            </a:r>
            <a:r>
              <a:rPr lang="en-US" sz="1000">
                <a:latin typeface="Courier New" panose="02070309020205020404" charset="0"/>
                <a:cs typeface="Courier New" panose="02070309020205020404" charset="0"/>
              </a:rPr>
              <a:t>read (données, disque) </a:t>
            </a:r>
            <a:r>
              <a:rPr lang="en-US" sz="1000"/>
              <a:t>pour demander la </a:t>
            </a:r>
            <a:r>
              <a:rPr lang="en-US" sz="1000" b="1"/>
              <a:t>lecture </a:t>
            </a:r>
            <a:r>
              <a:rPr lang="en-US" sz="1000"/>
              <a:t>de </a:t>
            </a:r>
            <a:r>
              <a:rPr lang="en-US" sz="1000" b="1"/>
              <a:t>données </a:t>
            </a:r>
            <a:r>
              <a:rPr lang="en-US" sz="1000"/>
              <a:t>depuis un </a:t>
            </a:r>
            <a:r>
              <a:rPr lang="en-US" sz="1000" b="1"/>
              <a:t>disque</a:t>
            </a:r>
            <a:r>
              <a:rPr lang="en-US" sz="1000"/>
              <a:t>. </a:t>
            </a:r>
          </a:p>
          <a:p>
            <a:endParaRPr lang="en-US" sz="1000"/>
          </a:p>
          <a:p>
            <a:r>
              <a:rPr lang="en-US" sz="1000"/>
              <a:t>Il</a:t>
            </a:r>
            <a:r>
              <a:rPr lang="fr-FR" altLang="en-US" sz="1000"/>
              <a:t> </a:t>
            </a:r>
            <a:r>
              <a:rPr lang="en-US" sz="1000"/>
              <a:t>y a </a:t>
            </a:r>
            <a:r>
              <a:rPr lang="en-US" sz="1000" b="1"/>
              <a:t>commutation </a:t>
            </a:r>
            <a:r>
              <a:rPr lang="en-US" sz="1000"/>
              <a:t>de </a:t>
            </a:r>
            <a:r>
              <a:rPr lang="en-US" sz="1000" b="1"/>
              <a:t>contexte </a:t>
            </a:r>
            <a:r>
              <a:rPr lang="en-US" sz="1000"/>
              <a:t>avec </a:t>
            </a:r>
            <a:r>
              <a:rPr lang="en-US" sz="1000" b="1"/>
              <a:t>changement </a:t>
            </a:r>
            <a:r>
              <a:rPr lang="en-US" sz="1000"/>
              <a:t>de </a:t>
            </a:r>
            <a:r>
              <a:rPr lang="en-US" sz="1000" b="1"/>
              <a:t>protection </a:t>
            </a:r>
            <a:r>
              <a:rPr lang="en-US" sz="1000"/>
              <a:t>pour aller </a:t>
            </a:r>
            <a:r>
              <a:rPr lang="en-US" sz="1000" b="1"/>
              <a:t>exécuter </a:t>
            </a:r>
            <a:r>
              <a:rPr lang="en-US" sz="1000"/>
              <a:t>le</a:t>
            </a:r>
            <a:r>
              <a:rPr lang="fr-FR" altLang="en-US" sz="1000"/>
              <a:t> </a:t>
            </a:r>
            <a:r>
              <a:rPr lang="en-US" sz="1000" b="1"/>
              <a:t>code </a:t>
            </a:r>
            <a:r>
              <a:rPr lang="en-US" sz="1000"/>
              <a:t>de </a:t>
            </a:r>
            <a:r>
              <a:rPr lang="en-US" sz="1000" b="1"/>
              <a:t>l’appel système </a:t>
            </a:r>
            <a:r>
              <a:rPr lang="en-US" sz="1000"/>
              <a:t>(</a:t>
            </a:r>
            <a:r>
              <a:rPr lang="en-US" sz="1000" b="1"/>
              <a:t>passage </a:t>
            </a:r>
            <a:r>
              <a:rPr lang="en-US" sz="1000"/>
              <a:t>en </a:t>
            </a:r>
            <a:r>
              <a:rPr lang="en-US" sz="1000" b="1"/>
              <a:t>mode superviseur</a:t>
            </a:r>
            <a:r>
              <a:rPr lang="en-US" sz="1000"/>
              <a:t>) au cours duquel le processus</a:t>
            </a:r>
            <a:r>
              <a:rPr lang="fr-FR" altLang="en-US" sz="1000"/>
              <a:t> </a:t>
            </a:r>
            <a:r>
              <a:rPr lang="en-US" sz="1000" b="1"/>
              <a:t>P0 </a:t>
            </a:r>
            <a:r>
              <a:rPr lang="en-US" sz="1000"/>
              <a:t>se </a:t>
            </a:r>
            <a:r>
              <a:rPr lang="en-US" sz="1000" b="1"/>
              <a:t>bloque </a:t>
            </a:r>
            <a:r>
              <a:rPr lang="en-US" sz="1000"/>
              <a:t>dans </a:t>
            </a:r>
            <a:r>
              <a:rPr lang="en-US" sz="1000" b="1"/>
              <a:t>l’attente </a:t>
            </a:r>
            <a:r>
              <a:rPr lang="en-US" sz="1000"/>
              <a:t>de la </a:t>
            </a:r>
            <a:r>
              <a:rPr lang="en-US" sz="1000" b="1"/>
              <a:t>fin </a:t>
            </a:r>
            <a:r>
              <a:rPr lang="en-US" sz="1000"/>
              <a:t>de </a:t>
            </a:r>
            <a:r>
              <a:rPr lang="en-US" sz="1000" b="1"/>
              <a:t>l’opération d’entrées-sorties</a:t>
            </a:r>
            <a:r>
              <a:rPr lang="en-US" sz="1000"/>
              <a:t> avec le disque. </a:t>
            </a:r>
          </a:p>
          <a:p>
            <a:endParaRPr lang="en-US" sz="1000" b="1"/>
          </a:p>
          <a:p>
            <a:r>
              <a:rPr lang="en-US" sz="1000" b="1"/>
              <a:t>Il</a:t>
            </a:r>
            <a:r>
              <a:rPr lang="fr-FR" altLang="en-US" sz="1000" b="1"/>
              <a:t> </a:t>
            </a:r>
            <a:r>
              <a:rPr lang="en-US" sz="1000" b="1"/>
              <a:t>y a </a:t>
            </a:r>
            <a:r>
              <a:rPr lang="en-US" sz="1000"/>
              <a:t>donc une </a:t>
            </a:r>
            <a:r>
              <a:rPr lang="en-US" sz="1000" b="1"/>
              <a:t>opération d’élection </a:t>
            </a:r>
            <a:r>
              <a:rPr lang="en-US" sz="1000"/>
              <a:t>et le </a:t>
            </a:r>
            <a:r>
              <a:rPr lang="en-US" sz="1000" b="1"/>
              <a:t>processus P1 </a:t>
            </a:r>
            <a:r>
              <a:rPr lang="en-US" sz="1000"/>
              <a:t>est </a:t>
            </a:r>
            <a:r>
              <a:rPr lang="en-US" sz="1000" b="1"/>
              <a:t>élu </a:t>
            </a:r>
            <a:r>
              <a:rPr lang="en-US" sz="1000"/>
              <a:t>: le </a:t>
            </a:r>
            <a:r>
              <a:rPr lang="en-US" sz="1000" b="1"/>
              <a:t>contexte processeur</a:t>
            </a:r>
            <a:r>
              <a:rPr lang="fr-FR" altLang="en-US" sz="1000" b="1"/>
              <a:t> </a:t>
            </a:r>
            <a:r>
              <a:rPr lang="en-US" sz="1000" b="1"/>
              <a:t>associé </a:t>
            </a:r>
            <a:r>
              <a:rPr lang="en-US" sz="1000"/>
              <a:t>au processus </a:t>
            </a:r>
            <a:r>
              <a:rPr lang="en-US" sz="1000" b="1"/>
              <a:t>P0 </a:t>
            </a:r>
            <a:r>
              <a:rPr lang="en-US" sz="1000"/>
              <a:t>est </a:t>
            </a:r>
            <a:r>
              <a:rPr lang="en-US" sz="1000" b="1"/>
              <a:t>sauvegardé </a:t>
            </a:r>
            <a:r>
              <a:rPr lang="en-US" sz="1000"/>
              <a:t>dans le </a:t>
            </a:r>
            <a:r>
              <a:rPr lang="en-US" sz="1000" b="1"/>
              <a:t>PCB </a:t>
            </a:r>
            <a:r>
              <a:rPr lang="en-US" sz="1000"/>
              <a:t>du </a:t>
            </a:r>
            <a:r>
              <a:rPr lang="en-US" sz="1000" b="1"/>
              <a:t>processus P0 </a:t>
            </a:r>
            <a:r>
              <a:rPr lang="en-US" sz="1000"/>
              <a:t>(</a:t>
            </a:r>
            <a:r>
              <a:rPr lang="en-US" sz="1000" b="1"/>
              <a:t>PCB0</a:t>
            </a:r>
            <a:r>
              <a:rPr lang="en-US" sz="1000"/>
              <a:t>) et le</a:t>
            </a:r>
            <a:r>
              <a:rPr lang="fr-FR" altLang="en-US" sz="1000"/>
              <a:t> </a:t>
            </a:r>
            <a:r>
              <a:rPr lang="en-US" sz="1000" b="1"/>
              <a:t>processeur </a:t>
            </a:r>
            <a:r>
              <a:rPr lang="en-US" sz="1000"/>
              <a:t>est </a:t>
            </a:r>
            <a:r>
              <a:rPr lang="en-US" sz="1000" b="1"/>
              <a:t>chargé </a:t>
            </a:r>
            <a:r>
              <a:rPr lang="en-US" sz="1000"/>
              <a:t>avec le </a:t>
            </a:r>
            <a:r>
              <a:rPr lang="en-US" sz="1000" b="1"/>
              <a:t>PCB </a:t>
            </a:r>
            <a:r>
              <a:rPr lang="en-US" sz="1000"/>
              <a:t>du </a:t>
            </a:r>
            <a:r>
              <a:rPr lang="en-US" sz="1000" b="1"/>
              <a:t>processus 1</a:t>
            </a:r>
            <a:r>
              <a:rPr lang="en-US" sz="1000"/>
              <a:t> (</a:t>
            </a:r>
            <a:r>
              <a:rPr lang="en-US" sz="1000" b="1"/>
              <a:t>PCB1</a:t>
            </a:r>
            <a:r>
              <a:rPr lang="en-US" sz="1000"/>
              <a:t>). Le processus </a:t>
            </a:r>
            <a:r>
              <a:rPr lang="en-US" sz="1000" b="1"/>
              <a:t>P1 </a:t>
            </a:r>
            <a:r>
              <a:rPr lang="en-US" sz="1000"/>
              <a:t>commence</a:t>
            </a:r>
            <a:r>
              <a:rPr lang="fr-FR" altLang="en-US" sz="1000"/>
              <a:t> </a:t>
            </a:r>
            <a:r>
              <a:rPr lang="en-US" sz="1000"/>
              <a:t>son </a:t>
            </a:r>
            <a:r>
              <a:rPr lang="en-US" sz="1000" b="1"/>
              <a:t>exécution</a:t>
            </a:r>
            <a:r>
              <a:rPr lang="en-US" sz="1000"/>
              <a:t>. </a:t>
            </a:r>
          </a:p>
          <a:p>
            <a:endParaRPr lang="en-US" sz="1000"/>
          </a:p>
          <a:p>
            <a:r>
              <a:rPr lang="en-US" sz="1000"/>
              <a:t>Au </a:t>
            </a:r>
            <a:r>
              <a:rPr lang="en-US" sz="1000" b="1"/>
              <a:t>cours </a:t>
            </a:r>
            <a:r>
              <a:rPr lang="en-US" sz="1000"/>
              <a:t>de cette </a:t>
            </a:r>
            <a:r>
              <a:rPr lang="en-US" sz="1000" b="1"/>
              <a:t>exécution</a:t>
            </a:r>
            <a:r>
              <a:rPr lang="en-US" sz="1000"/>
              <a:t>, </a:t>
            </a:r>
            <a:r>
              <a:rPr lang="en-US" sz="1000" b="1"/>
              <a:t>l’opération d’entrées-sorties</a:t>
            </a:r>
            <a:r>
              <a:rPr lang="en-US" sz="1000"/>
              <a:t> au bénéfice</a:t>
            </a:r>
            <a:r>
              <a:rPr lang="fr-FR" altLang="en-US" sz="1000"/>
              <a:t> </a:t>
            </a:r>
            <a:r>
              <a:rPr lang="en-US" sz="1000"/>
              <a:t>du processus </a:t>
            </a:r>
            <a:r>
              <a:rPr lang="en-US" sz="1000" b="1"/>
              <a:t>P0 </a:t>
            </a:r>
            <a:r>
              <a:rPr lang="en-US" sz="1000"/>
              <a:t>se </a:t>
            </a:r>
            <a:r>
              <a:rPr lang="en-US" sz="1000" b="1"/>
              <a:t>termine </a:t>
            </a:r>
            <a:r>
              <a:rPr lang="en-US" sz="1000"/>
              <a:t>et le </a:t>
            </a:r>
            <a:r>
              <a:rPr lang="en-US" sz="1000" b="1"/>
              <a:t>disque envoie </a:t>
            </a:r>
            <a:r>
              <a:rPr lang="en-US" sz="1000"/>
              <a:t>donc une </a:t>
            </a:r>
            <a:r>
              <a:rPr lang="en-US" sz="1000" b="1"/>
              <a:t>interruption </a:t>
            </a:r>
            <a:r>
              <a:rPr lang="en-US" sz="1000"/>
              <a:t>pour </a:t>
            </a:r>
            <a:r>
              <a:rPr lang="en-US" sz="1000" b="1"/>
              <a:t>signaler </a:t>
            </a:r>
            <a:r>
              <a:rPr lang="en-US" sz="1000"/>
              <a:t>la</a:t>
            </a:r>
            <a:r>
              <a:rPr lang="fr-FR" altLang="en-US" sz="1000"/>
              <a:t> </a:t>
            </a:r>
            <a:r>
              <a:rPr lang="fr-FR" altLang="en-US" sz="1000" b="1"/>
              <a:t>fin </a:t>
            </a:r>
            <a:r>
              <a:rPr lang="fr-FR" altLang="en-US" sz="1000"/>
              <a:t>de cette </a:t>
            </a:r>
            <a:r>
              <a:rPr lang="fr-FR" altLang="en-US" sz="1000" b="1"/>
              <a:t>opération d’entrées-sorties</a:t>
            </a:r>
            <a:r>
              <a:rPr lang="fr-FR" altLang="en-US" sz="1000"/>
              <a:t>. </a:t>
            </a:r>
          </a:p>
          <a:p>
            <a:pPr lvl="8"/>
            <a:endParaRPr lang="fr-FR" altLang="en-US" sz="1000"/>
          </a:p>
          <a:p>
            <a:pPr lvl="8"/>
            <a:r>
              <a:rPr lang="fr-FR" altLang="en-US" sz="1000"/>
              <a:t>Le processus </a:t>
            </a:r>
            <a:r>
              <a:rPr lang="fr-FR" altLang="en-US" sz="1000" b="1"/>
              <a:t>P1 </a:t>
            </a:r>
            <a:r>
              <a:rPr lang="fr-FR" altLang="en-US" sz="1000"/>
              <a:t>est </a:t>
            </a:r>
            <a:r>
              <a:rPr lang="fr-FR" altLang="en-US" sz="1000" b="1"/>
              <a:t>dérouté </a:t>
            </a:r>
            <a:r>
              <a:rPr lang="fr-FR" altLang="en-US" sz="1000"/>
              <a:t>pour aller </a:t>
            </a:r>
            <a:r>
              <a:rPr lang="fr-FR" altLang="en-US" sz="1000" b="1"/>
              <a:t>exécuter </a:t>
            </a:r>
            <a:r>
              <a:rPr lang="fr-FR" altLang="en-US" sz="1000"/>
              <a:t>le </a:t>
            </a:r>
            <a:r>
              <a:rPr lang="fr-FR" altLang="en-US" sz="1000" b="1"/>
              <a:t>traitant d’interruption correspondant</a:t>
            </a:r>
            <a:r>
              <a:rPr lang="fr-FR" altLang="en-US" sz="1000"/>
              <a:t>; il y a </a:t>
            </a:r>
            <a:r>
              <a:rPr lang="fr-FR" altLang="en-US" sz="1000" b="1"/>
              <a:t>commutation </a:t>
            </a:r>
            <a:r>
              <a:rPr lang="fr-FR" altLang="en-US" sz="1000"/>
              <a:t>de </a:t>
            </a:r>
            <a:r>
              <a:rPr lang="fr-FR" altLang="en-US" sz="1000" b="1"/>
              <a:t>contexte </a:t>
            </a:r>
            <a:r>
              <a:rPr lang="fr-FR" altLang="en-US" sz="1000"/>
              <a:t>avec changement de protection (passage en mode superviseur). </a:t>
            </a:r>
          </a:p>
          <a:p>
            <a:pPr lvl="8"/>
            <a:endParaRPr lang="fr-FR" altLang="en-US" sz="1000"/>
          </a:p>
          <a:p>
            <a:pPr lvl="8"/>
            <a:r>
              <a:rPr lang="fr-FR" altLang="en-US" sz="1000"/>
              <a:t>Au cours du traitant d’interruption, l’état du processus </a:t>
            </a:r>
            <a:r>
              <a:rPr lang="fr-FR" altLang="en-US" sz="1000" b="1"/>
              <a:t>P0 </a:t>
            </a:r>
            <a:r>
              <a:rPr lang="fr-FR" altLang="en-US" sz="1000"/>
              <a:t>est modifié et </a:t>
            </a:r>
            <a:r>
              <a:rPr lang="fr-FR" altLang="en-US" sz="1000" b="1"/>
              <a:t>devient </a:t>
            </a:r>
            <a:r>
              <a:rPr lang="fr-FR" altLang="en-US" sz="1000"/>
              <a:t>égal à </a:t>
            </a:r>
            <a:r>
              <a:rPr lang="fr-FR" altLang="en-US" sz="1000" b="1"/>
              <a:t>prêt</a:t>
            </a:r>
            <a:r>
              <a:rPr lang="fr-FR" altLang="en-US" sz="1000"/>
              <a:t>, puis une </a:t>
            </a:r>
            <a:r>
              <a:rPr lang="fr-FR" altLang="en-US" sz="1000" b="1"/>
              <a:t>opération d’ordonnancement </a:t>
            </a:r>
            <a:r>
              <a:rPr lang="fr-FR" altLang="en-US" sz="1000"/>
              <a:t>est </a:t>
            </a:r>
            <a:r>
              <a:rPr lang="fr-FR" altLang="en-US" sz="1000" b="1"/>
              <a:t>lancée </a:t>
            </a:r>
            <a:r>
              <a:rPr lang="fr-FR" altLang="en-US" sz="1000"/>
              <a:t>: le processus </a:t>
            </a:r>
            <a:r>
              <a:rPr lang="fr-FR" altLang="en-US" sz="1000" b="1"/>
              <a:t>P0 </a:t>
            </a:r>
            <a:r>
              <a:rPr lang="fr-FR" altLang="en-US" sz="1000"/>
              <a:t>est de </a:t>
            </a:r>
            <a:r>
              <a:rPr lang="fr-FR" altLang="en-US" sz="1000" b="1"/>
              <a:t>nouveau élu</a:t>
            </a:r>
            <a:r>
              <a:rPr lang="fr-FR" altLang="en-US" sz="1000"/>
              <a:t>. </a:t>
            </a:r>
          </a:p>
          <a:p>
            <a:pPr lvl="8"/>
            <a:endParaRPr lang="fr-FR" altLang="en-US" sz="1000"/>
          </a:p>
          <a:p>
            <a:pPr lvl="8"/>
            <a:r>
              <a:rPr lang="fr-FR" altLang="en-US" sz="1000"/>
              <a:t>Le </a:t>
            </a:r>
            <a:r>
              <a:rPr lang="fr-FR" altLang="en-US" sz="1000" b="1"/>
              <a:t>contexte processeur associé </a:t>
            </a:r>
            <a:r>
              <a:rPr lang="fr-FR" altLang="en-US" sz="1000"/>
              <a:t>au processus </a:t>
            </a:r>
            <a:r>
              <a:rPr lang="fr-FR" altLang="en-US" sz="1000" b="1"/>
              <a:t>P1 </a:t>
            </a:r>
            <a:r>
              <a:rPr lang="fr-FR" altLang="en-US" sz="1000"/>
              <a:t>est </a:t>
            </a:r>
            <a:r>
              <a:rPr lang="fr-FR" altLang="en-US" sz="1000" b="1"/>
              <a:t>sauvegardé </a:t>
            </a:r>
            <a:r>
              <a:rPr lang="fr-FR" altLang="en-US" sz="1000"/>
              <a:t>dans le </a:t>
            </a:r>
            <a:r>
              <a:rPr lang="fr-FR" altLang="en-US" sz="1000" b="1"/>
              <a:t>PCB </a:t>
            </a:r>
            <a:r>
              <a:rPr lang="fr-FR" altLang="en-US" sz="1000"/>
              <a:t>du processus P1 (</a:t>
            </a:r>
            <a:r>
              <a:rPr lang="fr-FR" altLang="en-US" sz="1000" b="1"/>
              <a:t>PCB1</a:t>
            </a:r>
            <a:r>
              <a:rPr lang="fr-FR" altLang="en-US" sz="1000"/>
              <a:t>) et le </a:t>
            </a:r>
            <a:r>
              <a:rPr lang="fr-FR" altLang="en-US" sz="1000" b="1"/>
              <a:t>processeur </a:t>
            </a:r>
            <a:r>
              <a:rPr lang="fr-FR" altLang="en-US" sz="1000"/>
              <a:t>est </a:t>
            </a:r>
            <a:r>
              <a:rPr lang="fr-FR" altLang="en-US" sz="1000" b="1"/>
              <a:t>chargé </a:t>
            </a:r>
            <a:r>
              <a:rPr lang="fr-FR" altLang="en-US" sz="1000"/>
              <a:t>avec le </a:t>
            </a:r>
            <a:r>
              <a:rPr lang="fr-FR" altLang="en-US" sz="1000" b="1"/>
              <a:t>PCB </a:t>
            </a:r>
            <a:r>
              <a:rPr lang="fr-FR" altLang="en-US" sz="1000"/>
              <a:t>du processus </a:t>
            </a:r>
            <a:r>
              <a:rPr lang="fr-FR" altLang="en-US" sz="1000" b="1"/>
              <a:t>0 </a:t>
            </a:r>
            <a:r>
              <a:rPr lang="fr-FR" altLang="en-US" sz="1000"/>
              <a:t>(</a:t>
            </a:r>
            <a:r>
              <a:rPr lang="fr-FR" altLang="en-US" sz="1000" b="1"/>
              <a:t>PCB0</a:t>
            </a:r>
            <a:r>
              <a:rPr lang="fr-FR" altLang="en-US" sz="1000"/>
              <a:t>).</a:t>
            </a:r>
          </a:p>
          <a:p>
            <a:pPr lvl="8"/>
            <a:endParaRPr lang="fr-FR" altLang="en-US" sz="1000"/>
          </a:p>
          <a:p>
            <a:r>
              <a:rPr lang="fr-FR" altLang="en-US" sz="1000"/>
              <a:t>Les </a:t>
            </a:r>
            <a:r>
              <a:rPr lang="fr-FR" altLang="en-US" sz="1000" b="1"/>
              <a:t>opérations d’ordonnancement </a:t>
            </a:r>
            <a:r>
              <a:rPr lang="fr-FR" altLang="en-US" sz="1000"/>
              <a:t>prennent place lors de tout </a:t>
            </a:r>
            <a:r>
              <a:rPr lang="fr-FR" altLang="en-US" sz="1000" b="1"/>
              <a:t>changement d’états </a:t>
            </a:r>
            <a:r>
              <a:rPr lang="fr-FR" altLang="en-US" sz="1000"/>
              <a:t>des </a:t>
            </a:r>
            <a:r>
              <a:rPr lang="fr-FR" altLang="en-US" sz="1000" b="1"/>
              <a:t>processus</a:t>
            </a:r>
            <a:r>
              <a:rPr lang="fr-FR" altLang="en-US" sz="1000"/>
              <a:t>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57785" y="4648200"/>
            <a:ext cx="6746240" cy="4435475"/>
          </a:xfrm>
        </p:spPr>
        <p:txBody>
          <a:bodyPr/>
          <a:lstStyle/>
          <a:p>
            <a:r>
              <a:rPr lang="en-US" sz="1000"/>
              <a:t>La </a:t>
            </a:r>
            <a:r>
              <a:rPr lang="en-US" sz="1000" b="1"/>
              <a:t>figure </a:t>
            </a:r>
            <a:r>
              <a:rPr lang="fr-FR" altLang="en-US" sz="1000" b="1"/>
              <a:t>11</a:t>
            </a:r>
            <a:r>
              <a:rPr lang="en-US" sz="1000"/>
              <a:t> </a:t>
            </a:r>
            <a:r>
              <a:rPr lang="en-US" sz="1000" b="1"/>
              <a:t>schématise </a:t>
            </a:r>
            <a:r>
              <a:rPr lang="en-US" sz="1000"/>
              <a:t>le </a:t>
            </a:r>
            <a:r>
              <a:rPr lang="en-US" sz="1000" b="1"/>
              <a:t>déroulement </a:t>
            </a:r>
            <a:r>
              <a:rPr lang="en-US" sz="1000"/>
              <a:t>des opérations </a:t>
            </a:r>
            <a:r>
              <a:rPr lang="en-US" sz="1000" b="1"/>
              <a:t>d’ordonnancement préemptif</a:t>
            </a:r>
            <a:r>
              <a:rPr lang="fr-FR" altLang="en-US" sz="1000" b="1"/>
              <a:t> </a:t>
            </a:r>
            <a:r>
              <a:rPr lang="en-US" sz="1000"/>
              <a:t>avec deux </a:t>
            </a:r>
            <a:r>
              <a:rPr lang="en-US" sz="1000" b="1"/>
              <a:t>processus P0 </a:t>
            </a:r>
            <a:r>
              <a:rPr lang="en-US" sz="1000"/>
              <a:t>et </a:t>
            </a:r>
            <a:r>
              <a:rPr lang="en-US" sz="1000" b="1"/>
              <a:t>P1</a:t>
            </a:r>
            <a:r>
              <a:rPr lang="en-US" sz="1000"/>
              <a:t>. </a:t>
            </a:r>
          </a:p>
          <a:p>
            <a:endParaRPr lang="en-US" sz="1000"/>
          </a:p>
          <a:p>
            <a:r>
              <a:rPr lang="en-US" sz="1000"/>
              <a:t>Initialement le processus </a:t>
            </a:r>
            <a:r>
              <a:rPr lang="en-US" sz="1000" b="1"/>
              <a:t>P0 </a:t>
            </a:r>
            <a:r>
              <a:rPr lang="en-US" sz="1000"/>
              <a:t>est </a:t>
            </a:r>
            <a:r>
              <a:rPr lang="en-US" sz="1000" b="1"/>
              <a:t>élu </a:t>
            </a:r>
            <a:r>
              <a:rPr lang="en-US" sz="1000"/>
              <a:t>et </a:t>
            </a:r>
            <a:r>
              <a:rPr lang="en-US" sz="1000" b="1"/>
              <a:t>s’exécute</a:t>
            </a:r>
            <a:r>
              <a:rPr lang="en-US" sz="1000"/>
              <a:t>. Le</a:t>
            </a:r>
            <a:r>
              <a:rPr lang="fr-FR" altLang="en-US" sz="1000"/>
              <a:t> </a:t>
            </a:r>
            <a:r>
              <a:rPr lang="en-US" sz="1000"/>
              <a:t>processus </a:t>
            </a:r>
            <a:r>
              <a:rPr lang="en-US" sz="1000" b="1"/>
              <a:t>P1 </a:t>
            </a:r>
            <a:r>
              <a:rPr lang="en-US" sz="1000"/>
              <a:t>est dans </a:t>
            </a:r>
            <a:r>
              <a:rPr lang="en-US" sz="1000" b="1"/>
              <a:t>l’état prêt</a:t>
            </a:r>
            <a:r>
              <a:rPr lang="en-US" sz="1000"/>
              <a:t>. </a:t>
            </a:r>
          </a:p>
          <a:p>
            <a:endParaRPr lang="en-US" sz="1000"/>
          </a:p>
          <a:p>
            <a:r>
              <a:rPr lang="en-US" sz="1000"/>
              <a:t>Le processus </a:t>
            </a:r>
            <a:r>
              <a:rPr lang="en-US" sz="1000" b="1"/>
              <a:t>P0 fait </a:t>
            </a:r>
            <a:r>
              <a:rPr lang="en-US" sz="1000"/>
              <a:t>un </a:t>
            </a:r>
            <a:r>
              <a:rPr lang="en-US" sz="1000" b="1"/>
              <a:t>appel système</a:t>
            </a:r>
            <a:r>
              <a:rPr lang="en-US" sz="1000"/>
              <a:t>, par </a:t>
            </a:r>
            <a:r>
              <a:rPr lang="en-US" sz="1000" b="1"/>
              <a:t>exemple</a:t>
            </a:r>
            <a:r>
              <a:rPr lang="fr-FR" altLang="en-US" sz="1000" b="1"/>
              <a:t> </a:t>
            </a:r>
            <a:r>
              <a:rPr lang="en-US" sz="1000">
                <a:latin typeface="Courier New" panose="02070309020205020404" charset="0"/>
                <a:cs typeface="Courier New" panose="02070309020205020404" charset="0"/>
              </a:rPr>
              <a:t>read (données, disque) </a:t>
            </a:r>
            <a:r>
              <a:rPr lang="en-US" sz="1000"/>
              <a:t>pour demander la </a:t>
            </a:r>
            <a:r>
              <a:rPr lang="en-US" sz="1000" b="1"/>
              <a:t>lecture </a:t>
            </a:r>
            <a:r>
              <a:rPr lang="en-US" sz="1000"/>
              <a:t>de </a:t>
            </a:r>
            <a:r>
              <a:rPr lang="en-US" sz="1000" b="1"/>
              <a:t>données </a:t>
            </a:r>
            <a:r>
              <a:rPr lang="en-US" sz="1000"/>
              <a:t>depuis un </a:t>
            </a:r>
            <a:r>
              <a:rPr lang="en-US" sz="1000" b="1"/>
              <a:t>disque</a:t>
            </a:r>
            <a:r>
              <a:rPr lang="en-US" sz="1000"/>
              <a:t>. </a:t>
            </a:r>
          </a:p>
          <a:p>
            <a:endParaRPr lang="en-US" sz="1000"/>
          </a:p>
          <a:p>
            <a:r>
              <a:rPr lang="en-US" sz="1000"/>
              <a:t>Il</a:t>
            </a:r>
            <a:r>
              <a:rPr lang="fr-FR" altLang="en-US" sz="1000"/>
              <a:t> </a:t>
            </a:r>
            <a:r>
              <a:rPr lang="en-US" sz="1000"/>
              <a:t>y a </a:t>
            </a:r>
            <a:r>
              <a:rPr lang="en-US" sz="1000" b="1"/>
              <a:t>commutation </a:t>
            </a:r>
            <a:r>
              <a:rPr lang="en-US" sz="1000"/>
              <a:t>de </a:t>
            </a:r>
            <a:r>
              <a:rPr lang="en-US" sz="1000" b="1"/>
              <a:t>contexte </a:t>
            </a:r>
            <a:r>
              <a:rPr lang="en-US" sz="1000"/>
              <a:t>avec </a:t>
            </a:r>
            <a:r>
              <a:rPr lang="en-US" sz="1000" b="1"/>
              <a:t>changement </a:t>
            </a:r>
            <a:r>
              <a:rPr lang="en-US" sz="1000"/>
              <a:t>de </a:t>
            </a:r>
            <a:r>
              <a:rPr lang="en-US" sz="1000" b="1"/>
              <a:t>protection </a:t>
            </a:r>
            <a:r>
              <a:rPr lang="en-US" sz="1000"/>
              <a:t>pour aller </a:t>
            </a:r>
            <a:r>
              <a:rPr lang="en-US" sz="1000" b="1"/>
              <a:t>exécuter </a:t>
            </a:r>
            <a:r>
              <a:rPr lang="en-US" sz="1000"/>
              <a:t>le</a:t>
            </a:r>
            <a:r>
              <a:rPr lang="fr-FR" altLang="en-US" sz="1000"/>
              <a:t> </a:t>
            </a:r>
            <a:r>
              <a:rPr lang="en-US" sz="1000" b="1"/>
              <a:t>code </a:t>
            </a:r>
            <a:r>
              <a:rPr lang="en-US" sz="1000"/>
              <a:t>de </a:t>
            </a:r>
            <a:r>
              <a:rPr lang="en-US" sz="1000" b="1"/>
              <a:t>l’appel système </a:t>
            </a:r>
            <a:r>
              <a:rPr lang="en-US" sz="1000"/>
              <a:t>(</a:t>
            </a:r>
            <a:r>
              <a:rPr lang="en-US" sz="1000" b="1"/>
              <a:t>passage </a:t>
            </a:r>
            <a:r>
              <a:rPr lang="en-US" sz="1000"/>
              <a:t>en </a:t>
            </a:r>
            <a:r>
              <a:rPr lang="en-US" sz="1000" b="1"/>
              <a:t>mode superviseur</a:t>
            </a:r>
            <a:r>
              <a:rPr lang="en-US" sz="1000"/>
              <a:t>) au cours duquel le processus</a:t>
            </a:r>
            <a:r>
              <a:rPr lang="fr-FR" altLang="en-US" sz="1000"/>
              <a:t> </a:t>
            </a:r>
            <a:r>
              <a:rPr lang="en-US" sz="1000" b="1"/>
              <a:t>P0 </a:t>
            </a:r>
            <a:r>
              <a:rPr lang="en-US" sz="1000"/>
              <a:t>se </a:t>
            </a:r>
            <a:r>
              <a:rPr lang="en-US" sz="1000" b="1"/>
              <a:t>bloque </a:t>
            </a:r>
            <a:r>
              <a:rPr lang="en-US" sz="1000"/>
              <a:t>dans </a:t>
            </a:r>
            <a:r>
              <a:rPr lang="en-US" sz="1000" b="1"/>
              <a:t>l’attente </a:t>
            </a:r>
            <a:r>
              <a:rPr lang="en-US" sz="1000"/>
              <a:t>de la </a:t>
            </a:r>
            <a:r>
              <a:rPr lang="en-US" sz="1000" b="1"/>
              <a:t>fin </a:t>
            </a:r>
            <a:r>
              <a:rPr lang="en-US" sz="1000"/>
              <a:t>de </a:t>
            </a:r>
            <a:r>
              <a:rPr lang="en-US" sz="1000" b="1"/>
              <a:t>l’opération d’entrées-sorties</a:t>
            </a:r>
            <a:r>
              <a:rPr lang="en-US" sz="1000"/>
              <a:t> avec le disque. </a:t>
            </a:r>
          </a:p>
          <a:p>
            <a:endParaRPr lang="en-US" sz="1000" b="1"/>
          </a:p>
          <a:p>
            <a:r>
              <a:rPr lang="en-US" sz="1000" b="1"/>
              <a:t>Il</a:t>
            </a:r>
            <a:r>
              <a:rPr lang="fr-FR" altLang="en-US" sz="1000" b="1"/>
              <a:t> </a:t>
            </a:r>
            <a:r>
              <a:rPr lang="en-US" sz="1000" b="1"/>
              <a:t>y a </a:t>
            </a:r>
            <a:r>
              <a:rPr lang="en-US" sz="1000"/>
              <a:t>donc une </a:t>
            </a:r>
            <a:r>
              <a:rPr lang="en-US" sz="1000" b="1"/>
              <a:t>opération d’élection </a:t>
            </a:r>
            <a:r>
              <a:rPr lang="en-US" sz="1000"/>
              <a:t>et le </a:t>
            </a:r>
            <a:r>
              <a:rPr lang="en-US" sz="1000" b="1"/>
              <a:t>processus P1 </a:t>
            </a:r>
            <a:r>
              <a:rPr lang="en-US" sz="1000"/>
              <a:t>est </a:t>
            </a:r>
            <a:r>
              <a:rPr lang="en-US" sz="1000" b="1"/>
              <a:t>élu </a:t>
            </a:r>
            <a:r>
              <a:rPr lang="en-US" sz="1000"/>
              <a:t>: le </a:t>
            </a:r>
            <a:r>
              <a:rPr lang="en-US" sz="1000" b="1"/>
              <a:t>contexte processeur</a:t>
            </a:r>
            <a:r>
              <a:rPr lang="fr-FR" altLang="en-US" sz="1000" b="1"/>
              <a:t> </a:t>
            </a:r>
            <a:r>
              <a:rPr lang="en-US" sz="1000" b="1"/>
              <a:t>associé </a:t>
            </a:r>
            <a:r>
              <a:rPr lang="en-US" sz="1000"/>
              <a:t>au processus </a:t>
            </a:r>
            <a:r>
              <a:rPr lang="en-US" sz="1000" b="1"/>
              <a:t>P0 </a:t>
            </a:r>
            <a:r>
              <a:rPr lang="en-US" sz="1000"/>
              <a:t>est </a:t>
            </a:r>
            <a:r>
              <a:rPr lang="en-US" sz="1000" b="1"/>
              <a:t>sauvegardé </a:t>
            </a:r>
            <a:r>
              <a:rPr lang="en-US" sz="1000"/>
              <a:t>dans le </a:t>
            </a:r>
            <a:r>
              <a:rPr lang="en-US" sz="1000" b="1"/>
              <a:t>PCB </a:t>
            </a:r>
            <a:r>
              <a:rPr lang="en-US" sz="1000"/>
              <a:t>du </a:t>
            </a:r>
            <a:r>
              <a:rPr lang="en-US" sz="1000" b="1"/>
              <a:t>processus P0 </a:t>
            </a:r>
            <a:r>
              <a:rPr lang="en-US" sz="1000"/>
              <a:t>(</a:t>
            </a:r>
            <a:r>
              <a:rPr lang="en-US" sz="1000" b="1"/>
              <a:t>PCB0</a:t>
            </a:r>
            <a:r>
              <a:rPr lang="en-US" sz="1000"/>
              <a:t>) et le</a:t>
            </a:r>
            <a:r>
              <a:rPr lang="fr-FR" altLang="en-US" sz="1000"/>
              <a:t> </a:t>
            </a:r>
            <a:r>
              <a:rPr lang="en-US" sz="1000" b="1"/>
              <a:t>processeur </a:t>
            </a:r>
            <a:r>
              <a:rPr lang="en-US" sz="1000"/>
              <a:t>est </a:t>
            </a:r>
            <a:r>
              <a:rPr lang="en-US" sz="1000" b="1"/>
              <a:t>chargé </a:t>
            </a:r>
            <a:r>
              <a:rPr lang="en-US" sz="1000"/>
              <a:t>avec le </a:t>
            </a:r>
            <a:r>
              <a:rPr lang="en-US" sz="1000" b="1"/>
              <a:t>PCB </a:t>
            </a:r>
            <a:r>
              <a:rPr lang="en-US" sz="1000"/>
              <a:t>du </a:t>
            </a:r>
            <a:r>
              <a:rPr lang="en-US" sz="1000" b="1"/>
              <a:t>processus 1</a:t>
            </a:r>
            <a:r>
              <a:rPr lang="en-US" sz="1000"/>
              <a:t> (</a:t>
            </a:r>
            <a:r>
              <a:rPr lang="en-US" sz="1000" b="1"/>
              <a:t>PCB1</a:t>
            </a:r>
            <a:r>
              <a:rPr lang="en-US" sz="1000"/>
              <a:t>). Le processus </a:t>
            </a:r>
            <a:r>
              <a:rPr lang="en-US" sz="1000" b="1"/>
              <a:t>P1 </a:t>
            </a:r>
            <a:r>
              <a:rPr lang="en-US" sz="1000"/>
              <a:t>commence</a:t>
            </a:r>
            <a:r>
              <a:rPr lang="fr-FR" altLang="en-US" sz="1000"/>
              <a:t> </a:t>
            </a:r>
            <a:r>
              <a:rPr lang="en-US" sz="1000"/>
              <a:t>son </a:t>
            </a:r>
            <a:r>
              <a:rPr lang="en-US" sz="1000" b="1"/>
              <a:t>exécution</a:t>
            </a:r>
            <a:r>
              <a:rPr lang="en-US" sz="1000"/>
              <a:t>. </a:t>
            </a:r>
          </a:p>
          <a:p>
            <a:endParaRPr lang="en-US" sz="1000"/>
          </a:p>
          <a:p>
            <a:r>
              <a:rPr lang="en-US" sz="1000"/>
              <a:t>Au </a:t>
            </a:r>
            <a:r>
              <a:rPr lang="en-US" sz="1000" b="1"/>
              <a:t>cours </a:t>
            </a:r>
            <a:r>
              <a:rPr lang="en-US" sz="1000"/>
              <a:t>de cette </a:t>
            </a:r>
            <a:r>
              <a:rPr lang="en-US" sz="1000" b="1"/>
              <a:t>exécution</a:t>
            </a:r>
            <a:r>
              <a:rPr lang="en-US" sz="1000"/>
              <a:t>, </a:t>
            </a:r>
            <a:r>
              <a:rPr lang="en-US" sz="1000" b="1"/>
              <a:t>l’opération d’entrées-sorties</a:t>
            </a:r>
            <a:r>
              <a:rPr lang="en-US" sz="1000"/>
              <a:t> au bénéfice</a:t>
            </a:r>
            <a:r>
              <a:rPr lang="fr-FR" altLang="en-US" sz="1000"/>
              <a:t> </a:t>
            </a:r>
            <a:r>
              <a:rPr lang="en-US" sz="1000"/>
              <a:t>du processus </a:t>
            </a:r>
            <a:r>
              <a:rPr lang="en-US" sz="1000" b="1"/>
              <a:t>P0 </a:t>
            </a:r>
            <a:r>
              <a:rPr lang="en-US" sz="1000"/>
              <a:t>se </a:t>
            </a:r>
            <a:r>
              <a:rPr lang="en-US" sz="1000" b="1"/>
              <a:t>termine </a:t>
            </a:r>
            <a:r>
              <a:rPr lang="en-US" sz="1000"/>
              <a:t>et le </a:t>
            </a:r>
            <a:r>
              <a:rPr lang="en-US" sz="1000" b="1"/>
              <a:t>disque envoie </a:t>
            </a:r>
            <a:r>
              <a:rPr lang="en-US" sz="1000"/>
              <a:t>donc une </a:t>
            </a:r>
            <a:r>
              <a:rPr lang="en-US" sz="1000" b="1"/>
              <a:t>interruption </a:t>
            </a:r>
            <a:r>
              <a:rPr lang="en-US" sz="1000"/>
              <a:t>pour </a:t>
            </a:r>
            <a:r>
              <a:rPr lang="en-US" sz="1000" b="1"/>
              <a:t>signaler </a:t>
            </a:r>
            <a:r>
              <a:rPr lang="en-US" sz="1000"/>
              <a:t>la</a:t>
            </a:r>
            <a:r>
              <a:rPr lang="fr-FR" altLang="en-US" sz="1000"/>
              <a:t> </a:t>
            </a:r>
            <a:r>
              <a:rPr lang="fr-FR" altLang="en-US" sz="1000" b="1"/>
              <a:t>fin </a:t>
            </a:r>
            <a:r>
              <a:rPr lang="fr-FR" altLang="en-US" sz="1000"/>
              <a:t>de cette </a:t>
            </a:r>
            <a:r>
              <a:rPr lang="fr-FR" altLang="en-US" sz="1000" b="1"/>
              <a:t>opération d’entrées-sorties</a:t>
            </a:r>
            <a:r>
              <a:rPr lang="fr-FR" altLang="en-US" sz="1000"/>
              <a:t>. </a:t>
            </a:r>
          </a:p>
          <a:p>
            <a:pPr lvl="8"/>
            <a:endParaRPr lang="fr-FR" altLang="en-US" sz="1000"/>
          </a:p>
          <a:p>
            <a:pPr lvl="8"/>
            <a:r>
              <a:rPr lang="fr-FR" altLang="en-US" sz="1000"/>
              <a:t>Le processus </a:t>
            </a:r>
            <a:r>
              <a:rPr lang="fr-FR" altLang="en-US" sz="1000" b="1"/>
              <a:t>P1 </a:t>
            </a:r>
            <a:r>
              <a:rPr lang="fr-FR" altLang="en-US" sz="1000"/>
              <a:t>est </a:t>
            </a:r>
            <a:r>
              <a:rPr lang="fr-FR" altLang="en-US" sz="1000" b="1"/>
              <a:t>dérouté </a:t>
            </a:r>
            <a:r>
              <a:rPr lang="fr-FR" altLang="en-US" sz="1000"/>
              <a:t>pour aller </a:t>
            </a:r>
            <a:r>
              <a:rPr lang="fr-FR" altLang="en-US" sz="1000" b="1"/>
              <a:t>exécuter </a:t>
            </a:r>
            <a:r>
              <a:rPr lang="fr-FR" altLang="en-US" sz="1000"/>
              <a:t>le </a:t>
            </a:r>
            <a:r>
              <a:rPr lang="fr-FR" altLang="en-US" sz="1000" b="1"/>
              <a:t>traitant d’interruption correspondant</a:t>
            </a:r>
            <a:r>
              <a:rPr lang="fr-FR" altLang="en-US" sz="1000"/>
              <a:t>; il y a </a:t>
            </a:r>
            <a:r>
              <a:rPr lang="fr-FR" altLang="en-US" sz="1000" b="1"/>
              <a:t>commutation </a:t>
            </a:r>
            <a:r>
              <a:rPr lang="fr-FR" altLang="en-US" sz="1000"/>
              <a:t>de </a:t>
            </a:r>
            <a:r>
              <a:rPr lang="fr-FR" altLang="en-US" sz="1000" b="1"/>
              <a:t>contexte </a:t>
            </a:r>
            <a:r>
              <a:rPr lang="fr-FR" altLang="en-US" sz="1000"/>
              <a:t>avec changement de protection (passage en mode superviseur). </a:t>
            </a:r>
          </a:p>
          <a:p>
            <a:pPr lvl="8"/>
            <a:endParaRPr lang="fr-FR" altLang="en-US" sz="1000"/>
          </a:p>
          <a:p>
            <a:pPr lvl="8"/>
            <a:r>
              <a:rPr lang="fr-FR" altLang="en-US" sz="1000"/>
              <a:t>Au cours du traitant d’interruption, l’état du processus </a:t>
            </a:r>
            <a:r>
              <a:rPr lang="fr-FR" altLang="en-US" sz="1000" b="1"/>
              <a:t>P0 </a:t>
            </a:r>
            <a:r>
              <a:rPr lang="fr-FR" altLang="en-US" sz="1000"/>
              <a:t>est modifié et </a:t>
            </a:r>
            <a:r>
              <a:rPr lang="fr-FR" altLang="en-US" sz="1000" b="1"/>
              <a:t>devient </a:t>
            </a:r>
            <a:r>
              <a:rPr lang="fr-FR" altLang="en-US" sz="1000"/>
              <a:t>égal à </a:t>
            </a:r>
            <a:r>
              <a:rPr lang="fr-FR" altLang="en-US" sz="1000" b="1"/>
              <a:t>prêt</a:t>
            </a:r>
            <a:r>
              <a:rPr lang="fr-FR" altLang="en-US" sz="1000"/>
              <a:t>, puis une </a:t>
            </a:r>
            <a:r>
              <a:rPr lang="fr-FR" altLang="en-US" sz="1000" b="1"/>
              <a:t>opération d’ordonnancement </a:t>
            </a:r>
            <a:r>
              <a:rPr lang="fr-FR" altLang="en-US" sz="1000"/>
              <a:t>est </a:t>
            </a:r>
            <a:r>
              <a:rPr lang="fr-FR" altLang="en-US" sz="1000" b="1"/>
              <a:t>lancée </a:t>
            </a:r>
            <a:r>
              <a:rPr lang="fr-FR" altLang="en-US" sz="1000"/>
              <a:t>: le processus </a:t>
            </a:r>
            <a:r>
              <a:rPr lang="fr-FR" altLang="en-US" sz="1000" b="1"/>
              <a:t>P0 </a:t>
            </a:r>
            <a:r>
              <a:rPr lang="fr-FR" altLang="en-US" sz="1000"/>
              <a:t>est de </a:t>
            </a:r>
            <a:r>
              <a:rPr lang="fr-FR" altLang="en-US" sz="1000" b="1"/>
              <a:t>nouveau élu</a:t>
            </a:r>
            <a:r>
              <a:rPr lang="fr-FR" altLang="en-US" sz="1000"/>
              <a:t>. </a:t>
            </a:r>
          </a:p>
          <a:p>
            <a:pPr lvl="8"/>
            <a:endParaRPr lang="fr-FR" altLang="en-US" sz="1000"/>
          </a:p>
          <a:p>
            <a:pPr lvl="8"/>
            <a:r>
              <a:rPr lang="fr-FR" altLang="en-US" sz="1000"/>
              <a:t>Le </a:t>
            </a:r>
            <a:r>
              <a:rPr lang="fr-FR" altLang="en-US" sz="1000" b="1"/>
              <a:t>contexte processeur associé </a:t>
            </a:r>
            <a:r>
              <a:rPr lang="fr-FR" altLang="en-US" sz="1000"/>
              <a:t>au processus </a:t>
            </a:r>
            <a:r>
              <a:rPr lang="fr-FR" altLang="en-US" sz="1000" b="1"/>
              <a:t>P1 </a:t>
            </a:r>
            <a:r>
              <a:rPr lang="fr-FR" altLang="en-US" sz="1000"/>
              <a:t>est </a:t>
            </a:r>
            <a:r>
              <a:rPr lang="fr-FR" altLang="en-US" sz="1000" b="1"/>
              <a:t>sauvegardé </a:t>
            </a:r>
            <a:r>
              <a:rPr lang="fr-FR" altLang="en-US" sz="1000"/>
              <a:t>dans le </a:t>
            </a:r>
            <a:r>
              <a:rPr lang="fr-FR" altLang="en-US" sz="1000" b="1"/>
              <a:t>PCB </a:t>
            </a:r>
            <a:r>
              <a:rPr lang="fr-FR" altLang="en-US" sz="1000"/>
              <a:t>du processus P1 (</a:t>
            </a:r>
            <a:r>
              <a:rPr lang="fr-FR" altLang="en-US" sz="1000" b="1"/>
              <a:t>PCB1</a:t>
            </a:r>
            <a:r>
              <a:rPr lang="fr-FR" altLang="en-US" sz="1000"/>
              <a:t>) et le </a:t>
            </a:r>
            <a:r>
              <a:rPr lang="fr-FR" altLang="en-US" sz="1000" b="1"/>
              <a:t>processeur </a:t>
            </a:r>
            <a:r>
              <a:rPr lang="fr-FR" altLang="en-US" sz="1000"/>
              <a:t>est </a:t>
            </a:r>
            <a:r>
              <a:rPr lang="fr-FR" altLang="en-US" sz="1000" b="1"/>
              <a:t>chargé </a:t>
            </a:r>
            <a:r>
              <a:rPr lang="fr-FR" altLang="en-US" sz="1000"/>
              <a:t>avec le </a:t>
            </a:r>
            <a:r>
              <a:rPr lang="fr-FR" altLang="en-US" sz="1000" b="1"/>
              <a:t>PCB </a:t>
            </a:r>
            <a:r>
              <a:rPr lang="fr-FR" altLang="en-US" sz="1000"/>
              <a:t>du processus </a:t>
            </a:r>
            <a:r>
              <a:rPr lang="fr-FR" altLang="en-US" sz="1000" b="1"/>
              <a:t>0 </a:t>
            </a:r>
            <a:r>
              <a:rPr lang="fr-FR" altLang="en-US" sz="1000"/>
              <a:t>(</a:t>
            </a:r>
            <a:r>
              <a:rPr lang="fr-FR" altLang="en-US" sz="1000" b="1"/>
              <a:t>PCB0</a:t>
            </a:r>
            <a:r>
              <a:rPr lang="fr-FR" altLang="en-US" sz="1000"/>
              <a:t>).</a:t>
            </a:r>
          </a:p>
          <a:p>
            <a:pPr lvl="8"/>
            <a:endParaRPr lang="fr-FR" altLang="en-US" sz="1000"/>
          </a:p>
          <a:p>
            <a:r>
              <a:rPr lang="fr-FR" altLang="en-US" sz="1000"/>
              <a:t>Les </a:t>
            </a:r>
            <a:r>
              <a:rPr lang="fr-FR" altLang="en-US" sz="1000" b="1"/>
              <a:t>opérations d’ordonnancement </a:t>
            </a:r>
            <a:r>
              <a:rPr lang="fr-FR" altLang="en-US" sz="1000"/>
              <a:t>prennent place lors de tout </a:t>
            </a:r>
            <a:r>
              <a:rPr lang="fr-FR" altLang="en-US" sz="1000" b="1"/>
              <a:t>changement d’états </a:t>
            </a:r>
            <a:r>
              <a:rPr lang="fr-FR" altLang="en-US" sz="1000"/>
              <a:t>des </a:t>
            </a:r>
            <a:r>
              <a:rPr lang="fr-FR" altLang="en-US" sz="1000" b="1"/>
              <a:t>processus</a:t>
            </a:r>
            <a:r>
              <a:rPr lang="fr-FR" altLang="en-US" sz="1000"/>
              <a:t>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65175" y="514350"/>
            <a:ext cx="5273675" cy="3956050"/>
          </a:xfrm>
        </p:spPr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377540" y="4211110"/>
            <a:ext cx="6047640" cy="48110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L’éditeur de texte</a:t>
            </a:r>
            <a:r>
              <a:rPr lang="en-US"/>
              <a:t> est un logiciel interactif permettant de saisir du texte à partir</a:t>
            </a:r>
            <a:r>
              <a:rPr lang="fr-FR" altLang="en-US"/>
              <a:t> </a:t>
            </a:r>
            <a:r>
              <a:rPr lang="en-US"/>
              <a:t>d’un clavier et de le stocker dans un fichier</a:t>
            </a:r>
            <a:r>
              <a:rPr lang="fr-FR" altLang="en-US"/>
              <a:t>  le programme source.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/>
              <a:t> </a:t>
            </a:r>
            <a:r>
              <a:rPr lang="fr-FR" altLang="en-US" b="1"/>
              <a:t>Le compilateur</a:t>
            </a:r>
            <a:r>
              <a:rPr lang="fr-FR" altLang="en-US"/>
              <a:t> permet la traduction du programme source en un programme objet qui est soit directement le langage machine, soit le langage d’assemblage.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/>
              <a:t>Le passage du langage d’assemblage au langage machine se fait par l’intermédiaire d’un autre traducteur, </a:t>
            </a:r>
            <a:r>
              <a:rPr lang="fr-FR" altLang="en-US" b="1"/>
              <a:t>l’assembleur</a:t>
            </a:r>
            <a:r>
              <a:rPr lang="fr-FR" altLang="en-US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 b="1"/>
              <a:t> L’éditeur de liens</a:t>
            </a:r>
            <a:r>
              <a:rPr lang="fr-FR" altLang="en-US"/>
              <a:t> est un logiciel qui permet de combiner plusieurs programmes objet en un seul et de résoudre des appels à des modules de librairie.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/>
              <a:t>Le rôle du </a:t>
            </a:r>
            <a:r>
              <a:rPr lang="fr-FR" altLang="en-US" b="1"/>
              <a:t>chargeur </a:t>
            </a:r>
            <a:r>
              <a:rPr lang="fr-FR" altLang="en-US"/>
              <a:t>de placer le programme en mémoire centrale à partir d’une adresse d’implantation et de translater toutes les adresses du programme de la valeur de l’adresse d’implantation.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756285" y="5078730"/>
            <a:ext cx="6047740" cy="39350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le taux d’occupation du processeur</a:t>
            </a:r>
            <a:r>
              <a:rPr lang="en-US" sz="1400"/>
              <a:t>, c’est-à-dire le </a:t>
            </a:r>
            <a:r>
              <a:rPr lang="en-US" sz="1400" b="1"/>
              <a:t>rapport </a:t>
            </a:r>
            <a:r>
              <a:rPr lang="en-US" sz="1400"/>
              <a:t>entre le </a:t>
            </a:r>
            <a:r>
              <a:rPr lang="en-US" sz="1400" b="1"/>
              <a:t>temps d’utilisation </a:t>
            </a:r>
            <a:r>
              <a:rPr lang="en-US" sz="1400"/>
              <a:t>du </a:t>
            </a:r>
            <a:r>
              <a:rPr lang="en-US" sz="1400" b="1"/>
              <a:t>processeur </a:t>
            </a:r>
            <a:r>
              <a:rPr lang="en-US" sz="1400"/>
              <a:t>par les processus sur le </a:t>
            </a:r>
            <a:r>
              <a:rPr lang="en-US" sz="1400" b="1"/>
              <a:t>temps total </a:t>
            </a:r>
            <a:r>
              <a:rPr lang="en-US" sz="1400"/>
              <a:t>écoulé;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la capacité de traitement du processeur</a:t>
            </a:r>
            <a:r>
              <a:rPr lang="en-US" sz="1400"/>
              <a:t>, c’est-à-dire le </a:t>
            </a:r>
            <a:r>
              <a:rPr lang="en-US" sz="1400" b="1"/>
              <a:t>nombre </a:t>
            </a:r>
            <a:r>
              <a:rPr lang="en-US" sz="1400"/>
              <a:t>de </a:t>
            </a:r>
            <a:r>
              <a:rPr lang="en-US" sz="1400" b="1"/>
              <a:t>processus</a:t>
            </a:r>
            <a:r>
              <a:rPr lang="fr-FR" altLang="en-US" sz="1400" b="1"/>
              <a:t> </a:t>
            </a:r>
            <a:r>
              <a:rPr lang="en-US" sz="1400" b="1"/>
              <a:t>exécuté </a:t>
            </a:r>
            <a:r>
              <a:rPr lang="en-US" sz="1400"/>
              <a:t>sur un </a:t>
            </a:r>
            <a:r>
              <a:rPr lang="en-US" sz="1400" b="1"/>
              <a:t>intervalle </a:t>
            </a:r>
            <a:r>
              <a:rPr lang="en-US" sz="1400"/>
              <a:t>de </a:t>
            </a:r>
            <a:r>
              <a:rPr lang="en-US" sz="1400" b="1"/>
              <a:t>temps </a:t>
            </a:r>
            <a:r>
              <a:rPr lang="en-US" sz="1400"/>
              <a:t>donné;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le temps d’attente des processus</a:t>
            </a:r>
            <a:r>
              <a:rPr lang="en-US" sz="1400"/>
              <a:t>, c’est-à-dire le </a:t>
            </a:r>
            <a:r>
              <a:rPr lang="en-US" sz="1400" b="1"/>
              <a:t>temps passé </a:t>
            </a:r>
            <a:r>
              <a:rPr lang="en-US" sz="1400"/>
              <a:t>par un </a:t>
            </a:r>
            <a:r>
              <a:rPr lang="en-US" sz="1400" b="1"/>
              <a:t>processus </a:t>
            </a:r>
            <a:r>
              <a:rPr lang="en-US" sz="1400"/>
              <a:t>dans</a:t>
            </a:r>
            <a:r>
              <a:rPr lang="fr-FR" altLang="en-US" sz="1400"/>
              <a:t> </a:t>
            </a:r>
            <a:r>
              <a:rPr lang="en-US" sz="1400"/>
              <a:t>la </a:t>
            </a:r>
            <a:r>
              <a:rPr lang="en-US" sz="1400" b="1"/>
              <a:t>file d’attente </a:t>
            </a:r>
            <a:r>
              <a:rPr lang="en-US" sz="1400"/>
              <a:t>des </a:t>
            </a:r>
            <a:r>
              <a:rPr lang="en-US" sz="1400" b="1"/>
              <a:t>processus prêts</a:t>
            </a:r>
            <a:r>
              <a:rPr lang="en-US" sz="140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le temps de réponse des processus</a:t>
            </a:r>
            <a:r>
              <a:rPr lang="en-US" sz="1400"/>
              <a:t>, c’est-à-dire le </a:t>
            </a:r>
            <a:r>
              <a:rPr lang="en-US" sz="1400" b="1"/>
              <a:t>temps écoulé </a:t>
            </a:r>
            <a:r>
              <a:rPr lang="en-US" sz="1400"/>
              <a:t>entre la </a:t>
            </a:r>
            <a:r>
              <a:rPr lang="en-US" sz="1400" b="1"/>
              <a:t>soumission </a:t>
            </a:r>
            <a:r>
              <a:rPr lang="en-US" sz="1400"/>
              <a:t>du </a:t>
            </a:r>
            <a:r>
              <a:rPr lang="en-US" sz="1400" b="1"/>
              <a:t>processus </a:t>
            </a:r>
            <a:r>
              <a:rPr lang="en-US" sz="1400"/>
              <a:t>et sa </a:t>
            </a:r>
            <a:r>
              <a:rPr lang="en-US" sz="1400" b="1"/>
              <a:t>fin d’exécution</a:t>
            </a:r>
            <a:r>
              <a:rPr lang="en-US" sz="1400"/>
              <a:t>.</a:t>
            </a:r>
          </a:p>
          <a:p>
            <a:pPr marL="285750" indent="-285750"/>
            <a:endParaRPr lang="en-US" sz="1400"/>
          </a:p>
          <a:p>
            <a:r>
              <a:rPr lang="en-US" sz="1400"/>
              <a:t>Les </a:t>
            </a:r>
            <a:r>
              <a:rPr lang="en-US" sz="1400" b="1"/>
              <a:t>mesures </a:t>
            </a:r>
            <a:r>
              <a:rPr lang="en-US" sz="1400"/>
              <a:t>sont généralement </a:t>
            </a:r>
            <a:r>
              <a:rPr lang="en-US" sz="1400" b="1"/>
              <a:t>effectuées </a:t>
            </a:r>
            <a:r>
              <a:rPr lang="en-US" sz="1400"/>
              <a:t>sur un </a:t>
            </a:r>
            <a:r>
              <a:rPr lang="en-US" sz="1400" b="1"/>
              <a:t>temps moyen</a:t>
            </a:r>
            <a:r>
              <a:rPr lang="en-US" sz="1400"/>
              <a:t> pour un </a:t>
            </a:r>
            <a:r>
              <a:rPr lang="en-US" sz="1400" b="1"/>
              <a:t>ensemble</a:t>
            </a:r>
            <a:r>
              <a:rPr lang="fr-FR" altLang="en-US" sz="1400" b="1"/>
              <a:t> </a:t>
            </a:r>
            <a:r>
              <a:rPr lang="en-US" sz="1400" b="1"/>
              <a:t>de processus</a:t>
            </a:r>
            <a:r>
              <a:rPr lang="en-US" sz="1400"/>
              <a:t>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756285" y="5078730"/>
            <a:ext cx="6047740" cy="39350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</p:txBody>
      </p:sp>
      <p:sp>
        <p:nvSpPr>
          <p:cNvPr id="4" name="Text Box 3"/>
          <p:cNvSpPr txBox="1"/>
          <p:nvPr/>
        </p:nvSpPr>
        <p:spPr>
          <a:xfrm>
            <a:off x="-798195" y="29343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756285" y="5078730"/>
            <a:ext cx="6047740" cy="39350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</p:txBody>
      </p:sp>
      <p:sp>
        <p:nvSpPr>
          <p:cNvPr id="4" name="Text Box 3"/>
          <p:cNvSpPr txBox="1"/>
          <p:nvPr/>
        </p:nvSpPr>
        <p:spPr>
          <a:xfrm>
            <a:off x="-798195" y="29343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756285" y="5078730"/>
            <a:ext cx="6047740" cy="39350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</p:txBody>
      </p:sp>
      <p:sp>
        <p:nvSpPr>
          <p:cNvPr id="4" name="Text Box 3"/>
          <p:cNvSpPr txBox="1"/>
          <p:nvPr/>
        </p:nvSpPr>
        <p:spPr>
          <a:xfrm>
            <a:off x="-798195" y="29343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756285" y="5078730"/>
            <a:ext cx="6047740" cy="39350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</p:txBody>
      </p:sp>
      <p:sp>
        <p:nvSpPr>
          <p:cNvPr id="4" name="Text Box 3"/>
          <p:cNvSpPr txBox="1"/>
          <p:nvPr/>
        </p:nvSpPr>
        <p:spPr>
          <a:xfrm>
            <a:off x="-798195" y="29343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>
          <a:xfrm>
            <a:off x="637255" y="4759750"/>
            <a:ext cx="6047640" cy="4811040"/>
          </a:xfrm>
        </p:spPr>
        <p:txBody>
          <a:bodyPr/>
          <a:lstStyle/>
          <a:p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Le </a:t>
            </a:r>
            <a:r>
              <a:rPr lang="en-US" sz="1200" b="1">
                <a:sym typeface="+mn-ea"/>
              </a:rPr>
              <a:t>passage </a:t>
            </a:r>
            <a:r>
              <a:rPr lang="en-US" sz="1200">
                <a:sym typeface="+mn-ea"/>
              </a:rPr>
              <a:t>de l’état </a:t>
            </a:r>
            <a:r>
              <a:rPr lang="en-US" sz="1200" b="1">
                <a:sym typeface="+mn-ea"/>
              </a:rPr>
              <a:t>prêt </a:t>
            </a:r>
            <a:r>
              <a:rPr lang="en-US" sz="1200">
                <a:sym typeface="+mn-ea"/>
              </a:rPr>
              <a:t>vers l’état </a:t>
            </a:r>
            <a:r>
              <a:rPr lang="en-US" sz="1200" b="1">
                <a:sym typeface="+mn-ea"/>
              </a:rPr>
              <a:t>élu </a:t>
            </a:r>
            <a:r>
              <a:rPr lang="en-US" sz="1200">
                <a:sym typeface="+mn-ea"/>
              </a:rPr>
              <a:t>constitue l’</a:t>
            </a:r>
            <a:r>
              <a:rPr lang="en-US" sz="1200" b="1" i="1">
                <a:sym typeface="+mn-ea"/>
              </a:rPr>
              <a:t>opération d’élection</a:t>
            </a:r>
            <a:r>
              <a:rPr lang="en-US" sz="1200">
                <a:sym typeface="+mn-ea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 Le </a:t>
            </a:r>
            <a:r>
              <a:rPr lang="en-US" sz="1200" b="1">
                <a:sym typeface="+mn-ea"/>
              </a:rPr>
              <a:t>passage</a:t>
            </a:r>
            <a:r>
              <a:rPr lang="fr-FR" altLang="en-US" sz="1200" b="1">
                <a:sym typeface="+mn-ea"/>
              </a:rPr>
              <a:t> </a:t>
            </a:r>
            <a:r>
              <a:rPr lang="en-US" sz="1200">
                <a:sym typeface="+mn-ea"/>
              </a:rPr>
              <a:t>de l’état </a:t>
            </a:r>
            <a:r>
              <a:rPr lang="en-US" sz="1200" b="1">
                <a:sym typeface="+mn-ea"/>
              </a:rPr>
              <a:t>élu </a:t>
            </a:r>
            <a:r>
              <a:rPr lang="en-US" sz="1200">
                <a:sym typeface="+mn-ea"/>
              </a:rPr>
              <a:t>vers l’état </a:t>
            </a:r>
            <a:r>
              <a:rPr lang="en-US" sz="1200" b="1">
                <a:sym typeface="+mn-ea"/>
              </a:rPr>
              <a:t>bloqué </a:t>
            </a:r>
            <a:r>
              <a:rPr lang="en-US" sz="1200">
                <a:sym typeface="+mn-ea"/>
              </a:rPr>
              <a:t>est l’</a:t>
            </a:r>
            <a:r>
              <a:rPr lang="en-US" sz="1200" b="1" i="1">
                <a:sym typeface="+mn-ea"/>
              </a:rPr>
              <a:t>opération de blocage</a:t>
            </a:r>
            <a:r>
              <a:rPr lang="en-US" sz="1200">
                <a:sym typeface="+mn-ea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Le </a:t>
            </a:r>
            <a:r>
              <a:rPr lang="en-US" sz="1200" b="1">
                <a:sym typeface="+mn-ea"/>
              </a:rPr>
              <a:t>passage </a:t>
            </a:r>
            <a:r>
              <a:rPr lang="en-US" sz="1200">
                <a:sym typeface="+mn-ea"/>
              </a:rPr>
              <a:t>de l’état </a:t>
            </a:r>
            <a:r>
              <a:rPr lang="en-US" sz="1200" b="1">
                <a:sym typeface="+mn-ea"/>
              </a:rPr>
              <a:t>bloqué</a:t>
            </a:r>
            <a:r>
              <a:rPr lang="fr-FR" altLang="en-US" sz="1200" b="1">
                <a:sym typeface="+mn-ea"/>
              </a:rPr>
              <a:t> </a:t>
            </a:r>
            <a:r>
              <a:rPr lang="en-US" sz="1200">
                <a:sym typeface="+mn-ea"/>
              </a:rPr>
              <a:t>vers l’état </a:t>
            </a:r>
            <a:r>
              <a:rPr lang="en-US" sz="1200" b="1">
                <a:sym typeface="+mn-ea"/>
              </a:rPr>
              <a:t>prêt </a:t>
            </a:r>
            <a:r>
              <a:rPr lang="en-US" sz="1200">
                <a:sym typeface="+mn-ea"/>
              </a:rPr>
              <a:t>est l’</a:t>
            </a:r>
            <a:r>
              <a:rPr lang="en-US" sz="1200" b="1">
                <a:sym typeface="+mn-ea"/>
              </a:rPr>
              <a:t>opération de déblocage</a:t>
            </a:r>
            <a:r>
              <a:rPr lang="en-US" sz="1200">
                <a:sym typeface="+mn-ea"/>
              </a:rPr>
              <a:t>.</a:t>
            </a:r>
            <a:endParaRPr lang="en-US" sz="1200"/>
          </a:p>
          <a:p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>
                <a:sym typeface="+mn-ea"/>
              </a:rPr>
              <a:t>Le bloc de contrôle d’un processus </a:t>
            </a:r>
            <a:r>
              <a:rPr lang="en-US" sz="1200" b="1">
                <a:sym typeface="+mn-ea"/>
              </a:rPr>
              <a:t>contient </a:t>
            </a:r>
            <a:r>
              <a:rPr lang="en-US" sz="1200">
                <a:sym typeface="+mn-ea"/>
              </a:rPr>
              <a:t>les </a:t>
            </a:r>
            <a:r>
              <a:rPr lang="en-US" sz="1200" b="1">
                <a:sym typeface="+mn-ea"/>
              </a:rPr>
              <a:t>informations </a:t>
            </a:r>
            <a:r>
              <a:rPr lang="en-US" sz="1200">
                <a:sym typeface="+mn-ea"/>
              </a:rPr>
              <a:t>suivantes (figure </a:t>
            </a:r>
            <a:r>
              <a:rPr lang="fr-FR" altLang="en-US" sz="1200">
                <a:sym typeface="+mn-ea"/>
              </a:rPr>
              <a:t>5</a:t>
            </a:r>
            <a:r>
              <a:rPr lang="en-US" sz="1200">
                <a:sym typeface="+mn-ea"/>
              </a:rPr>
              <a:t>)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un </a:t>
            </a:r>
            <a:r>
              <a:rPr lang="en-US" sz="1200" b="1">
                <a:sym typeface="+mn-ea"/>
              </a:rPr>
              <a:t>identificateur unique </a:t>
            </a:r>
            <a:r>
              <a:rPr lang="en-US" sz="1200">
                <a:sym typeface="+mn-ea"/>
              </a:rPr>
              <a:t>du </a:t>
            </a:r>
            <a:r>
              <a:rPr lang="en-US" sz="1200" b="1">
                <a:sym typeface="+mn-ea"/>
              </a:rPr>
              <a:t>processus </a:t>
            </a:r>
            <a:r>
              <a:rPr lang="en-US" sz="1200">
                <a:sym typeface="+mn-ea"/>
              </a:rPr>
              <a:t>(un </a:t>
            </a:r>
            <a:r>
              <a:rPr lang="en-US" sz="1200" b="1">
                <a:sym typeface="+mn-ea"/>
              </a:rPr>
              <a:t>entier</a:t>
            </a:r>
            <a:r>
              <a:rPr lang="en-US" sz="1200">
                <a:sym typeface="+mn-ea"/>
              </a:rPr>
              <a:t>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 </a:t>
            </a:r>
            <a:r>
              <a:rPr lang="en-US" sz="1200" b="1">
                <a:sym typeface="+mn-ea"/>
              </a:rPr>
              <a:t>l’état courant </a:t>
            </a:r>
            <a:r>
              <a:rPr lang="en-US" sz="1200">
                <a:sym typeface="+mn-ea"/>
              </a:rPr>
              <a:t>du processus (élu, prêt, bloqué);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le </a:t>
            </a:r>
            <a:r>
              <a:rPr lang="en-US" sz="1200" b="1">
                <a:sym typeface="+mn-ea"/>
              </a:rPr>
              <a:t>contexte processeur </a:t>
            </a:r>
            <a:r>
              <a:rPr lang="en-US" sz="1200">
                <a:sym typeface="+mn-ea"/>
              </a:rPr>
              <a:t>du processus : la valeur du </a:t>
            </a:r>
            <a:r>
              <a:rPr lang="en-US" sz="1200" b="1">
                <a:sym typeface="+mn-ea"/>
              </a:rPr>
              <a:t>CO</a:t>
            </a:r>
            <a:r>
              <a:rPr lang="en-US" sz="1200">
                <a:sym typeface="+mn-ea"/>
              </a:rPr>
              <a:t>, la valeur des autres</a:t>
            </a:r>
            <a:r>
              <a:rPr lang="fr-FR" altLang="en-US" sz="1200">
                <a:sym typeface="+mn-ea"/>
              </a:rPr>
              <a:t> </a:t>
            </a:r>
            <a:r>
              <a:rPr lang="en-US" sz="1200" b="1">
                <a:sym typeface="+mn-ea"/>
              </a:rPr>
              <a:t>registres </a:t>
            </a:r>
            <a:r>
              <a:rPr lang="en-US" sz="1200">
                <a:sym typeface="+mn-ea"/>
              </a:rPr>
              <a:t>du processeur;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le </a:t>
            </a:r>
            <a:r>
              <a:rPr lang="en-US" sz="1200" b="1">
                <a:sym typeface="+mn-ea"/>
              </a:rPr>
              <a:t>contexte mémoire </a:t>
            </a:r>
            <a:r>
              <a:rPr lang="en-US" sz="1200">
                <a:sym typeface="+mn-ea"/>
              </a:rPr>
              <a:t>: ce sont des informations mémoire qui </a:t>
            </a:r>
            <a:r>
              <a:rPr lang="en-US" sz="1200" b="1">
                <a:sym typeface="+mn-ea"/>
              </a:rPr>
              <a:t>permettent </a:t>
            </a:r>
            <a:r>
              <a:rPr lang="en-US" sz="1200">
                <a:sym typeface="+mn-ea"/>
              </a:rPr>
              <a:t>de </a:t>
            </a:r>
            <a:r>
              <a:rPr lang="en-US" sz="1200" b="1">
                <a:sym typeface="+mn-ea"/>
              </a:rPr>
              <a:t>trouver</a:t>
            </a:r>
            <a:r>
              <a:rPr lang="fr-FR" altLang="en-US" sz="1200" b="1">
                <a:sym typeface="+mn-ea"/>
              </a:rPr>
              <a:t> </a:t>
            </a:r>
            <a:r>
              <a:rPr lang="en-US" sz="1200">
                <a:sym typeface="+mn-ea"/>
              </a:rPr>
              <a:t>le </a:t>
            </a:r>
            <a:r>
              <a:rPr lang="en-US" sz="1200" b="1">
                <a:sym typeface="+mn-ea"/>
              </a:rPr>
              <a:t>code </a:t>
            </a:r>
            <a:r>
              <a:rPr lang="en-US" sz="1200">
                <a:sym typeface="+mn-ea"/>
              </a:rPr>
              <a:t>et les </a:t>
            </a:r>
            <a:r>
              <a:rPr lang="en-US" sz="1200" b="1">
                <a:sym typeface="+mn-ea"/>
              </a:rPr>
              <a:t>données </a:t>
            </a:r>
            <a:r>
              <a:rPr lang="en-US" sz="1200">
                <a:sym typeface="+mn-ea"/>
              </a:rPr>
              <a:t>du </a:t>
            </a:r>
            <a:r>
              <a:rPr lang="en-US" sz="1200" b="1">
                <a:sym typeface="+mn-ea"/>
              </a:rPr>
              <a:t>processus </a:t>
            </a:r>
            <a:r>
              <a:rPr lang="en-US" sz="1200">
                <a:sym typeface="+mn-ea"/>
              </a:rPr>
              <a:t>en </a:t>
            </a:r>
            <a:r>
              <a:rPr lang="en-US" sz="1200" b="1">
                <a:sym typeface="+mn-ea"/>
              </a:rPr>
              <a:t>mémoire </a:t>
            </a:r>
            <a:r>
              <a:rPr lang="en-US" sz="1200">
                <a:sym typeface="+mn-ea"/>
              </a:rPr>
              <a:t>centrale;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des </a:t>
            </a:r>
            <a:r>
              <a:rPr lang="en-US" sz="1200" b="1">
                <a:sym typeface="+mn-ea"/>
              </a:rPr>
              <a:t>informations </a:t>
            </a:r>
            <a:r>
              <a:rPr lang="en-US" sz="1200">
                <a:sym typeface="+mn-ea"/>
              </a:rPr>
              <a:t>diverses de </a:t>
            </a:r>
            <a:r>
              <a:rPr lang="en-US" sz="1200" b="1">
                <a:sym typeface="+mn-ea"/>
              </a:rPr>
              <a:t>comptabilisation </a:t>
            </a:r>
            <a:r>
              <a:rPr lang="en-US" sz="1200">
                <a:sym typeface="+mn-ea"/>
              </a:rPr>
              <a:t>pour les </a:t>
            </a:r>
            <a:r>
              <a:rPr lang="en-US" sz="1200" b="1">
                <a:sym typeface="+mn-ea"/>
              </a:rPr>
              <a:t>statistiques </a:t>
            </a:r>
            <a:r>
              <a:rPr lang="en-US" sz="1200">
                <a:sym typeface="+mn-ea"/>
              </a:rPr>
              <a:t>sur les performances du système;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des </a:t>
            </a:r>
            <a:r>
              <a:rPr lang="en-US" sz="1200" b="1">
                <a:sym typeface="+mn-ea"/>
              </a:rPr>
              <a:t>informations </a:t>
            </a:r>
            <a:r>
              <a:rPr lang="en-US" sz="1200">
                <a:sym typeface="+mn-ea"/>
              </a:rPr>
              <a:t>liées à </a:t>
            </a:r>
            <a:r>
              <a:rPr lang="en-US" sz="1200" b="1">
                <a:sym typeface="+mn-ea"/>
              </a:rPr>
              <a:t>l’ordonnancement </a:t>
            </a:r>
            <a:r>
              <a:rPr lang="en-US" sz="1200">
                <a:sym typeface="+mn-ea"/>
              </a:rPr>
              <a:t>du </a:t>
            </a:r>
            <a:r>
              <a:rPr lang="en-US" sz="1200" b="1">
                <a:sym typeface="+mn-ea"/>
              </a:rPr>
              <a:t>processus</a:t>
            </a:r>
            <a:r>
              <a:rPr lang="en-US" sz="1200">
                <a:sym typeface="+mn-ea"/>
              </a:rPr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des </a:t>
            </a:r>
            <a:r>
              <a:rPr lang="en-US" sz="1200" b="1">
                <a:sym typeface="+mn-ea"/>
              </a:rPr>
              <a:t>informations </a:t>
            </a:r>
            <a:r>
              <a:rPr lang="en-US" sz="1200">
                <a:sym typeface="+mn-ea"/>
              </a:rPr>
              <a:t>sur les </a:t>
            </a:r>
            <a:r>
              <a:rPr lang="en-US" sz="1200" b="1">
                <a:sym typeface="+mn-ea"/>
              </a:rPr>
              <a:t>ressources utilisées </a:t>
            </a:r>
            <a:r>
              <a:rPr lang="en-US" sz="1200">
                <a:sym typeface="+mn-ea"/>
              </a:rPr>
              <a:t>par le </a:t>
            </a:r>
            <a:r>
              <a:rPr lang="en-US" sz="1200" b="1">
                <a:sym typeface="+mn-ea"/>
              </a:rPr>
              <a:t>processus</a:t>
            </a:r>
            <a:r>
              <a:rPr lang="en-US" sz="1200">
                <a:sym typeface="+mn-ea"/>
              </a:rPr>
              <a:t>, tels que les fichiers</a:t>
            </a:r>
            <a:r>
              <a:rPr lang="fr-FR" altLang="en-US" sz="1200">
                <a:sym typeface="+mn-ea"/>
              </a:rPr>
              <a:t> </a:t>
            </a:r>
            <a:r>
              <a:rPr lang="en-US" sz="1200">
                <a:sym typeface="+mn-ea"/>
              </a:rPr>
              <a:t>ouverts, les outils de synchronisation utilisés, etc.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Sous Linux ou Unix, l’</a:t>
            </a:r>
            <a:r>
              <a:rPr lang="en-US" sz="1200" b="1">
                <a:sym typeface="+mn-ea"/>
              </a:rPr>
              <a:t>appel système fork</a:t>
            </a:r>
            <a:r>
              <a:rPr lang="en-US" sz="1200">
                <a:sym typeface="+mn-ea"/>
              </a:rPr>
              <a:t> permet à un </a:t>
            </a:r>
            <a:r>
              <a:rPr lang="en-US" sz="1200" b="1">
                <a:sym typeface="+mn-ea"/>
              </a:rPr>
              <a:t>processus </a:t>
            </a:r>
            <a:r>
              <a:rPr lang="en-US" sz="1200">
                <a:sym typeface="+mn-ea"/>
              </a:rPr>
              <a:t>de </a:t>
            </a:r>
            <a:r>
              <a:rPr lang="en-US" sz="1200" b="1">
                <a:sym typeface="+mn-ea"/>
              </a:rPr>
              <a:t>créer </a:t>
            </a:r>
            <a:r>
              <a:rPr lang="en-US" sz="1200">
                <a:sym typeface="+mn-ea"/>
              </a:rPr>
              <a:t>un autre</a:t>
            </a:r>
            <a:r>
              <a:rPr lang="fr-FR" altLang="en-US" sz="1200">
                <a:sym typeface="+mn-ea"/>
              </a:rPr>
              <a:t> </a:t>
            </a:r>
            <a:r>
              <a:rPr lang="en-US" sz="1200" b="1">
                <a:sym typeface="+mn-ea"/>
              </a:rPr>
              <a:t>processus </a:t>
            </a:r>
            <a:r>
              <a:rPr lang="en-US" sz="1200">
                <a:sym typeface="+mn-ea"/>
              </a:rPr>
              <a:t>qui est une </a:t>
            </a:r>
            <a:r>
              <a:rPr lang="en-US" sz="1200" b="1">
                <a:sym typeface="+mn-ea"/>
              </a:rPr>
              <a:t>exacte copie </a:t>
            </a:r>
            <a:r>
              <a:rPr lang="en-US" sz="1200">
                <a:sym typeface="+mn-ea"/>
              </a:rPr>
              <a:t>de lui-même au moment de l’appel.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Le processus</a:t>
            </a:r>
            <a:r>
              <a:rPr lang="fr-FR" altLang="en-US" sz="1200">
                <a:sym typeface="+mn-ea"/>
              </a:rPr>
              <a:t> </a:t>
            </a:r>
            <a:r>
              <a:rPr lang="en-US" sz="1200" b="1">
                <a:sym typeface="+mn-ea"/>
              </a:rPr>
              <a:t>fils hérite </a:t>
            </a:r>
            <a:r>
              <a:rPr lang="en-US" sz="1200">
                <a:sym typeface="+mn-ea"/>
              </a:rPr>
              <a:t>du </a:t>
            </a:r>
            <a:r>
              <a:rPr lang="en-US" sz="1200" b="1">
                <a:sym typeface="+mn-ea"/>
              </a:rPr>
              <a:t>code </a:t>
            </a:r>
            <a:r>
              <a:rPr lang="en-US" sz="1200">
                <a:sym typeface="+mn-ea"/>
              </a:rPr>
              <a:t>et des </a:t>
            </a:r>
            <a:r>
              <a:rPr lang="en-US" sz="1200" b="1">
                <a:sym typeface="+mn-ea"/>
              </a:rPr>
              <a:t>données </a:t>
            </a:r>
            <a:r>
              <a:rPr lang="en-US" sz="1200">
                <a:sym typeface="+mn-ea"/>
              </a:rPr>
              <a:t>de son </a:t>
            </a:r>
            <a:r>
              <a:rPr lang="en-US" sz="1200" b="1">
                <a:sym typeface="+mn-ea"/>
              </a:rPr>
              <a:t>père</a:t>
            </a:r>
            <a:r>
              <a:rPr lang="en-US" sz="1200">
                <a:sym typeface="+mn-ea"/>
              </a:rPr>
              <a:t>, hormis son identificateur.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Ce </a:t>
            </a:r>
            <a:r>
              <a:rPr lang="en-US" sz="1200" b="1">
                <a:sym typeface="+mn-ea"/>
              </a:rPr>
              <a:t>code</a:t>
            </a:r>
            <a:r>
              <a:rPr lang="fr-FR" altLang="en-US" sz="1200" b="1">
                <a:sym typeface="+mn-ea"/>
              </a:rPr>
              <a:t> </a:t>
            </a:r>
            <a:r>
              <a:rPr lang="en-US" sz="1200" b="1">
                <a:sym typeface="+mn-ea"/>
              </a:rPr>
              <a:t>hérité </a:t>
            </a:r>
            <a:r>
              <a:rPr lang="en-US" sz="1200">
                <a:sym typeface="+mn-ea"/>
              </a:rPr>
              <a:t>peut être </a:t>
            </a:r>
            <a:r>
              <a:rPr lang="en-US" sz="1200" b="1">
                <a:sym typeface="+mn-ea"/>
              </a:rPr>
              <a:t>modifié </a:t>
            </a:r>
            <a:r>
              <a:rPr lang="en-US" sz="1200">
                <a:sym typeface="+mn-ea"/>
              </a:rPr>
              <a:t>pour un </a:t>
            </a:r>
            <a:r>
              <a:rPr lang="en-US" sz="1200" b="1">
                <a:sym typeface="+mn-ea"/>
              </a:rPr>
              <a:t>autre code </a:t>
            </a:r>
            <a:r>
              <a:rPr lang="en-US" sz="1200">
                <a:sym typeface="+mn-ea"/>
              </a:rPr>
              <a:t>par le biais d’un </a:t>
            </a:r>
            <a:r>
              <a:rPr lang="en-US" sz="1200" b="1">
                <a:sym typeface="+mn-ea"/>
              </a:rPr>
              <a:t>appel </a:t>
            </a:r>
            <a:r>
              <a:rPr lang="en-US" sz="1200">
                <a:sym typeface="+mn-ea"/>
              </a:rPr>
              <a:t>à une des routines</a:t>
            </a:r>
            <a:r>
              <a:rPr lang="fr-FR" altLang="en-US" sz="1200">
                <a:sym typeface="+mn-ea"/>
              </a:rPr>
              <a:t> </a:t>
            </a:r>
            <a:r>
              <a:rPr lang="en-US" sz="1200" b="1">
                <a:sym typeface="+mn-ea"/>
              </a:rPr>
              <a:t>systèmes </a:t>
            </a:r>
            <a:r>
              <a:rPr lang="en-US" sz="1200">
                <a:sym typeface="+mn-ea"/>
              </a:rPr>
              <a:t>de la famille </a:t>
            </a:r>
            <a:r>
              <a:rPr lang="en-US" sz="1200" b="1">
                <a:sym typeface="+mn-ea"/>
              </a:rPr>
              <a:t>exec</a:t>
            </a:r>
            <a:r>
              <a:rPr lang="en-US" sz="1200">
                <a:sym typeface="+mn-ea"/>
              </a:rPr>
              <a:t>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FC9B034-0F52-4F16-A19F-7433B46E5541}" type="slidenum">
              <a:rPr/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01B99F6-FAA6-49DF-ACDB-A5440C7C8A91}" type="slidenum">
              <a:rPr/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F4C0F5E-416D-4EFD-95A1-114C74B3C20D}" type="slidenum">
              <a:rPr/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3887E18-88F5-4A2F-B644-876E4336275F}" type="slidenum">
              <a:rPr/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E804C2B-E4D4-4741-BB37-98E0C5517485}" type="slidenum">
              <a:rPr/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C66B914-BEC9-481D-9653-F81D5088723B}" type="slidenum">
              <a:rPr/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0BAE16B-E02D-44BD-BDA4-F8FA8583493B}" type="slidenum">
              <a:rPr/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64A73AD-AEEA-4E7F-A130-68DE34A4C594}" type="slidenum">
              <a:rPr/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8710B2C-B8C2-44EF-BA69-FD519CDE8582}" type="slidenum">
              <a:rPr/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C78F5F3-2D59-4CEA-BCCA-0A9DA48D445B}" type="slidenum">
              <a:rPr/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DD6AB83-5822-42E6-BB25-19E2280A224B}" type="slidenum">
              <a:rPr/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44F5BA9-3A76-4CF7-AA3A-FC0B3021B735}" type="slidenum">
              <a:rPr/>
              <a:t>‹N°›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377E19C-1104-4AFD-BEDB-D5F83E768553}" type="slidenum">
              <a:rPr/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8876295-530D-4D9F-861D-58862BC42C29}" type="slidenum">
              <a:rPr/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C70F672-C60D-4123-AB49-7BEDA6CF81BF}" type="slidenum">
              <a:rPr/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C0A2EF9-C7A0-47AF-AD8F-EC9D5E912FE7}" type="slidenum">
              <a:rPr/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4C2DD04-B4AF-40A2-AF9B-B8D83DAA87D0}" type="slidenum">
              <a:rPr/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68C16E7-608D-4D82-BFD2-2A098FB121BB}" type="slidenum">
              <a:rPr/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60156BEC-0505-4562-8CDF-64233AB7A98C}" type="slidenum">
              <a:rPr/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40FA455-9F7C-4D6B-9225-7922383D5E5A}" type="slidenum">
              <a:rPr/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A8B96E4-6E19-4309-B28B-19724F270CF5}" type="slidenum">
              <a:rPr/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E3326C7-2AA1-4A2C-AC55-B12A809D6064}" type="slidenum">
              <a:rPr/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CCFACE-9903-455E-848D-105E32943EF7}" type="slidenum">
              <a:rPr/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D916845-2713-471F-A38E-FC51BC06C7D8}" type="slidenum">
              <a:rPr/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7098645-2F0A-4E29-8F9E-477F6107CA07}" type="slidenum">
              <a:rPr/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732608D-4046-481D-93B8-76E02A7CA461}" type="slidenum">
              <a:rPr/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0349C39-5527-4ED4-88FD-1D6BD5A222C6}" type="slidenum">
              <a:rPr/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B45C9536-E02C-406B-9B86-15FADA8DB129}" type="slidenum">
              <a:rPr/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83B0C09-5064-4EFF-ACF6-C2B0C19AE2B3}" type="slidenum">
              <a:rPr/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80FA7CC-0EEE-4A3E-BAE9-204D55618D59}" type="slidenum">
              <a:rPr/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E4FF12E-995C-4612-A557-8E8913369F2A}" type="slidenum">
              <a:rPr/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48720B3-D491-4DA6-8368-B055B2DC269D}" type="slidenum">
              <a:rPr/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41357D2-AB1E-4148-AE98-C280E0F04E04}" type="slidenum">
              <a:rPr/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53699EE-BF4F-4872-A66D-2D4F1425995E}" type="slidenum">
              <a:rPr/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FA8C8BE-1257-4AB6-BD95-D5E2900CA34F}" type="slidenum">
              <a:rPr/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9B663992-F658-410A-9806-55857CC4F359}" type="slidenum">
              <a:rPr/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E4AD602-B89C-415F-BA19-398E6FD3A727}" type="slidenum">
              <a:rPr/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83B90E8-B6D0-4161-8717-C3850B478BF3}" type="slidenum">
              <a:rPr/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05129AD-BC30-47C7-BDA1-343A4E832D65}" type="slidenum">
              <a:rPr/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D78B6A7-EB6F-4236-BB9E-E614ED1A393C}" type="slidenum">
              <a:rPr/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963723F3-AF17-4C6B-9D85-E4045C0BB984}" type="slidenum">
              <a:rPr/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6908556-1CFE-479E-9AC6-D356E9F9356E}" type="slidenum">
              <a:rPr/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E2A7B87-686E-48FA-B678-64545F249D20}" type="slidenum">
              <a:rPr/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92043BA-E4EF-4FE2-ABC8-5B4D514B72F3}" type="slidenum">
              <a:rPr/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F863373-81A8-454F-A108-8142B283D025}" type="slidenum">
              <a:rPr/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54FCFAC-E389-4DCE-B457-C93301F9C30E}" type="slidenum">
              <a:rPr/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F690E81-F3B2-48EA-90ED-FB408F7D5E98}" type="slidenum">
              <a:rPr/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B2A1521-AC5C-4BDE-814D-9949751CDF02}" type="slidenum">
              <a:rPr/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60308040202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6030804020204"/>
              </a:rPr>
              <a:t>&lt;footer&gt;</a:t>
            </a:r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&lt;date/time&gt;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60308040202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6030804020204"/>
              </a:rPr>
              <a:t>&lt;footer&gt;</a:t>
            </a:r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60308040202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6030804020204"/>
              </a:rPr>
              <a:t>&lt;footer&gt;</a:t>
            </a:r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&lt;date/time&gt;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ftr" idx="10"/>
          </p:nvPr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60308040202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6030804020204"/>
              </a:rPr>
              <a:t>&lt;footer&gt;</a:t>
            </a:r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 idx="11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2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&lt;date/time&gt;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9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B. Gestion des exécutions programmes</a:t>
            </a: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165" cy="55245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algn="ctr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fr-FR" sz="20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processus, ordonnancement,  threads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NOTION DE PROCESSUS</a:t>
            </a:r>
            <a:b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</a:br>
            <a:r>
              <a:rPr lang="fr-FR" sz="20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Un exemple de processus : les processus Unix</a:t>
            </a:r>
            <a:b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Times New Roman" panose="02020603050405020304"/>
              </a:rPr>
              <a:t>10</a:t>
            </a:r>
          </a:p>
        </p:txBody>
      </p:sp>
      <p:pic>
        <p:nvPicPr>
          <p:cNvPr id="2" name="Picture 1" descr="Arborescence des processus Uni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675" y="1604010"/>
            <a:ext cx="5422265" cy="463359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491865" y="6237605"/>
            <a:ext cx="28949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spc="-1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Figure 6 : </a:t>
            </a:r>
            <a:r>
              <a:rPr lang="en-US" sz="1000" b="1"/>
              <a:t>Arborescence des processus Unix.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5400" y="1455420"/>
            <a:ext cx="565086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Le système </a:t>
            </a:r>
            <a:r>
              <a:rPr lang="en-US" sz="1200" b="1"/>
              <a:t>Unix </a:t>
            </a:r>
            <a:r>
              <a:rPr lang="en-US" sz="1200"/>
              <a:t>est entièrement </a:t>
            </a:r>
            <a:r>
              <a:rPr lang="en-US" sz="1200" b="1"/>
              <a:t>construit </a:t>
            </a:r>
            <a:r>
              <a:rPr lang="en-US" sz="1200"/>
              <a:t>à partir de la notion de </a:t>
            </a:r>
            <a:r>
              <a:rPr lang="en-US" sz="1200" b="1"/>
              <a:t>processus</a:t>
            </a:r>
            <a:r>
              <a:rPr lang="en-US" sz="12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Au</a:t>
            </a:r>
            <a:r>
              <a:rPr lang="fr-FR" altLang="en-US" sz="1200"/>
              <a:t> </a:t>
            </a:r>
            <a:r>
              <a:rPr lang="en-US" sz="1200" b="1"/>
              <a:t>démarrage </a:t>
            </a:r>
            <a:r>
              <a:rPr lang="en-US" sz="1200"/>
              <a:t>du système, un </a:t>
            </a:r>
            <a:r>
              <a:rPr lang="en-US" sz="1200" b="1"/>
              <a:t>premier </a:t>
            </a:r>
            <a:r>
              <a:rPr lang="en-US" sz="1200"/>
              <a:t>processus est créé, le </a:t>
            </a:r>
            <a:r>
              <a:rPr lang="en-US" sz="1200" b="1"/>
              <a:t>processus 0</a:t>
            </a:r>
            <a:r>
              <a:rPr lang="en-US" sz="1200"/>
              <a:t>. Ce processus 0</a:t>
            </a:r>
            <a:r>
              <a:rPr lang="fr-FR" altLang="en-US" sz="1200"/>
              <a:t> </a:t>
            </a:r>
            <a:r>
              <a:rPr lang="en-US" sz="1200" b="1"/>
              <a:t>crée </a:t>
            </a:r>
            <a:r>
              <a:rPr lang="en-US" sz="1200"/>
              <a:t>à </a:t>
            </a:r>
            <a:r>
              <a:rPr lang="en-US" sz="1200" b="1"/>
              <a:t>son tour </a:t>
            </a:r>
            <a:r>
              <a:rPr lang="en-US" sz="1200"/>
              <a:t>un </a:t>
            </a:r>
            <a:r>
              <a:rPr lang="en-US" sz="1200" b="1"/>
              <a:t>autre processus</a:t>
            </a:r>
            <a:r>
              <a:rPr lang="en-US" sz="1200"/>
              <a:t>, le</a:t>
            </a:r>
            <a:r>
              <a:rPr lang="en-US" sz="1200" b="1"/>
              <a:t> processus 1</a:t>
            </a:r>
            <a:r>
              <a:rPr lang="en-US" sz="1200"/>
              <a:t> encore appelé processus </a:t>
            </a:r>
            <a:r>
              <a:rPr lang="en-US" sz="1200" b="1"/>
              <a:t>init</a:t>
            </a:r>
            <a:r>
              <a:rPr lang="en-US" sz="12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Ce</a:t>
            </a:r>
            <a:r>
              <a:rPr lang="fr-FR" altLang="en-US" sz="1200"/>
              <a:t> </a:t>
            </a:r>
            <a:r>
              <a:rPr lang="en-US" sz="1200"/>
              <a:t>processus </a:t>
            </a:r>
            <a:r>
              <a:rPr lang="en-US" sz="1200" b="1"/>
              <a:t>init lit </a:t>
            </a:r>
            <a:r>
              <a:rPr lang="en-US" sz="1200"/>
              <a:t>le fichier </a:t>
            </a:r>
            <a:r>
              <a:rPr lang="en-US" sz="1200" b="1"/>
              <a:t>/etc/inittab</a:t>
            </a:r>
            <a:r>
              <a:rPr lang="en-US" sz="1200"/>
              <a:t> et </a:t>
            </a:r>
            <a:r>
              <a:rPr lang="en-US" sz="1200" b="1"/>
              <a:t>crée </a:t>
            </a:r>
            <a:r>
              <a:rPr lang="en-US" sz="1200"/>
              <a:t>chacun des </a:t>
            </a:r>
            <a:r>
              <a:rPr lang="en-US" sz="1200" b="1"/>
              <a:t>deux types </a:t>
            </a:r>
            <a:r>
              <a:rPr lang="en-US" sz="1200"/>
              <a:t>de </a:t>
            </a:r>
            <a:r>
              <a:rPr lang="en-US" sz="1200" b="1"/>
              <a:t>processus</a:t>
            </a:r>
            <a:r>
              <a:rPr lang="fr-FR" altLang="en-US" sz="1200" b="1"/>
              <a:t> </a:t>
            </a:r>
            <a:r>
              <a:rPr lang="en-US" sz="1200"/>
              <a:t>décrits dans ce fichier</a:t>
            </a:r>
            <a:r>
              <a:rPr lang="fr-FR" altLang="en-US" sz="1200"/>
              <a:t>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67310" y="3580130"/>
            <a:ext cx="364045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 b="1"/>
              <a:t>systemd </a:t>
            </a:r>
            <a:r>
              <a:rPr lang="fr-FR" altLang="en-US" sz="1200"/>
              <a:t>est un </a:t>
            </a:r>
            <a:r>
              <a:rPr lang="fr-FR" altLang="en-US" sz="1200" b="1"/>
              <a:t>gestionnaire </a:t>
            </a:r>
            <a:r>
              <a:rPr lang="fr-FR" altLang="en-US" sz="1200"/>
              <a:t>de </a:t>
            </a:r>
            <a:r>
              <a:rPr lang="fr-FR" altLang="en-US" sz="1200" b="1"/>
              <a:t>système </a:t>
            </a:r>
            <a:r>
              <a:rPr lang="fr-FR" altLang="en-US" sz="1200"/>
              <a:t>et de </a:t>
            </a:r>
            <a:r>
              <a:rPr lang="fr-FR" altLang="en-US" sz="1200" b="1"/>
              <a:t>services </a:t>
            </a:r>
            <a:r>
              <a:rPr lang="fr-FR" altLang="en-US" sz="1200"/>
              <a:t>pour </a:t>
            </a:r>
            <a:r>
              <a:rPr lang="fr-FR" altLang="en-US" sz="1200" b="1"/>
              <a:t>Linux</a:t>
            </a:r>
            <a:r>
              <a:rPr lang="fr-FR" altLang="en-US" sz="1200"/>
              <a:t>. Il est le </a:t>
            </a:r>
            <a:r>
              <a:rPr lang="fr-FR" altLang="en-US" sz="1200" b="1"/>
              <a:t>système d'init </a:t>
            </a:r>
            <a:r>
              <a:rPr lang="fr-FR" altLang="en-US" sz="1200"/>
              <a:t>par défaut dans Debian depuis Debian 8 (« Jessie »).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Systemd est </a:t>
            </a:r>
            <a:r>
              <a:rPr lang="fr-FR" altLang="en-US" sz="1200" b="1"/>
              <a:t>compatible </a:t>
            </a:r>
            <a:r>
              <a:rPr lang="fr-FR" altLang="en-US" sz="1200"/>
              <a:t>avec les scripts d'init SysV et LSB. Il peut fonctionner comme un remplaçant de </a:t>
            </a:r>
            <a:r>
              <a:rPr lang="fr-FR" altLang="en-US" sz="1200" b="1"/>
              <a:t>sysvinit</a:t>
            </a:r>
            <a:r>
              <a:rPr lang="fr-FR" altLang="en-US" sz="1200"/>
              <a:t>.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75895" y="3328670"/>
            <a:ext cx="28841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1400" b="1"/>
              <a:t>Notes 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NOTION DE PROCESSUS</a:t>
            </a:r>
            <a:b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</a:br>
            <a:r>
              <a:rPr lang="fr-FR" sz="20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Un exemple de processus : les processus Unix</a:t>
            </a:r>
            <a:b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Times New Roman" panose="02020603050405020304"/>
              </a:rPr>
              <a:t>11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5264150" y="4006850"/>
            <a:ext cx="31419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spc="-1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Figure 7 : </a:t>
            </a:r>
            <a:r>
              <a:rPr lang="en-US" sz="1000" b="1"/>
              <a:t>Bloc de contrôle d’un processus Unix.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0" y="1525270"/>
            <a:ext cx="414083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Un </a:t>
            </a:r>
            <a:r>
              <a:rPr lang="en-US" sz="1200" b="1"/>
              <a:t>processus </a:t>
            </a:r>
            <a:r>
              <a:rPr lang="en-US" sz="1200"/>
              <a:t>Unix est </a:t>
            </a:r>
            <a:r>
              <a:rPr lang="en-US" sz="1200" b="1"/>
              <a:t>décrit </a:t>
            </a:r>
            <a:r>
              <a:rPr lang="en-US" sz="1200"/>
              <a:t>par un </a:t>
            </a:r>
            <a:r>
              <a:rPr lang="en-US" sz="1200" b="1"/>
              <a:t>bloc </a:t>
            </a:r>
            <a:r>
              <a:rPr lang="en-US" sz="1200"/>
              <a:t>de </a:t>
            </a:r>
            <a:r>
              <a:rPr lang="en-US" sz="1200" b="1"/>
              <a:t>contrôle </a:t>
            </a:r>
            <a:r>
              <a:rPr lang="en-US" sz="1200"/>
              <a:t>qui est </a:t>
            </a:r>
            <a:r>
              <a:rPr lang="en-US" sz="1200" b="1"/>
              <a:t>divisé </a:t>
            </a:r>
            <a:r>
              <a:rPr lang="en-US" sz="1200"/>
              <a:t>en </a:t>
            </a:r>
            <a:r>
              <a:rPr lang="en-US" sz="1200" b="1"/>
              <a:t>deux parties</a:t>
            </a:r>
            <a:r>
              <a:rPr lang="fr-FR" altLang="en-US" sz="1200" b="1"/>
              <a:t> </a:t>
            </a:r>
            <a:r>
              <a:rPr lang="fr-FR" altLang="en-US" sz="120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/>
              <a:t>chaque processus </a:t>
            </a:r>
            <a:r>
              <a:rPr lang="fr-FR" altLang="en-US" sz="1200" b="1"/>
              <a:t>dispose </a:t>
            </a:r>
            <a:r>
              <a:rPr lang="fr-FR" altLang="en-US" sz="1200"/>
              <a:t>d’une </a:t>
            </a:r>
            <a:r>
              <a:rPr lang="fr-FR" altLang="en-US" sz="1200" b="1"/>
              <a:t>entrée </a:t>
            </a:r>
            <a:r>
              <a:rPr lang="fr-FR" altLang="en-US" sz="1200"/>
              <a:t>dans une table générale du système, la </a:t>
            </a:r>
            <a:r>
              <a:rPr lang="fr-FR" altLang="en-US" sz="1200" b="1"/>
              <a:t>table </a:t>
            </a:r>
            <a:r>
              <a:rPr lang="fr-FR" altLang="en-US" sz="1200"/>
              <a:t>des </a:t>
            </a:r>
            <a:r>
              <a:rPr lang="fr-FR" altLang="en-US" sz="1200" b="1"/>
              <a:t>processus,  contient</a:t>
            </a:r>
            <a:r>
              <a:rPr lang="fr-FR" altLang="en-US" sz="1200"/>
              <a:t> les </a:t>
            </a:r>
            <a:r>
              <a:rPr lang="fr-FR" altLang="en-US" sz="1200" b="1"/>
              <a:t>informations </a:t>
            </a:r>
            <a:r>
              <a:rPr lang="fr-FR" altLang="en-US" sz="1200"/>
              <a:t>sur le processus  </a:t>
            </a:r>
            <a:r>
              <a:rPr lang="fr-FR" altLang="en-US" sz="1200" b="1"/>
              <a:t>utiles </a:t>
            </a:r>
            <a:r>
              <a:rPr lang="fr-FR" altLang="en-US" sz="1200"/>
              <a:t>au </a:t>
            </a:r>
            <a:r>
              <a:rPr lang="fr-FR" altLang="en-US" sz="1200" b="1"/>
              <a:t>système </a:t>
            </a:r>
            <a:r>
              <a:rPr lang="fr-FR" altLang="en-US" sz="1200"/>
              <a:t>: </a:t>
            </a:r>
            <a:r>
              <a:rPr lang="fr-FR" altLang="en-US" sz="1200" b="1"/>
              <a:t>pid</a:t>
            </a:r>
            <a:r>
              <a:rPr lang="fr-FR" altLang="en-US" sz="1200"/>
              <a:t>,  </a:t>
            </a:r>
            <a:r>
              <a:rPr lang="fr-FR" altLang="en-US" sz="1200" b="1"/>
              <a:t>l’état </a:t>
            </a:r>
            <a:r>
              <a:rPr lang="fr-FR" altLang="en-US" sz="1200"/>
              <a:t>du processus, les informations </a:t>
            </a:r>
            <a:r>
              <a:rPr lang="fr-FR" altLang="en-US" sz="1200" b="1"/>
              <a:t>d’ordonnancement</a:t>
            </a:r>
            <a:r>
              <a:rPr lang="fr-FR" altLang="en-US" sz="1200"/>
              <a:t>, les informations </a:t>
            </a:r>
            <a:r>
              <a:rPr lang="fr-FR" altLang="en-US" sz="1200" b="1"/>
              <a:t>mémoire</a:t>
            </a:r>
            <a:r>
              <a:rPr lang="fr-FR" altLang="en-US" sz="120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/>
              <a:t>chaque processus </a:t>
            </a:r>
            <a:r>
              <a:rPr lang="fr-FR" altLang="en-US" sz="1200" b="1"/>
              <a:t>dispose </a:t>
            </a:r>
            <a:r>
              <a:rPr lang="fr-FR" altLang="en-US" sz="1200"/>
              <a:t>également d’une autre structure, la </a:t>
            </a:r>
            <a:r>
              <a:rPr lang="fr-FR" altLang="en-US" sz="1200" b="1"/>
              <a:t>Zone U</a:t>
            </a:r>
            <a:r>
              <a:rPr lang="fr-FR" altLang="en-US" sz="1200"/>
              <a:t>, </a:t>
            </a:r>
            <a:r>
              <a:rPr lang="fr-FR" altLang="en-US" sz="1200" b="1"/>
              <a:t>contient </a:t>
            </a:r>
            <a:r>
              <a:rPr lang="fr-FR" altLang="en-US" sz="1200"/>
              <a:t>d’autres </a:t>
            </a:r>
            <a:r>
              <a:rPr lang="fr-FR" altLang="en-US" sz="1200" b="1"/>
              <a:t>informations </a:t>
            </a:r>
            <a:r>
              <a:rPr lang="fr-FR" altLang="en-US" sz="1200"/>
              <a:t>concernant le processus qui </a:t>
            </a:r>
            <a:r>
              <a:rPr lang="fr-FR" altLang="en-US" sz="1200" b="1"/>
              <a:t>peuvent </a:t>
            </a:r>
            <a:r>
              <a:rPr lang="fr-FR" altLang="en-US" sz="1200"/>
              <a:t>être temporairement </a:t>
            </a:r>
            <a:r>
              <a:rPr lang="fr-FR" altLang="en-US" sz="1200" b="1"/>
              <a:t>déplacées </a:t>
            </a:r>
            <a:r>
              <a:rPr lang="fr-FR" altLang="en-US" sz="1200"/>
              <a:t>sur le </a:t>
            </a:r>
            <a:r>
              <a:rPr lang="fr-FR" altLang="en-US" sz="1200" b="1"/>
              <a:t>disque</a:t>
            </a:r>
            <a:r>
              <a:rPr lang="fr-FR" altLang="en-US" sz="1200"/>
              <a:t>, quand le </a:t>
            </a:r>
            <a:r>
              <a:rPr lang="fr-FR" altLang="en-US" sz="1200" b="1"/>
              <a:t>processus </a:t>
            </a:r>
            <a:r>
              <a:rPr lang="fr-FR" altLang="en-US" sz="1200"/>
              <a:t>est dans </a:t>
            </a:r>
            <a:r>
              <a:rPr lang="fr-FR" altLang="en-US" sz="1200" b="1"/>
              <a:t>l’état bloqué </a:t>
            </a:r>
            <a:r>
              <a:rPr lang="fr-FR" altLang="en-US" sz="1200"/>
              <a:t>depuis un </a:t>
            </a:r>
            <a:r>
              <a:rPr lang="fr-FR" altLang="en-US" sz="1200" b="1"/>
              <a:t>certain temps</a:t>
            </a:r>
            <a:r>
              <a:rPr lang="fr-FR" altLang="en-US" sz="1200"/>
              <a:t>.</a:t>
            </a:r>
          </a:p>
        </p:txBody>
      </p:sp>
      <p:pic>
        <p:nvPicPr>
          <p:cNvPr id="4" name="Picture 3" descr="Bloc de contrôle d’un processus Uni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325" y="1628775"/>
            <a:ext cx="4765675" cy="26689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264150" y="4437380"/>
            <a:ext cx="32213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1000" b="1"/>
              <a:t>Figure 7 : </a:t>
            </a:r>
            <a:r>
              <a:rPr lang="en-US" sz="1000" b="1"/>
              <a:t>Bloc de contrôle d’un processus Unix.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NOTION DE PROCESSUS</a:t>
            </a:r>
            <a:b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</a:br>
            <a:r>
              <a:rPr lang="fr-FR" sz="20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Un exemple de processus : les processus Unix</a:t>
            </a:r>
            <a:b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Times New Roman" panose="02020603050405020304"/>
              </a:rPr>
              <a:t>12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0" y="1525270"/>
            <a:ext cx="6363335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Un </a:t>
            </a:r>
            <a:r>
              <a:rPr lang="en-US" sz="1200" b="1"/>
              <a:t>processus </a:t>
            </a:r>
            <a:r>
              <a:rPr lang="en-US" sz="1200"/>
              <a:t>Unix </a:t>
            </a:r>
            <a:r>
              <a:rPr lang="en-US" sz="1200" b="1"/>
              <a:t>évolue </a:t>
            </a:r>
            <a:r>
              <a:rPr lang="en-US" sz="1200"/>
              <a:t>entre </a:t>
            </a:r>
            <a:r>
              <a:rPr lang="en-US" sz="1200" b="1"/>
              <a:t>trois modes </a:t>
            </a:r>
            <a:r>
              <a:rPr lang="en-US" sz="1200"/>
              <a:t>au cours de son </a:t>
            </a:r>
            <a:r>
              <a:rPr lang="en-US" sz="1200" b="1"/>
              <a:t>exécution</a:t>
            </a:r>
            <a:r>
              <a:rPr lang="fr-FR" altLang="en-US" sz="1200" b="1"/>
              <a:t> </a:t>
            </a:r>
            <a:r>
              <a:rPr lang="fr-FR" altLang="en-US" sz="120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/>
              <a:t>le</a:t>
            </a:r>
            <a:r>
              <a:rPr lang="fr-FR" altLang="en-US" sz="1200" b="1"/>
              <a:t> mode utilisateur</a:t>
            </a:r>
            <a:r>
              <a:rPr lang="fr-FR" altLang="en-US" sz="1200"/>
              <a:t> :  mode </a:t>
            </a:r>
            <a:r>
              <a:rPr lang="fr-FR" altLang="en-US" sz="1200" b="1"/>
              <a:t>classique </a:t>
            </a:r>
            <a:r>
              <a:rPr lang="fr-FR" altLang="en-US" sz="1200"/>
              <a:t>d’exécution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/>
              <a:t>le </a:t>
            </a:r>
            <a:r>
              <a:rPr lang="fr-FR" altLang="en-US" sz="1200" b="1"/>
              <a:t>mode noyau en mémoire</a:t>
            </a:r>
            <a:r>
              <a:rPr lang="fr-FR" altLang="en-US" sz="1200"/>
              <a:t>, le </a:t>
            </a:r>
            <a:r>
              <a:rPr lang="fr-FR" altLang="en-US" sz="1200" b="1"/>
              <a:t>processus </a:t>
            </a:r>
            <a:r>
              <a:rPr lang="fr-FR" altLang="en-US" sz="1200"/>
              <a:t>se trouve dans un des </a:t>
            </a:r>
            <a:r>
              <a:rPr lang="fr-FR" altLang="en-US" sz="1200" b="1"/>
              <a:t>états </a:t>
            </a:r>
            <a:r>
              <a:rPr lang="fr-FR" altLang="en-US" sz="1200"/>
              <a:t>suivants, </a:t>
            </a:r>
            <a:r>
              <a:rPr lang="fr-FR" altLang="en-US" sz="1200">
                <a:sym typeface="+mn-ea"/>
              </a:rPr>
              <a:t>passé en </a:t>
            </a:r>
            <a:r>
              <a:rPr lang="fr-FR" altLang="en-US" sz="1200" b="1">
                <a:sym typeface="+mn-ea"/>
              </a:rPr>
              <a:t>mode superviseur</a:t>
            </a:r>
            <a:r>
              <a:rPr lang="fr-FR" altLang="en-US" sz="1200"/>
              <a:t> 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altLang="en-US" sz="1200"/>
              <a:t>processus </a:t>
            </a:r>
            <a:r>
              <a:rPr lang="fr-FR" altLang="en-US" sz="1200" b="1"/>
              <a:t>élu </a:t>
            </a:r>
            <a:r>
              <a:rPr lang="fr-FR" altLang="en-US" sz="1200"/>
              <a:t>,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altLang="en-US" sz="1200"/>
              <a:t>processus </a:t>
            </a:r>
            <a:r>
              <a:rPr lang="fr-FR" altLang="en-US" sz="1200" b="1"/>
              <a:t>prêt</a:t>
            </a:r>
            <a:r>
              <a:rPr lang="fr-FR" altLang="en-US" sz="1200"/>
              <a:t>,</a:t>
            </a:r>
            <a:r>
              <a:rPr lang="fr-FR" altLang="en-US" sz="1200" b="1"/>
              <a:t>  </a:t>
            </a:r>
            <a:endParaRPr lang="fr-FR" altLang="en-US" sz="120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altLang="en-US" sz="1200"/>
              <a:t>ou processus </a:t>
            </a:r>
            <a:r>
              <a:rPr lang="fr-FR" altLang="en-US" sz="1200" b="1"/>
              <a:t>bloqué </a:t>
            </a:r>
            <a:r>
              <a:rPr lang="fr-FR" altLang="en-US" sz="1200"/>
              <a:t>(endormi).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/>
              <a:t>et le </a:t>
            </a:r>
            <a:r>
              <a:rPr lang="fr-FR" altLang="en-US" sz="1200" b="1"/>
              <a:t>mode swappé</a:t>
            </a:r>
            <a:r>
              <a:rPr lang="fr-FR" altLang="en-US" sz="1200"/>
              <a:t> qui est le mode dans lequel se trouve un </a:t>
            </a:r>
            <a:r>
              <a:rPr lang="fr-FR" altLang="en-US" sz="1200" b="1"/>
              <a:t>processus bloqué </a:t>
            </a:r>
            <a:r>
              <a:rPr lang="fr-FR" altLang="en-US" sz="1200"/>
              <a:t>(endormi) </a:t>
            </a:r>
            <a:r>
              <a:rPr lang="fr-FR" altLang="en-US" sz="1200" b="1"/>
              <a:t>déchargé </a:t>
            </a:r>
            <a:r>
              <a:rPr lang="fr-FR" altLang="en-US" sz="1200"/>
              <a:t>de la </a:t>
            </a:r>
            <a:r>
              <a:rPr lang="fr-FR" altLang="en-US" sz="1200" b="1"/>
              <a:t>mémoire </a:t>
            </a:r>
            <a:r>
              <a:rPr lang="fr-FR" altLang="en-US" sz="1200"/>
              <a:t>centrale. Ces processus </a:t>
            </a:r>
            <a:r>
              <a:rPr lang="fr-FR" altLang="en-US" sz="1200" b="1"/>
              <a:t>réintègrent </a:t>
            </a:r>
            <a:r>
              <a:rPr lang="fr-FR" altLang="en-US" sz="1200"/>
              <a:t>la </a:t>
            </a:r>
            <a:r>
              <a:rPr lang="fr-FR" altLang="en-US" sz="1200" b="1"/>
              <a:t>mémoire </a:t>
            </a:r>
            <a:r>
              <a:rPr lang="fr-FR" altLang="en-US" sz="1200"/>
              <a:t>centrale lorsqu’ils </a:t>
            </a:r>
            <a:r>
              <a:rPr lang="fr-FR" altLang="en-US" sz="1200" b="1"/>
              <a:t>redeviennent prêts </a:t>
            </a:r>
            <a:r>
              <a:rPr lang="fr-FR" altLang="en-US" sz="1200"/>
              <a:t>(transition de l’état prêt swappé vers l’état prêt).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FR" altLang="en-US" sz="120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fr-FR" altLang="en-US" sz="1200"/>
          </a:p>
        </p:txBody>
      </p:sp>
      <p:sp>
        <p:nvSpPr>
          <p:cNvPr id="5" name="Text Box 4"/>
          <p:cNvSpPr txBox="1"/>
          <p:nvPr/>
        </p:nvSpPr>
        <p:spPr>
          <a:xfrm>
            <a:off x="4643755" y="6021705"/>
            <a:ext cx="37833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1000" b="1"/>
              <a:t>Figure 8 : </a:t>
            </a:r>
            <a:r>
              <a:rPr lang="en-US" sz="1000" b="1"/>
              <a:t>Diagramme d’états simplifié d’un processus Unix</a:t>
            </a:r>
          </a:p>
        </p:txBody>
      </p:sp>
      <p:pic>
        <p:nvPicPr>
          <p:cNvPr id="2" name="Picture 1" descr="Diagramme d’états simplifié d’un processus Uni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65" y="3373755"/>
            <a:ext cx="5572125" cy="26765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17475" y="4257040"/>
            <a:ext cx="33026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Un </a:t>
            </a:r>
            <a:r>
              <a:rPr lang="en-US" sz="1200" b="1"/>
              <a:t>processus </a:t>
            </a:r>
            <a:r>
              <a:rPr lang="en-US" sz="1200"/>
              <a:t>Unix qui se </a:t>
            </a:r>
            <a:r>
              <a:rPr lang="en-US" sz="1200" b="1"/>
              <a:t>termine passe </a:t>
            </a:r>
            <a:r>
              <a:rPr lang="en-US" sz="1200"/>
              <a:t>dans un </a:t>
            </a:r>
            <a:r>
              <a:rPr lang="en-US" sz="1200" b="1"/>
              <a:t>état </a:t>
            </a:r>
            <a:r>
              <a:rPr lang="en-US" sz="1200"/>
              <a:t>dit </a:t>
            </a:r>
            <a:r>
              <a:rPr lang="en-US" sz="1200" b="1"/>
              <a:t>zombi</a:t>
            </a:r>
            <a:r>
              <a:rPr lang="en-US" sz="1200"/>
              <a:t>. Il y reste </a:t>
            </a:r>
            <a:r>
              <a:rPr lang="en-US" sz="1200" b="1"/>
              <a:t>tant </a:t>
            </a:r>
            <a:r>
              <a:rPr lang="en-US" sz="1200"/>
              <a:t>que</a:t>
            </a:r>
            <a:r>
              <a:rPr lang="fr-FR" altLang="en-US" sz="1200"/>
              <a:t> </a:t>
            </a:r>
            <a:r>
              <a:rPr lang="en-US" sz="1200"/>
              <a:t>son </a:t>
            </a:r>
            <a:r>
              <a:rPr lang="en-US" sz="1200" b="1"/>
              <a:t>PCB </a:t>
            </a:r>
            <a:r>
              <a:rPr lang="en-US" sz="1200"/>
              <a:t>n’est </a:t>
            </a:r>
            <a:r>
              <a:rPr lang="en-US" sz="1200" b="1"/>
              <a:t>pas entièrement démantelé </a:t>
            </a:r>
            <a:r>
              <a:rPr lang="en-US" sz="1200"/>
              <a:t>par le système.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NOTION DE PROCESSUS</a:t>
            </a:r>
            <a:b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</a:br>
            <a:r>
              <a:rPr lang="fr-FR" sz="20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Programmation de processus : l’exemple de LINUX</a:t>
            </a:r>
            <a:b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Times New Roman" panose="02020603050405020304"/>
              </a:rPr>
              <a:t>13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59055" y="1481455"/>
            <a:ext cx="9049385" cy="2522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fr-FR" altLang="en-US" sz="1400" b="1"/>
              <a:t>Principaux attributs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 sz="1200"/>
              <a:t>Chaque </a:t>
            </a:r>
            <a:r>
              <a:rPr lang="fr-FR" altLang="en-US" sz="1200" b="1"/>
              <a:t>processus Linux </a:t>
            </a:r>
            <a:r>
              <a:rPr lang="fr-FR" altLang="en-US" sz="1200"/>
              <a:t>est </a:t>
            </a:r>
            <a:r>
              <a:rPr lang="fr-FR" altLang="en-US" sz="1200" b="1"/>
              <a:t>caractérisé </a:t>
            </a:r>
            <a:r>
              <a:rPr lang="fr-FR" altLang="en-US" sz="1200"/>
              <a:t>par un numéro unique appelé </a:t>
            </a:r>
            <a:r>
              <a:rPr lang="fr-FR" altLang="en-US" sz="1200" b="1"/>
              <a:t>PID </a:t>
            </a:r>
            <a:r>
              <a:rPr lang="fr-FR" altLang="en-US" sz="1200"/>
              <a:t>(</a:t>
            </a:r>
            <a:r>
              <a:rPr lang="fr-FR" altLang="en-US" sz="1200" b="1"/>
              <a:t>entier </a:t>
            </a:r>
            <a:r>
              <a:rPr lang="fr-FR" altLang="en-US" sz="1200"/>
              <a:t>non </a:t>
            </a:r>
            <a:r>
              <a:rPr lang="fr-FR" altLang="en-US" sz="1200" b="1"/>
              <a:t>signé </a:t>
            </a:r>
            <a:r>
              <a:rPr lang="fr-FR" altLang="en-US" sz="1200"/>
              <a:t>de </a:t>
            </a:r>
            <a:r>
              <a:rPr lang="fr-FR" altLang="en-US" sz="1200" b="1"/>
              <a:t>32 bits</a:t>
            </a:r>
            <a:r>
              <a:rPr lang="fr-FR" altLang="en-US" sz="1200"/>
              <a:t>) qui lui est </a:t>
            </a:r>
            <a:r>
              <a:rPr lang="fr-FR" altLang="en-US" sz="1200" b="1"/>
              <a:t>attribué </a:t>
            </a:r>
            <a:r>
              <a:rPr lang="fr-FR" altLang="en-US" sz="1200"/>
              <a:t>par le système au moment de sa </a:t>
            </a:r>
            <a:r>
              <a:rPr lang="fr-FR" altLang="en-US" sz="1200" b="1"/>
              <a:t>création</a:t>
            </a:r>
            <a:r>
              <a:rPr lang="fr-FR" altLang="en-US" sz="12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 sz="1200"/>
              <a:t>Par ailleurs, chaque </a:t>
            </a:r>
            <a:r>
              <a:rPr lang="fr-FR" altLang="en-US" sz="1200" b="1"/>
              <a:t>processus </a:t>
            </a:r>
            <a:r>
              <a:rPr lang="fr-FR" altLang="en-US" sz="1200"/>
              <a:t>Linux pouvant </a:t>
            </a:r>
            <a:r>
              <a:rPr lang="fr-FR" altLang="en-US" sz="1200" b="1"/>
              <a:t>créer </a:t>
            </a:r>
            <a:r>
              <a:rPr lang="fr-FR" altLang="en-US" sz="1200"/>
              <a:t>lui-même un </a:t>
            </a:r>
            <a:r>
              <a:rPr lang="fr-FR" altLang="en-US" sz="1200" b="1"/>
              <a:t>autre processus</a:t>
            </a:r>
            <a:r>
              <a:rPr lang="fr-FR" altLang="en-US" sz="1200"/>
              <a:t>, chaque </a:t>
            </a:r>
            <a:r>
              <a:rPr lang="fr-FR" altLang="en-US" sz="1200" b="1"/>
              <a:t>processus </a:t>
            </a:r>
            <a:r>
              <a:rPr lang="fr-FR" altLang="en-US" sz="1200"/>
              <a:t>est également </a:t>
            </a:r>
            <a:r>
              <a:rPr lang="fr-FR" altLang="en-US" sz="1200" b="1"/>
              <a:t>caractérisé </a:t>
            </a:r>
            <a:r>
              <a:rPr lang="fr-FR" altLang="en-US" sz="1200"/>
              <a:t>par </a:t>
            </a:r>
            <a:r>
              <a:rPr lang="fr-FR" altLang="en-US" sz="1200" b="1"/>
              <a:t>l'identifiant </a:t>
            </a:r>
            <a:r>
              <a:rPr lang="fr-FR" altLang="en-US" sz="1200"/>
              <a:t>du processus qui l'a créé (</a:t>
            </a:r>
            <a:r>
              <a:rPr lang="fr-FR" altLang="en-US" sz="1200" b="1"/>
              <a:t>son père</a:t>
            </a:r>
            <a:r>
              <a:rPr lang="fr-FR" altLang="en-US" sz="1200"/>
              <a:t>), appelé </a:t>
            </a:r>
            <a:r>
              <a:rPr lang="fr-FR" altLang="en-US" sz="1200" b="1"/>
              <a:t>PPID</a:t>
            </a:r>
            <a:r>
              <a:rPr lang="fr-FR" altLang="en-US" sz="12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 sz="1200"/>
              <a:t>Les </a:t>
            </a:r>
            <a:r>
              <a:rPr lang="fr-FR" altLang="en-US" sz="1200" b="1"/>
              <a:t>primitives </a:t>
            </a:r>
            <a:r>
              <a:rPr lang="fr-FR" altLang="en-US" sz="1200"/>
              <a:t>données ci-dessous </a:t>
            </a:r>
            <a:r>
              <a:rPr lang="fr-FR" altLang="en-US" sz="1200" b="1"/>
              <a:t>permettent </a:t>
            </a:r>
            <a:r>
              <a:rPr lang="fr-FR" altLang="en-US" sz="1200"/>
              <a:t>à un </a:t>
            </a:r>
            <a:r>
              <a:rPr lang="fr-FR" altLang="en-US" sz="1200" b="1"/>
              <a:t>processus </a:t>
            </a:r>
            <a:r>
              <a:rPr lang="fr-FR" altLang="en-US" sz="1200"/>
              <a:t>respectivement de </a:t>
            </a:r>
            <a:r>
              <a:rPr lang="fr-FR" altLang="en-US" sz="1200" b="1"/>
              <a:t>connaître </a:t>
            </a:r>
            <a:r>
              <a:rPr lang="fr-FR" altLang="en-US" sz="1200"/>
              <a:t>la valeur de </a:t>
            </a:r>
            <a:r>
              <a:rPr lang="fr-FR" altLang="en-US" sz="1200" b="1"/>
              <a:t>son PID</a:t>
            </a:r>
            <a:r>
              <a:rPr lang="fr-FR" altLang="en-US" sz="1200"/>
              <a:t>, du </a:t>
            </a:r>
            <a:r>
              <a:rPr lang="fr-FR" altLang="en-US" sz="1200" b="1"/>
              <a:t>PID de son père</a:t>
            </a:r>
            <a:r>
              <a:rPr lang="fr-FR" altLang="en-US" sz="1200"/>
              <a:t>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altLang="en-US" sz="1200"/>
          </a:p>
          <a:p>
            <a:pPr indent="0">
              <a:buNone/>
            </a:pP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#include &lt;unistd.h&gt;</a:t>
            </a:r>
          </a:p>
          <a:p>
            <a:pPr indent="0">
              <a:buNone/>
            </a:pP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pid_t getpid(void); retourne le PID du processus appelant.</a:t>
            </a:r>
          </a:p>
          <a:p>
            <a:pPr indent="0">
              <a:buNone/>
            </a:pP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pid_t getppid(void); retourne le PPID du processus appelant.</a:t>
            </a:r>
          </a:p>
          <a:p>
            <a:pPr indent="0">
              <a:buNone/>
            </a:pP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Exemple : pid_t ret ; — déclaration variable ret de type pid_t</a:t>
            </a:r>
          </a:p>
          <a:p>
            <a:pPr indent="0">
              <a:buNone/>
            </a:pP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ret = getpid() ;</a:t>
            </a:r>
            <a:endParaRPr lang="fr-FR" altLang="en-US" sz="1200" b="1"/>
          </a:p>
        </p:txBody>
      </p:sp>
      <p:sp>
        <p:nvSpPr>
          <p:cNvPr id="3" name="Text Box 2"/>
          <p:cNvSpPr txBox="1"/>
          <p:nvPr/>
        </p:nvSpPr>
        <p:spPr>
          <a:xfrm>
            <a:off x="25400" y="3947795"/>
            <a:ext cx="9083040" cy="1968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Création d'un processus Linux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Sous le système Linux, tout </a:t>
            </a:r>
            <a:r>
              <a:rPr lang="fr-FR" altLang="en-US" sz="1200" b="1"/>
              <a:t>processus </a:t>
            </a:r>
            <a:r>
              <a:rPr lang="fr-FR" altLang="en-US" sz="1200"/>
              <a:t>peut </a:t>
            </a:r>
            <a:r>
              <a:rPr lang="fr-FR" altLang="en-US" sz="1200" b="1"/>
              <a:t>créer </a:t>
            </a:r>
            <a:r>
              <a:rPr lang="fr-FR" altLang="en-US" sz="1200"/>
              <a:t>un </a:t>
            </a:r>
            <a:r>
              <a:rPr lang="fr-FR" altLang="en-US" sz="1200" b="1"/>
              <a:t>nouveau processus </a:t>
            </a:r>
            <a:r>
              <a:rPr lang="fr-FR" altLang="en-US" sz="1200"/>
              <a:t>qui est une </a:t>
            </a:r>
            <a:r>
              <a:rPr lang="fr-FR" altLang="en-US" sz="1200" b="1"/>
              <a:t>exacte copie </a:t>
            </a:r>
            <a:r>
              <a:rPr lang="fr-FR" altLang="en-US" sz="1200"/>
              <a:t>de lui-même.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Le </a:t>
            </a:r>
            <a:r>
              <a:rPr lang="fr-FR" altLang="en-US" sz="1200" b="1"/>
              <a:t>processus créateur </a:t>
            </a:r>
            <a:r>
              <a:rPr lang="fr-FR" altLang="en-US" sz="1200"/>
              <a:t>(le </a:t>
            </a:r>
            <a:r>
              <a:rPr lang="fr-FR" altLang="en-US" sz="1200" b="1"/>
              <a:t>père</a:t>
            </a:r>
            <a:r>
              <a:rPr lang="fr-FR" altLang="en-US" sz="1200"/>
              <a:t>) par un </a:t>
            </a:r>
            <a:r>
              <a:rPr lang="fr-FR" altLang="en-US" sz="1200" b="1"/>
              <a:t>appel </a:t>
            </a:r>
            <a:r>
              <a:rPr lang="fr-FR" altLang="en-US" sz="1200"/>
              <a:t>à la </a:t>
            </a:r>
            <a:r>
              <a:rPr lang="fr-FR" altLang="en-US" sz="1200" b="1"/>
              <a:t>primitive </a:t>
            </a:r>
            <a:r>
              <a:rPr lang="fr-FR" altLang="en-US" sz="1200" b="1">
                <a:latin typeface="Courier New" panose="02070309020205020404" charset="0"/>
                <a:cs typeface="Courier New" panose="02070309020205020404" charset="0"/>
              </a:rPr>
              <a:t>fork()</a:t>
            </a:r>
            <a:r>
              <a:rPr lang="fr-FR" altLang="en-US" sz="1200" b="1"/>
              <a:t>crée </a:t>
            </a:r>
            <a:r>
              <a:rPr lang="fr-FR" altLang="en-US" sz="1200"/>
              <a:t>un </a:t>
            </a:r>
            <a:r>
              <a:rPr lang="fr-FR" altLang="en-US" sz="1200" b="1"/>
              <a:t>processus fils </a:t>
            </a:r>
            <a:r>
              <a:rPr lang="fr-FR" altLang="en-US" sz="1200"/>
              <a:t>qui est une </a:t>
            </a:r>
            <a:r>
              <a:rPr lang="fr-FR" altLang="en-US" sz="1200" b="1"/>
              <a:t>copie exacte </a:t>
            </a:r>
            <a:r>
              <a:rPr lang="fr-FR" altLang="en-US" sz="1200"/>
              <a:t>de lui-même (code et données).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Le </a:t>
            </a:r>
            <a:r>
              <a:rPr lang="fr-FR" altLang="en-US" sz="1200" b="1"/>
              <a:t>prototype </a:t>
            </a:r>
            <a:r>
              <a:rPr lang="fr-FR" altLang="en-US" sz="1200"/>
              <a:t>de la fonction est le suivant: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altLang="en-US" sz="1200"/>
          </a:p>
          <a:p>
            <a:pPr indent="0">
              <a:buNone/>
            </a:pP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#include &lt;unistd.h&gt;</a:t>
            </a:r>
          </a:p>
          <a:p>
            <a:pPr indent="0">
              <a:buNone/>
            </a:pP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pid_t fork (void);</a:t>
            </a:r>
          </a:p>
          <a:p>
            <a:pPr indent="0">
              <a:buNone/>
            </a:pP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>
                <a:cs typeface="+mn-lt"/>
              </a:rPr>
              <a:t>Le </a:t>
            </a:r>
            <a:r>
              <a:rPr lang="fr-FR" altLang="en-US" sz="1200" b="1">
                <a:cs typeface="+mn-lt"/>
              </a:rPr>
              <a:t>code retour </a:t>
            </a:r>
            <a:r>
              <a:rPr lang="fr-FR" altLang="en-US" sz="1200">
                <a:cs typeface="+mn-lt"/>
              </a:rPr>
              <a:t>du </a:t>
            </a:r>
            <a:r>
              <a:rPr lang="fr-FR" altLang="en-US" sz="1200" b="1">
                <a:cs typeface="+mn-lt"/>
              </a:rPr>
              <a:t>fork </a:t>
            </a:r>
            <a:r>
              <a:rPr lang="fr-FR" altLang="en-US" sz="1200">
                <a:cs typeface="+mn-lt"/>
              </a:rPr>
              <a:t>qui est différent chez le </a:t>
            </a:r>
            <a:r>
              <a:rPr lang="fr-FR" altLang="en-US" sz="1200" b="1">
                <a:cs typeface="+mn-lt"/>
              </a:rPr>
              <a:t>fils </a:t>
            </a:r>
            <a:r>
              <a:rPr lang="fr-FR" altLang="en-US" sz="1200">
                <a:cs typeface="+mn-lt"/>
              </a:rPr>
              <a:t>(toujours </a:t>
            </a:r>
            <a:r>
              <a:rPr lang="fr-FR" altLang="en-US" sz="1200" b="1">
                <a:cs typeface="+mn-lt"/>
              </a:rPr>
              <a:t>0</a:t>
            </a:r>
            <a:r>
              <a:rPr lang="fr-FR" altLang="en-US" sz="1200">
                <a:cs typeface="+mn-lt"/>
              </a:rPr>
              <a:t>) et le </a:t>
            </a:r>
            <a:r>
              <a:rPr lang="fr-FR" altLang="en-US" sz="1200" b="1">
                <a:cs typeface="+mn-lt"/>
              </a:rPr>
              <a:t>père </a:t>
            </a:r>
            <a:r>
              <a:rPr lang="fr-FR" altLang="en-US" sz="1200">
                <a:cs typeface="+mn-lt"/>
              </a:rPr>
              <a:t>(</a:t>
            </a:r>
            <a:r>
              <a:rPr lang="fr-FR" altLang="en-US" sz="1200" b="1">
                <a:cs typeface="+mn-lt"/>
              </a:rPr>
              <a:t>PID </a:t>
            </a:r>
            <a:r>
              <a:rPr lang="fr-FR" altLang="en-US" sz="1200">
                <a:cs typeface="+mn-lt"/>
              </a:rPr>
              <a:t>du </a:t>
            </a:r>
            <a:r>
              <a:rPr lang="fr-FR" altLang="en-US" sz="1200" b="1">
                <a:cs typeface="+mn-lt"/>
              </a:rPr>
              <a:t>fils </a:t>
            </a:r>
            <a:r>
              <a:rPr lang="fr-FR" altLang="en-US" sz="1200">
                <a:cs typeface="+mn-lt"/>
              </a:rPr>
              <a:t>créé).</a:t>
            </a: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</a:t>
            </a:r>
            <a:endParaRPr lang="fr-FR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NOTION DE PROCESSUS</a:t>
            </a:r>
            <a:b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</a:br>
            <a:r>
              <a:rPr lang="fr-FR" sz="20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Programmation de processus : l’exemple de LINUX</a:t>
            </a:r>
            <a:b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Times New Roman" panose="02020603050405020304"/>
              </a:rPr>
              <a:t>13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4925" y="1577340"/>
            <a:ext cx="9074785" cy="5139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Création d'un processus Linux</a:t>
            </a:r>
            <a:r>
              <a:rPr lang="fr-FR" altLang="en-US" sz="1400" b="1"/>
              <a:t> : Exemple </a:t>
            </a:r>
            <a:r>
              <a:rPr lang="fr-FR" altLang="en-US" sz="1400" b="1">
                <a:solidFill>
                  <a:srgbClr val="00B050"/>
                </a:solidFill>
              </a:rPr>
              <a:t>(note 5)</a:t>
            </a:r>
            <a:endParaRPr lang="fr-FR" altLang="en-US" sz="1400" b="1"/>
          </a:p>
          <a:p>
            <a:endParaRPr lang="fr-FR" altLang="en-US" sz="1400"/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#include &lt;errno.h&gt;</a:t>
            </a: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#include &lt;stdio.h&gt;</a:t>
            </a: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#include &lt;stdlib.h&gt;</a:t>
            </a: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#include &lt;unistd.h&gt;</a:t>
            </a: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#include &lt;sys/wait.h&gt;</a:t>
            </a:r>
          </a:p>
          <a:p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int main()</a:t>
            </a: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{</a:t>
            </a: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pid_t ret;</a:t>
            </a: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ret = fork();</a:t>
            </a: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if (ret == 0)</a:t>
            </a: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{</a:t>
            </a: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    printf("je suis le fils; mon pid est %d\n", getpid());</a:t>
            </a: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    printf("pid de mon père, %d\n", getppid());</a:t>
            </a: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    return 0;</a:t>
            </a: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}</a:t>
            </a: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else</a:t>
            </a: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{</a:t>
            </a: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    printf("je suis le père; mon pid est %d\n", getpid());</a:t>
            </a: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    printf("pid de mon fils, %d\n", ret);</a:t>
            </a: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    wait(NULL); // Pour attendre la fin d'exécution du fils.</a:t>
            </a: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    return 0;</a:t>
            </a: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}</a:t>
            </a: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}</a:t>
            </a:r>
          </a:p>
          <a:p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NOTION DE PROCESSUS</a:t>
            </a:r>
            <a:b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</a:br>
            <a:r>
              <a:rPr lang="fr-FR" sz="20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Programmation de processus : l’exemple de LINUX</a:t>
            </a:r>
            <a:b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Times New Roman" panose="02020603050405020304"/>
              </a:rPr>
              <a:t>14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0" y="1557020"/>
            <a:ext cx="9083040" cy="3076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Terminaison d'un processus Linux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Un </a:t>
            </a:r>
            <a:r>
              <a:rPr lang="fr-FR" altLang="en-US" sz="1200" b="1"/>
              <a:t>processus termine </a:t>
            </a:r>
            <a:r>
              <a:rPr lang="fr-FR" altLang="en-US" sz="1200"/>
              <a:t>normalement son </a:t>
            </a:r>
            <a:r>
              <a:rPr lang="fr-FR" altLang="en-US" sz="1200" b="1"/>
              <a:t>exécution </a:t>
            </a:r>
            <a:r>
              <a:rPr lang="fr-FR" altLang="en-US" sz="1200"/>
              <a:t>en </a:t>
            </a:r>
            <a:r>
              <a:rPr lang="fr-FR" altLang="en-US" sz="1200" b="1"/>
              <a:t>achevant l’exécution </a:t>
            </a:r>
            <a:r>
              <a:rPr lang="fr-FR" altLang="en-US" sz="1200"/>
              <a:t>du </a:t>
            </a:r>
            <a:r>
              <a:rPr lang="fr-FR" altLang="en-US" sz="1200" b="1"/>
              <a:t>code </a:t>
            </a:r>
            <a:r>
              <a:rPr lang="fr-FR" altLang="en-US" sz="1200"/>
              <a:t>qui lui est associé. Cette </a:t>
            </a:r>
            <a:r>
              <a:rPr lang="fr-FR" altLang="en-US" sz="1200" b="1"/>
              <a:t>terminaison s’effectue </a:t>
            </a:r>
            <a:r>
              <a:rPr lang="fr-FR" altLang="en-US" sz="1200"/>
              <a:t>par le biais d’un </a:t>
            </a:r>
            <a:r>
              <a:rPr lang="fr-FR" altLang="en-US" sz="1200" b="1"/>
              <a:t>appel </a:t>
            </a:r>
            <a:r>
              <a:rPr lang="fr-FR" altLang="en-US" sz="1200"/>
              <a:t>à la </a:t>
            </a:r>
            <a:r>
              <a:rPr lang="fr-FR" altLang="en-US" sz="1200" b="1"/>
              <a:t>primitive </a:t>
            </a:r>
            <a:r>
              <a:rPr lang="fr-FR" altLang="en-US" sz="1200" b="1">
                <a:latin typeface="Courier New" panose="02070309020205020404" charset="0"/>
                <a:cs typeface="Courier New" panose="02070309020205020404" charset="0"/>
              </a:rPr>
              <a:t>exit()</a:t>
            </a:r>
            <a:r>
              <a:rPr lang="fr-FR" altLang="en-US" sz="120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Le </a:t>
            </a:r>
            <a:r>
              <a:rPr lang="fr-FR" altLang="en-US" sz="1200" b="1"/>
              <a:t>prototype </a:t>
            </a:r>
            <a:r>
              <a:rPr lang="fr-FR" altLang="en-US" sz="1200"/>
              <a:t>de la fonction </a:t>
            </a:r>
            <a:r>
              <a:rPr lang="fr-FR" altLang="en-US" sz="1200" b="1">
                <a:latin typeface="Courier New" panose="02070309020205020404" charset="0"/>
                <a:cs typeface="Courier New" panose="02070309020205020404" charset="0"/>
                <a:sym typeface="+mn-ea"/>
              </a:rPr>
              <a:t>exit()</a:t>
            </a:r>
            <a:r>
              <a:rPr lang="fr-FR" altLang="en-US" sz="1200"/>
              <a:t> est le suivant: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altLang="en-US" sz="1200"/>
          </a:p>
          <a:p>
            <a:pPr indent="0">
              <a:buNone/>
            </a:pP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#include &lt;stdlib.h&gt;</a:t>
            </a:r>
          </a:p>
          <a:p>
            <a:pPr indent="0">
              <a:buNone/>
            </a:pP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void exit (int status); </a:t>
            </a:r>
          </a:p>
          <a:p>
            <a:pPr indent="0">
              <a:buNone/>
            </a:pP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 b="1">
                <a:latin typeface="Courier New" panose="02070309020205020404" charset="0"/>
                <a:cs typeface="Courier New" panose="02070309020205020404" charset="0"/>
              </a:rPr>
              <a:t>status </a:t>
            </a:r>
            <a:r>
              <a:rPr lang="fr-FR" altLang="en-US" sz="1200">
                <a:cs typeface="+mn-lt"/>
              </a:rPr>
              <a:t>est un code retour </a:t>
            </a:r>
            <a:r>
              <a:rPr lang="fr-FR" altLang="en-US" sz="1200" b="1">
                <a:cs typeface="+mn-lt"/>
              </a:rPr>
              <a:t>compris </a:t>
            </a:r>
            <a:r>
              <a:rPr lang="fr-FR" altLang="en-US" sz="1200">
                <a:cs typeface="+mn-lt"/>
              </a:rPr>
              <a:t>entre </a:t>
            </a:r>
            <a:r>
              <a:rPr lang="fr-FR" altLang="en-US" sz="1200" b="1">
                <a:cs typeface="+mn-lt"/>
              </a:rPr>
              <a:t>0</a:t>
            </a:r>
            <a:r>
              <a:rPr lang="fr-FR" altLang="en-US" sz="1200">
                <a:cs typeface="+mn-lt"/>
              </a:rPr>
              <a:t> et </a:t>
            </a:r>
            <a:r>
              <a:rPr lang="fr-FR" altLang="en-US" sz="1200" b="1">
                <a:cs typeface="+mn-lt"/>
              </a:rPr>
              <a:t>255 </a:t>
            </a:r>
            <a:r>
              <a:rPr lang="fr-FR" altLang="en-US" sz="1200">
                <a:cs typeface="+mn-lt"/>
              </a:rPr>
              <a:t>qui est </a:t>
            </a:r>
            <a:r>
              <a:rPr lang="fr-FR" altLang="en-US" sz="1200" b="1">
                <a:cs typeface="+mn-lt"/>
              </a:rPr>
              <a:t>transmis </a:t>
            </a:r>
            <a:r>
              <a:rPr lang="fr-FR" altLang="en-US" sz="1200">
                <a:cs typeface="+mn-lt"/>
              </a:rPr>
              <a:t>au </a:t>
            </a:r>
            <a:r>
              <a:rPr lang="fr-FR" altLang="en-US" sz="1200" b="1">
                <a:cs typeface="+mn-lt"/>
              </a:rPr>
              <a:t>père </a:t>
            </a:r>
            <a:r>
              <a:rPr lang="fr-FR" altLang="en-US" sz="1200">
                <a:cs typeface="+mn-lt"/>
              </a:rPr>
              <a:t>par le </a:t>
            </a:r>
            <a:r>
              <a:rPr lang="fr-FR" altLang="en-US" sz="1200" b="1">
                <a:cs typeface="+mn-lt"/>
              </a:rPr>
              <a:t>processus défunt</a:t>
            </a:r>
            <a:r>
              <a:rPr lang="fr-FR" altLang="en-US" sz="1200">
                <a:cs typeface="+mn-lt"/>
              </a:rPr>
              <a:t>, </a:t>
            </a:r>
            <a:r>
              <a:rPr lang="fr-FR" altLang="en-US" sz="1200" b="1">
                <a:cs typeface="+mn-lt"/>
              </a:rPr>
              <a:t>0</a:t>
            </a:r>
            <a:r>
              <a:rPr lang="fr-FR" altLang="en-US" sz="1200">
                <a:cs typeface="+mn-lt"/>
              </a:rPr>
              <a:t> caracérise une </a:t>
            </a:r>
            <a:r>
              <a:rPr lang="fr-FR" altLang="en-US" sz="1200" b="1">
                <a:cs typeface="+mn-lt"/>
              </a:rPr>
              <a:t>terminaison normale </a:t>
            </a:r>
            <a:r>
              <a:rPr lang="fr-FR" altLang="en-US" sz="1200">
                <a:cs typeface="+mn-lt"/>
              </a:rPr>
              <a:t>du processus et une valeur supérieure à 0 code une fin </a:t>
            </a:r>
            <a:r>
              <a:rPr lang="fr-FR" altLang="en-US" sz="1200" b="1">
                <a:cs typeface="+mn-lt"/>
              </a:rPr>
              <a:t>anormale</a:t>
            </a:r>
            <a:r>
              <a:rPr lang="fr-FR" altLang="en-US" sz="1200">
                <a:cs typeface="+mn-lt"/>
              </a:rPr>
              <a:t>.</a:t>
            </a:r>
            <a:r>
              <a:rPr lang="fr-FR" altLang="en-US" sz="1200" b="1">
                <a:cs typeface="+mn-lt"/>
              </a:rPr>
              <a:t>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>
                <a:cs typeface="+mn-lt"/>
              </a:rPr>
              <a:t>Lors de la </a:t>
            </a:r>
            <a:r>
              <a:rPr lang="fr-FR" altLang="en-US" sz="1200" b="1">
                <a:cs typeface="+mn-lt"/>
              </a:rPr>
              <a:t>terminaison </a:t>
            </a:r>
            <a:r>
              <a:rPr lang="fr-FR" altLang="en-US" sz="1200">
                <a:cs typeface="+mn-lt"/>
              </a:rPr>
              <a:t>d’un </a:t>
            </a:r>
            <a:r>
              <a:rPr lang="fr-FR" altLang="en-US" sz="1200" b="1">
                <a:cs typeface="+mn-lt"/>
              </a:rPr>
              <a:t>processus</a:t>
            </a:r>
            <a:r>
              <a:rPr lang="fr-FR" altLang="en-US" sz="1200">
                <a:cs typeface="+mn-lt"/>
              </a:rPr>
              <a:t>, le </a:t>
            </a:r>
            <a:r>
              <a:rPr lang="fr-FR" altLang="en-US" sz="1200" b="1">
                <a:cs typeface="+mn-lt"/>
              </a:rPr>
              <a:t>système désalloue </a:t>
            </a:r>
            <a:r>
              <a:rPr lang="fr-FR" altLang="en-US" sz="1200">
                <a:cs typeface="+mn-lt"/>
              </a:rPr>
              <a:t>les </a:t>
            </a:r>
            <a:r>
              <a:rPr lang="fr-FR" altLang="en-US" sz="1200" b="1">
                <a:cs typeface="+mn-lt"/>
              </a:rPr>
              <a:t>ressources</a:t>
            </a:r>
            <a:r>
              <a:rPr lang="fr-FR" altLang="en-US" sz="1200">
                <a:cs typeface="+mn-lt"/>
              </a:rPr>
              <a:t>, mais ne </a:t>
            </a:r>
            <a:r>
              <a:rPr lang="fr-FR" altLang="en-US" sz="1200" b="1">
                <a:cs typeface="+mn-lt"/>
              </a:rPr>
              <a:t>détruit pas </a:t>
            </a:r>
            <a:r>
              <a:rPr lang="fr-FR" altLang="en-US" sz="1200">
                <a:cs typeface="+mn-lt"/>
              </a:rPr>
              <a:t>le </a:t>
            </a:r>
            <a:r>
              <a:rPr lang="fr-FR" altLang="en-US" sz="1200" b="1">
                <a:cs typeface="+mn-lt"/>
              </a:rPr>
              <a:t>bloc </a:t>
            </a:r>
            <a:r>
              <a:rPr lang="fr-FR" altLang="en-US" sz="1200">
                <a:cs typeface="+mn-lt"/>
              </a:rPr>
              <a:t>de </a:t>
            </a:r>
            <a:r>
              <a:rPr lang="fr-FR" altLang="en-US" sz="1200" b="1">
                <a:cs typeface="+mn-lt"/>
              </a:rPr>
              <a:t>contrôle</a:t>
            </a:r>
            <a:r>
              <a:rPr lang="fr-FR" altLang="en-US" sz="1200">
                <a:cs typeface="+mn-lt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>
                <a:cs typeface="+mn-lt"/>
              </a:rPr>
              <a:t>Le processus </a:t>
            </a:r>
            <a:r>
              <a:rPr lang="fr-FR" altLang="en-US" sz="1200" b="1">
                <a:cs typeface="+mn-lt"/>
              </a:rPr>
              <a:t>passe </a:t>
            </a:r>
            <a:r>
              <a:rPr lang="fr-FR" altLang="en-US" sz="1200">
                <a:cs typeface="+mn-lt"/>
              </a:rPr>
              <a:t>à  la valeur </a:t>
            </a:r>
            <a:r>
              <a:rPr lang="fr-FR" altLang="en-US" sz="1200" b="1">
                <a:latin typeface="Courier New" panose="02070309020205020404" charset="0"/>
                <a:cs typeface="Courier New" panose="02070309020205020404" charset="0"/>
              </a:rPr>
              <a:t>TASK_ZOMBIE</a:t>
            </a:r>
            <a:r>
              <a:rPr lang="fr-FR" altLang="en-US" sz="1200">
                <a:cs typeface="+mn-lt"/>
              </a:rPr>
              <a:t> puis </a:t>
            </a:r>
            <a:r>
              <a:rPr lang="fr-FR" altLang="en-US" sz="1200" b="1">
                <a:cs typeface="+mn-lt"/>
              </a:rPr>
              <a:t>avertit </a:t>
            </a:r>
            <a:r>
              <a:rPr lang="fr-FR" altLang="en-US" sz="1200">
                <a:cs typeface="+mn-lt"/>
              </a:rPr>
              <a:t>le processus </a:t>
            </a:r>
            <a:r>
              <a:rPr lang="fr-FR" altLang="en-US" sz="1200" b="1">
                <a:cs typeface="+mn-lt"/>
              </a:rPr>
              <a:t>père </a:t>
            </a:r>
            <a:r>
              <a:rPr lang="fr-FR" altLang="en-US" sz="1200">
                <a:cs typeface="+mn-lt"/>
              </a:rPr>
              <a:t>de la </a:t>
            </a:r>
            <a:r>
              <a:rPr lang="fr-FR" altLang="en-US" sz="1200" b="1">
                <a:cs typeface="+mn-lt"/>
              </a:rPr>
              <a:t>terminaison </a:t>
            </a:r>
            <a:r>
              <a:rPr lang="fr-FR" altLang="en-US" sz="1200">
                <a:cs typeface="+mn-lt"/>
              </a:rPr>
              <a:t>de son </a:t>
            </a:r>
            <a:r>
              <a:rPr lang="fr-FR" altLang="en-US" sz="1200" b="1">
                <a:cs typeface="+mn-lt"/>
              </a:rPr>
              <a:t>fils</a:t>
            </a:r>
            <a:r>
              <a:rPr lang="fr-FR" altLang="en-US" sz="1200">
                <a:cs typeface="+mn-lt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>
                <a:cs typeface="+mn-lt"/>
              </a:rPr>
              <a:t>Un processus </a:t>
            </a:r>
            <a:r>
              <a:rPr lang="fr-FR" altLang="en-US" sz="1200" b="1">
                <a:cs typeface="+mn-lt"/>
              </a:rPr>
              <a:t>fils </a:t>
            </a:r>
            <a:r>
              <a:rPr lang="fr-FR" altLang="en-US" sz="1200">
                <a:cs typeface="+mn-lt"/>
              </a:rPr>
              <a:t>défunt </a:t>
            </a:r>
            <a:r>
              <a:rPr lang="fr-FR" altLang="en-US" sz="1200" b="1">
                <a:cs typeface="+mn-lt"/>
              </a:rPr>
              <a:t>reste zombie jusqu'à</a:t>
            </a:r>
            <a:r>
              <a:rPr lang="fr-FR" altLang="en-US" sz="1200">
                <a:cs typeface="+mn-lt"/>
              </a:rPr>
              <a:t> ce que son </a:t>
            </a:r>
            <a:r>
              <a:rPr lang="fr-FR" altLang="en-US" sz="1200" b="1">
                <a:cs typeface="+mn-lt"/>
              </a:rPr>
              <a:t>père </a:t>
            </a:r>
            <a:r>
              <a:rPr lang="fr-FR" altLang="en-US" sz="1200">
                <a:cs typeface="+mn-lt"/>
              </a:rPr>
              <a:t>ait pris </a:t>
            </a:r>
            <a:r>
              <a:rPr lang="fr-FR" altLang="en-US" sz="1200" b="1">
                <a:cs typeface="+mn-lt"/>
              </a:rPr>
              <a:t>connaissance </a:t>
            </a:r>
            <a:r>
              <a:rPr lang="fr-FR" altLang="en-US" sz="1200">
                <a:cs typeface="+mn-lt"/>
              </a:rPr>
              <a:t>de sa </a:t>
            </a:r>
            <a:r>
              <a:rPr lang="fr-FR" altLang="en-US" sz="1200" b="1">
                <a:cs typeface="+mn-lt"/>
              </a:rPr>
              <a:t>mort</a:t>
            </a:r>
            <a:r>
              <a:rPr lang="fr-FR" altLang="en-US" sz="1200">
                <a:cs typeface="+mn-lt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>
                <a:cs typeface="+mn-lt"/>
              </a:rPr>
              <a:t>Un </a:t>
            </a:r>
            <a:r>
              <a:rPr lang="fr-FR" altLang="en-US" sz="1200" b="1">
                <a:cs typeface="+mn-lt"/>
              </a:rPr>
              <a:t>processus </a:t>
            </a:r>
            <a:r>
              <a:rPr lang="fr-FR" altLang="en-US" sz="1200">
                <a:cs typeface="+mn-lt"/>
              </a:rPr>
              <a:t>fils </a:t>
            </a:r>
            <a:r>
              <a:rPr lang="fr-FR" altLang="en-US" sz="1200" b="1">
                <a:cs typeface="+mn-lt"/>
              </a:rPr>
              <a:t>orphelin</a:t>
            </a:r>
            <a:r>
              <a:rPr lang="fr-FR" altLang="en-US" sz="1200">
                <a:cs typeface="+mn-lt"/>
              </a:rPr>
              <a:t>, suite au décès de son père (le processus </a:t>
            </a:r>
            <a:r>
              <a:rPr lang="fr-FR" altLang="en-US" sz="1200" b="1">
                <a:cs typeface="+mn-lt"/>
              </a:rPr>
              <a:t>père </a:t>
            </a:r>
            <a:r>
              <a:rPr lang="fr-FR" altLang="en-US" sz="1200">
                <a:cs typeface="+mn-lt"/>
              </a:rPr>
              <a:t>s'est </a:t>
            </a:r>
            <a:r>
              <a:rPr lang="fr-FR" altLang="en-US" sz="1200" b="1">
                <a:cs typeface="+mn-lt"/>
              </a:rPr>
              <a:t>terminé avant </a:t>
            </a:r>
            <a:r>
              <a:rPr lang="fr-FR" altLang="en-US" sz="1200">
                <a:cs typeface="+mn-lt"/>
              </a:rPr>
              <a:t>son </a:t>
            </a:r>
            <a:r>
              <a:rPr lang="fr-FR" altLang="en-US" sz="1200" b="1">
                <a:cs typeface="+mn-lt"/>
              </a:rPr>
              <a:t>fils</a:t>
            </a:r>
            <a:r>
              <a:rPr lang="fr-FR" altLang="en-US" sz="1200">
                <a:cs typeface="+mn-lt"/>
              </a:rPr>
              <a:t>) est toujours </a:t>
            </a:r>
            <a:r>
              <a:rPr lang="fr-FR" altLang="en-US" sz="1200" b="1">
                <a:cs typeface="+mn-lt"/>
              </a:rPr>
              <a:t>adopté </a:t>
            </a:r>
            <a:r>
              <a:rPr lang="fr-FR" altLang="en-US" sz="1200">
                <a:cs typeface="+mn-lt"/>
              </a:rPr>
              <a:t>par le </a:t>
            </a:r>
            <a:r>
              <a:rPr lang="fr-FR" altLang="en-US" sz="1200" b="1">
                <a:cs typeface="+mn-lt"/>
              </a:rPr>
              <a:t>processus </a:t>
            </a:r>
            <a:r>
              <a:rPr lang="fr-FR" altLang="en-US" sz="1200">
                <a:cs typeface="+mn-lt"/>
              </a:rPr>
              <a:t>numéro </a:t>
            </a:r>
            <a:r>
              <a:rPr lang="fr-FR" altLang="en-US" sz="1200" b="1">
                <a:cs typeface="+mn-lt"/>
              </a:rPr>
              <a:t>1</a:t>
            </a:r>
            <a:r>
              <a:rPr lang="fr-FR" altLang="en-US" sz="1200">
                <a:cs typeface="+mn-lt"/>
              </a:rPr>
              <a:t> (</a:t>
            </a:r>
            <a:r>
              <a:rPr lang="fr-FR" altLang="en-US" sz="1200" b="1">
                <a:cs typeface="+mn-lt"/>
              </a:rPr>
              <a:t>Init</a:t>
            </a:r>
            <a:r>
              <a:rPr lang="fr-FR" altLang="en-US" sz="1200">
                <a:cs typeface="+mn-lt"/>
              </a:rPr>
              <a:t>). </a:t>
            </a:r>
            <a:r>
              <a:rPr lang="fr-FR" altLang="en-US" sz="1200" b="1">
                <a:solidFill>
                  <a:srgbClr val="FF0000"/>
                </a:solidFill>
                <a:cs typeface="+mn-lt"/>
              </a:rPr>
              <a:t>(faire démo : exemple-zombie-1.c et exemple-zombie-2.c)</a:t>
            </a:r>
            <a:endParaRPr lang="fr-FR" altLang="en-US" sz="1200">
              <a:cs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altLang="en-US" sz="1200">
              <a:cs typeface="+mn-lt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5560" y="4436110"/>
            <a:ext cx="9089390" cy="1968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Synchronisation avec le père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Un </a:t>
            </a:r>
            <a:r>
              <a:rPr lang="en-US" sz="1200" b="1"/>
              <a:t>processus père </a:t>
            </a:r>
            <a:r>
              <a:rPr lang="en-US" sz="1200"/>
              <a:t>peut </a:t>
            </a:r>
            <a:r>
              <a:rPr lang="en-US" sz="1200" b="1"/>
              <a:t>se mettre</a:t>
            </a:r>
            <a:r>
              <a:rPr lang="en-US" sz="1200"/>
              <a:t> en </a:t>
            </a:r>
            <a:r>
              <a:rPr lang="en-US" sz="1200" b="1"/>
              <a:t>attente </a:t>
            </a:r>
            <a:r>
              <a:rPr lang="en-US" sz="1200"/>
              <a:t>de la </a:t>
            </a:r>
            <a:r>
              <a:rPr lang="en-US" sz="1200" b="1"/>
              <a:t>mort </a:t>
            </a:r>
            <a:r>
              <a:rPr lang="en-US" sz="1200"/>
              <a:t>de l’un de ses </a:t>
            </a:r>
            <a:r>
              <a:rPr lang="en-US" sz="1200" b="1"/>
              <a:t>fils</a:t>
            </a:r>
            <a:r>
              <a:rPr lang="en-US" sz="1200"/>
              <a:t>, par le </a:t>
            </a:r>
            <a:r>
              <a:rPr lang="en-US" sz="1200" b="1"/>
              <a:t>biais</a:t>
            </a:r>
            <a:r>
              <a:rPr lang="fr-FR" altLang="en-US" sz="1200" b="1"/>
              <a:t> </a:t>
            </a:r>
            <a:r>
              <a:rPr lang="en-US" sz="1200"/>
              <a:t>de la </a:t>
            </a:r>
            <a:r>
              <a:rPr lang="en-US" sz="1200" b="1"/>
              <a:t>primitive </a:t>
            </a:r>
            <a:r>
              <a:rPr lang="en-US" sz="1200" b="1">
                <a:latin typeface="Courier New" panose="02070309020205020404" charset="0"/>
                <a:cs typeface="Courier New" panose="02070309020205020404" charset="0"/>
              </a:rPr>
              <a:t>wait()</a:t>
            </a:r>
            <a:r>
              <a:rPr lang="en-US" sz="120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Lorsque le processus père prend connaissance de la </a:t>
            </a:r>
            <a:r>
              <a:rPr lang="en-US" sz="1200" b="1"/>
              <a:t>mort </a:t>
            </a:r>
            <a:r>
              <a:rPr lang="en-US" sz="1200"/>
              <a:t>de</a:t>
            </a:r>
            <a:r>
              <a:rPr lang="fr-FR" altLang="en-US" sz="1200"/>
              <a:t> </a:t>
            </a:r>
            <a:r>
              <a:rPr lang="en-US" sz="1200"/>
              <a:t>l’un de ses </a:t>
            </a:r>
            <a:r>
              <a:rPr lang="en-US" sz="1200" b="1"/>
              <a:t>fils</a:t>
            </a:r>
            <a:r>
              <a:rPr lang="en-US" sz="1200"/>
              <a:t>, il </a:t>
            </a:r>
            <a:r>
              <a:rPr lang="en-US" sz="1200" b="1"/>
              <a:t>détruit </a:t>
            </a:r>
            <a:r>
              <a:rPr lang="en-US" sz="1200"/>
              <a:t>le </a:t>
            </a:r>
            <a:r>
              <a:rPr lang="en-US" sz="1200" b="1"/>
              <a:t>bloc</a:t>
            </a:r>
            <a:r>
              <a:rPr lang="fr-FR" altLang="en-US" sz="1200" b="1"/>
              <a:t> </a:t>
            </a:r>
            <a:r>
              <a:rPr lang="en-US" sz="1200"/>
              <a:t>de </a:t>
            </a:r>
            <a:r>
              <a:rPr lang="en-US" sz="1200" b="1"/>
              <a:t>contrôle </a:t>
            </a:r>
            <a:r>
              <a:rPr lang="en-US" sz="1200"/>
              <a:t>du processus </a:t>
            </a:r>
            <a:r>
              <a:rPr lang="en-US" sz="1200" b="1"/>
              <a:t>fils</a:t>
            </a:r>
            <a:r>
              <a:rPr lang="en-US" sz="12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>
                <a:sym typeface="+mn-ea"/>
              </a:rPr>
              <a:t>  Le </a:t>
            </a:r>
            <a:r>
              <a:rPr lang="fr-FR" altLang="en-US" sz="1200" b="1">
                <a:sym typeface="+mn-ea"/>
              </a:rPr>
              <a:t>prototype </a:t>
            </a:r>
            <a:r>
              <a:rPr lang="fr-FR" altLang="en-US" sz="1200">
                <a:sym typeface="+mn-ea"/>
              </a:rPr>
              <a:t>de la fonction </a:t>
            </a:r>
            <a:r>
              <a:rPr lang="en-US" sz="1200" b="1">
                <a:latin typeface="Courier New" panose="02070309020205020404" charset="0"/>
                <a:cs typeface="Courier New" panose="02070309020205020404" charset="0"/>
                <a:sym typeface="+mn-ea"/>
              </a:rPr>
              <a:t>wait()</a:t>
            </a:r>
            <a:r>
              <a:rPr lang="fr-FR" altLang="en-US" sz="1200">
                <a:sym typeface="+mn-ea"/>
              </a:rPr>
              <a:t>est le suivant: </a:t>
            </a:r>
            <a:endParaRPr lang="fr-FR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altLang="en-US" sz="1200"/>
          </a:p>
          <a:p>
            <a:pPr indent="0">
              <a:buNone/>
            </a:pPr>
            <a:r>
              <a:rPr lang="fr-FR" altLang="en-US" sz="1200">
                <a:latin typeface="Courier New" panose="02070309020205020404" charset="0"/>
                <a:cs typeface="Courier New" panose="02070309020205020404" charset="0"/>
                <a:sym typeface="+mn-ea"/>
              </a:rPr>
              <a:t>#include &lt;sys/wait.h&gt;</a:t>
            </a:r>
          </a:p>
          <a:p>
            <a:pPr indent="0">
              <a:buNone/>
            </a:pPr>
            <a:r>
              <a:rPr lang="fr-FR" altLang="en-US" sz="1200">
                <a:latin typeface="Courier New" panose="02070309020205020404" charset="0"/>
                <a:cs typeface="Courier New" panose="02070309020205020404" charset="0"/>
                <a:sym typeface="+mn-ea"/>
              </a:rPr>
              <a:t> pid_t wait (int *status); </a:t>
            </a:r>
          </a:p>
          <a:p>
            <a:pPr indent="0">
              <a:buNone/>
            </a:pP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L</a:t>
            </a:r>
            <a:r>
              <a:rPr lang="en-US" sz="1200"/>
              <a:t>a</a:t>
            </a:r>
            <a:r>
              <a:rPr lang="fr-FR" altLang="en-US" sz="1200"/>
              <a:t> </a:t>
            </a:r>
            <a:r>
              <a:rPr lang="en-US" sz="1200" b="1"/>
              <a:t>fonction retourne </a:t>
            </a:r>
            <a:r>
              <a:rPr lang="en-US" sz="1200"/>
              <a:t>immédiatement le </a:t>
            </a:r>
            <a:r>
              <a:rPr lang="en-US" sz="1200" b="1"/>
              <a:t>PID </a:t>
            </a:r>
            <a:r>
              <a:rPr lang="en-US" sz="1200"/>
              <a:t>du </a:t>
            </a:r>
            <a:r>
              <a:rPr lang="en-US" sz="1200" b="1"/>
              <a:t>fils terminé </a:t>
            </a:r>
            <a:r>
              <a:rPr lang="en-US" sz="1200"/>
              <a:t>et le</a:t>
            </a:r>
            <a:r>
              <a:rPr lang="fr-FR" altLang="en-US" sz="1200"/>
              <a:t> </a:t>
            </a:r>
            <a:r>
              <a:rPr lang="en-US" sz="1200" b="1"/>
              <a:t>code retour </a:t>
            </a:r>
            <a:r>
              <a:rPr lang="en-US" sz="1200"/>
              <a:t>de celui-ci </a:t>
            </a:r>
            <a:r>
              <a:rPr lang="en-US" sz="1200" b="1"/>
              <a:t>dans </a:t>
            </a:r>
            <a:r>
              <a:rPr lang="en-US" sz="1200"/>
              <a:t>la variable </a:t>
            </a:r>
            <a:r>
              <a:rPr lang="en-US" sz="1200" b="1">
                <a:latin typeface="Courier New" panose="02070309020205020404" charset="0"/>
                <a:cs typeface="Courier New" panose="02070309020205020404" charset="0"/>
              </a:rPr>
              <a:t>status</a:t>
            </a:r>
            <a:r>
              <a:rPr lang="en-US" sz="1200"/>
              <a:t>. </a:t>
            </a:r>
            <a:endParaRPr lang="en-US" sz="1200" b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/>
              <a:t>L’exécution </a:t>
            </a:r>
            <a:r>
              <a:rPr lang="en-US" sz="1200"/>
              <a:t>du </a:t>
            </a:r>
            <a:r>
              <a:rPr lang="en-US" sz="1200" b="1"/>
              <a:t>processus père </a:t>
            </a:r>
            <a:r>
              <a:rPr lang="en-US" sz="1200"/>
              <a:t>est </a:t>
            </a:r>
            <a:r>
              <a:rPr lang="en-US" sz="1200" b="1"/>
              <a:t>suspendue </a:t>
            </a:r>
            <a:r>
              <a:rPr lang="en-US" sz="1200"/>
              <a:t>jusqu’à ce qu’un </a:t>
            </a:r>
            <a:r>
              <a:rPr lang="en-US" sz="1200" b="1"/>
              <a:t>processus fils </a:t>
            </a:r>
            <a:r>
              <a:rPr lang="en-US" sz="1200"/>
              <a:t>se</a:t>
            </a:r>
            <a:r>
              <a:rPr lang="fr-FR" altLang="en-US" sz="1200"/>
              <a:t> </a:t>
            </a:r>
            <a:r>
              <a:rPr lang="fr-FR" altLang="en-US" sz="1200" b="1"/>
              <a:t>t</a:t>
            </a:r>
            <a:r>
              <a:rPr lang="en-US" sz="1200" b="1"/>
              <a:t>ermine</a:t>
            </a:r>
            <a:r>
              <a:rPr lang="en-US" sz="12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59415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NOTION DE PROCESSUS</a:t>
            </a:r>
            <a:b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</a:br>
            <a:r>
              <a:rPr lang="fr-FR" sz="20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Programmation de processus : l’exemple de LINUX</a:t>
            </a:r>
            <a:b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Times New Roman" panose="02020603050405020304"/>
              </a:rPr>
              <a:t>15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71755" y="1270000"/>
            <a:ext cx="9074785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 Terminaison du processus fils et affichage de sa valeur de retour </a:t>
            </a:r>
            <a:r>
              <a:rPr lang="fr-FR" altLang="en-US" sz="1400" b="1"/>
              <a:t> : Exemple </a:t>
            </a: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#include &lt;stdio.h&gt;</a:t>
            </a: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#include &lt;stdlib.h&gt;</a:t>
            </a: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#include &lt;unistd.h&gt;</a:t>
            </a: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#include &lt;sys/wait.h&gt;</a:t>
            </a: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int main()</a:t>
            </a: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{</a:t>
            </a: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pid_t ret, fils_mort;</a:t>
            </a: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int status;</a:t>
            </a: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ret = fork();</a:t>
            </a: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if (ret == 0)</a:t>
            </a: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{</a:t>
            </a: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    printf("je suis le fils; mon pid est %d\n", getpid());</a:t>
            </a: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    printf("pid de mon père, %d\n", getppid());</a:t>
            </a: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    exit(0);</a:t>
            </a: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}</a:t>
            </a: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else</a:t>
            </a: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{</a:t>
            </a: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    printf("je suis le père; mon pid est %d\n", getpid());</a:t>
            </a: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    printf("pid de mon fils, %d\n", ret);</a:t>
            </a: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    fils_mort = wait(&amp;status);</a:t>
            </a: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    printf("je suis le père; le pid de mon fils mort est %d\n",</a:t>
            </a: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           fils_mort);</a:t>
            </a: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    if (WIFEXITED(status))</a:t>
            </a: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        printf("je suis le père; le code retour de mon fils est %d\</a:t>
            </a: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              n", WEXITSTATUS(status)); // vrai si le processus fils s’est terminé par un appel à la primitive exit() ; </a:t>
            </a: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}</a:t>
            </a: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59415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NOTION DE PROCESSUS</a:t>
            </a:r>
            <a:b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</a:br>
            <a:r>
              <a:rPr lang="fr-FR" sz="20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 Langage de commandes Processus : l’exemple de Linux</a:t>
            </a:r>
            <a:b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Times New Roman" panose="02020603050405020304"/>
              </a:rPr>
              <a:t>16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50800" y="1551305"/>
            <a:ext cx="90576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Depuis son </a:t>
            </a:r>
            <a:r>
              <a:rPr lang="en-US" sz="1200" b="1"/>
              <a:t>terminal</a:t>
            </a:r>
            <a:r>
              <a:rPr lang="en-US" sz="1200"/>
              <a:t>, un utilisateur dispose de </a:t>
            </a:r>
            <a:r>
              <a:rPr lang="en-US" sz="1200" b="1"/>
              <a:t>commandes </a:t>
            </a:r>
            <a:r>
              <a:rPr lang="en-US" sz="1200"/>
              <a:t>lui permettant de </a:t>
            </a:r>
            <a:r>
              <a:rPr lang="en-US" sz="1200" b="1"/>
              <a:t>visualiser </a:t>
            </a:r>
            <a:r>
              <a:rPr lang="en-US" sz="1200"/>
              <a:t>et gérer ses </a:t>
            </a:r>
            <a:r>
              <a:rPr lang="en-US" sz="1200" b="1"/>
              <a:t>processus</a:t>
            </a:r>
            <a:r>
              <a:rPr lang="en-US" sz="1200"/>
              <a:t>.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9845" y="1981200"/>
            <a:ext cx="907859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1400" b="1"/>
              <a:t>Commande ps : connaître les processus existants</a:t>
            </a:r>
          </a:p>
          <a:p>
            <a:endParaRPr lang="fr-FR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 sz="1200"/>
              <a:t>Permet d’obtenir des </a:t>
            </a:r>
            <a:r>
              <a:rPr lang="fr-FR" altLang="en-US" sz="1200" b="1"/>
              <a:t>informations </a:t>
            </a:r>
            <a:r>
              <a:rPr lang="fr-FR" altLang="en-US" sz="1200"/>
              <a:t>pour </a:t>
            </a:r>
            <a:r>
              <a:rPr lang="fr-FR" altLang="en-US" sz="1200" b="1"/>
              <a:t>l’ensemble </a:t>
            </a:r>
            <a:r>
              <a:rPr lang="fr-FR" altLang="en-US" sz="1200"/>
              <a:t>des </a:t>
            </a:r>
            <a:r>
              <a:rPr lang="fr-FR" altLang="en-US" sz="1200" b="1"/>
              <a:t>processus </a:t>
            </a:r>
            <a:r>
              <a:rPr lang="fr-FR" altLang="en-US" sz="1200"/>
              <a:t>en cours </a:t>
            </a:r>
            <a:r>
              <a:rPr lang="fr-FR" altLang="en-US" sz="1200" b="1"/>
              <a:t>d’exécution</a:t>
            </a:r>
            <a:r>
              <a:rPr lang="fr-FR" altLang="en-US" sz="1200"/>
              <a:t>.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(base) ┌──(komo㉿kali)-[~]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└─$ ps -lu komo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F S   UID     PID    PPID  C PRI  NI ADDR SZ WCHAN  TTY          TIME CMD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4 S  1000    1710       1  0  80   0 -  4825 do_epo ?        00:00:00 systemd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5 S  1000    1711    1710  0  80   0 - 42331 -      ?        00:00:00 (sd-pam)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0 S  1000    1726    1710  0  69 -11 - 20220 do_epo ?        00:08:28 pipewire</a:t>
            </a:r>
            <a:r>
              <a:rPr lang="fr-FR" altLang="en-US" sz="1400"/>
              <a:t> </a:t>
            </a:r>
          </a:p>
          <a:p>
            <a:pPr indent="0">
              <a:buFont typeface="Arial" panose="020B0604020202020204" pitchFamily="34" charset="0"/>
              <a:buNone/>
            </a:pPr>
            <a:endParaRPr lang="fr-FR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 sz="1200"/>
              <a:t>Affiche les </a:t>
            </a:r>
            <a:r>
              <a:rPr lang="fr-FR" altLang="en-US" sz="1200" b="1"/>
              <a:t>processus </a:t>
            </a:r>
            <a:r>
              <a:rPr lang="fr-FR" altLang="en-US" sz="1200"/>
              <a:t>appartenant à l’utilisateur spécifié (ici </a:t>
            </a:r>
            <a:r>
              <a:rPr lang="fr-FR" altLang="en-US" sz="1200" b="1"/>
              <a:t>komo</a:t>
            </a:r>
            <a:r>
              <a:rPr lang="fr-FR" altLang="en-US" sz="120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 sz="1200"/>
              <a:t>Dans les </a:t>
            </a:r>
            <a:r>
              <a:rPr lang="fr-FR" altLang="en-US" sz="1200" b="1"/>
              <a:t>traces </a:t>
            </a:r>
            <a:r>
              <a:rPr lang="fr-FR" altLang="en-US" sz="1200"/>
              <a:t>ci-dessus, les </a:t>
            </a:r>
            <a:r>
              <a:rPr lang="fr-FR" altLang="en-US" sz="1200" b="1"/>
              <a:t>champs </a:t>
            </a:r>
            <a:r>
              <a:rPr lang="fr-FR" altLang="en-US" sz="1200"/>
              <a:t>affichés </a:t>
            </a:r>
            <a:r>
              <a:rPr lang="fr-FR" altLang="en-US" sz="1200" b="1"/>
              <a:t>correspondent </a:t>
            </a:r>
            <a:r>
              <a:rPr lang="fr-FR" altLang="en-US" sz="1200"/>
              <a:t>aux informations suivantes </a:t>
            </a:r>
            <a:r>
              <a:rPr lang="fr-FR" altLang="en-US" sz="1200" b="1">
                <a:solidFill>
                  <a:srgbClr val="00B050"/>
                </a:solidFill>
              </a:rPr>
              <a:t>(note 8) </a:t>
            </a:r>
            <a:r>
              <a:rPr lang="fr-FR" altLang="en-US" sz="120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en-US" sz="1200" b="1"/>
              <a:t>utilisateur (UID)</a:t>
            </a:r>
            <a:r>
              <a:rPr lang="fr-FR" altLang="en-US" sz="1200"/>
              <a:t> : indique le </a:t>
            </a:r>
            <a:r>
              <a:rPr lang="fr-FR" altLang="en-US" sz="1200" b="1"/>
              <a:t>nom </a:t>
            </a:r>
            <a:r>
              <a:rPr lang="fr-FR" altLang="en-US" sz="1200"/>
              <a:t>ou </a:t>
            </a:r>
            <a:r>
              <a:rPr lang="fr-FR" altLang="en-US" sz="1200" b="1"/>
              <a:t>l’identifiant </a:t>
            </a:r>
            <a:r>
              <a:rPr lang="fr-FR" altLang="en-US" sz="1200"/>
              <a:t>de </a:t>
            </a:r>
            <a:r>
              <a:rPr lang="fr-FR" altLang="en-US" sz="1200" b="1"/>
              <a:t>l’utilisateur </a:t>
            </a:r>
            <a:r>
              <a:rPr lang="fr-FR" altLang="en-US" sz="1200"/>
              <a:t>ayant </a:t>
            </a:r>
            <a:r>
              <a:rPr lang="fr-FR" altLang="en-US" sz="1200" b="1"/>
              <a:t>lancé </a:t>
            </a:r>
            <a:r>
              <a:rPr lang="fr-FR" altLang="en-US" sz="1200"/>
              <a:t>le </a:t>
            </a:r>
            <a:r>
              <a:rPr lang="fr-FR" altLang="en-US" sz="1200" b="1"/>
              <a:t>programme </a:t>
            </a:r>
            <a:r>
              <a:rPr lang="fr-FR" altLang="en-US" sz="1200"/>
              <a:t>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en-US" sz="1200" b="1"/>
              <a:t>pid (Processus Identifier)</a:t>
            </a:r>
            <a:r>
              <a:rPr lang="fr-FR" altLang="en-US" sz="1200"/>
              <a:t> : correspond à </a:t>
            </a:r>
            <a:r>
              <a:rPr lang="fr-FR" altLang="en-US" sz="1200" b="1"/>
              <a:t>l’entier attribué </a:t>
            </a:r>
            <a:r>
              <a:rPr lang="fr-FR" altLang="en-US" sz="1200"/>
              <a:t>par le </a:t>
            </a:r>
            <a:r>
              <a:rPr lang="fr-FR" altLang="en-US" sz="1200" b="1"/>
              <a:t>système </a:t>
            </a:r>
            <a:r>
              <a:rPr lang="fr-FR" altLang="en-US" sz="1200"/>
              <a:t>à un </a:t>
            </a:r>
            <a:r>
              <a:rPr lang="fr-FR" altLang="en-US" sz="1200" b="1"/>
              <a:t>processus </a:t>
            </a:r>
            <a:r>
              <a:rPr lang="fr-FR" altLang="en-US" sz="1200"/>
              <a:t>pour </a:t>
            </a:r>
            <a:r>
              <a:rPr lang="fr-FR" altLang="en-US" sz="1200" b="1"/>
              <a:t>l’identifier </a:t>
            </a:r>
            <a:r>
              <a:rPr lang="fr-FR" altLang="en-US" sz="1200"/>
              <a:t>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en-US" sz="1200" b="1"/>
              <a:t>ppid (Parent Processus Identifier)</a:t>
            </a:r>
            <a:r>
              <a:rPr lang="fr-FR" altLang="en-US" sz="1200"/>
              <a:t> : correspond à </a:t>
            </a:r>
            <a:r>
              <a:rPr lang="fr-FR" altLang="en-US" sz="1200" b="1"/>
              <a:t>l’identifiant </a:t>
            </a:r>
            <a:r>
              <a:rPr lang="fr-FR" altLang="en-US" sz="1200"/>
              <a:t>du </a:t>
            </a:r>
            <a:r>
              <a:rPr lang="fr-FR" altLang="en-US" sz="1200" b="1"/>
              <a:t>processus parent </a:t>
            </a:r>
            <a:r>
              <a:rPr lang="fr-FR" altLang="en-US" sz="1200"/>
              <a:t>ayant </a:t>
            </a:r>
            <a:r>
              <a:rPr lang="fr-FR" altLang="en-US" sz="1200" b="1"/>
              <a:t>engendré </a:t>
            </a:r>
            <a:r>
              <a:rPr lang="fr-FR" altLang="en-US" sz="1200"/>
              <a:t>le </a:t>
            </a:r>
            <a:r>
              <a:rPr lang="fr-FR" altLang="en-US" sz="1200" b="1"/>
              <a:t>processus </a:t>
            </a:r>
            <a:r>
              <a:rPr lang="fr-FR" altLang="en-US" sz="1200"/>
              <a:t>;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en-US" sz="1200" b="1"/>
              <a:t>état (S, STA ou STATE)</a:t>
            </a:r>
            <a:r>
              <a:rPr lang="fr-FR" altLang="en-US" sz="1200"/>
              <a:t> : </a:t>
            </a:r>
            <a:r>
              <a:rPr lang="fr-FR" altLang="en-US" sz="1200" b="1"/>
              <a:t>état défini </a:t>
            </a:r>
            <a:r>
              <a:rPr lang="fr-FR" altLang="en-US" sz="1200"/>
              <a:t>par </a:t>
            </a:r>
            <a:r>
              <a:rPr lang="fr-FR" altLang="en-US" sz="1200" b="1"/>
              <a:t>l’ordonnanceur </a:t>
            </a:r>
            <a:r>
              <a:rPr lang="fr-FR" altLang="en-US" sz="1200"/>
              <a:t>du système, plusieurs valeurs sont possibles 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altLang="en-US" sz="1200" b="1"/>
              <a:t>S</a:t>
            </a:r>
            <a:r>
              <a:rPr lang="fr-FR" altLang="en-US" sz="1200"/>
              <a:t> pour </a:t>
            </a:r>
            <a:r>
              <a:rPr lang="fr-FR" altLang="en-US" sz="1200" b="1"/>
              <a:t>Stopped </a:t>
            </a:r>
            <a:r>
              <a:rPr lang="fr-FR" altLang="en-US" sz="1200"/>
              <a:t>si le </a:t>
            </a:r>
            <a:r>
              <a:rPr lang="fr-FR" altLang="en-US" sz="1200" b="1"/>
              <a:t>processus </a:t>
            </a:r>
            <a:r>
              <a:rPr lang="fr-FR" altLang="en-US" sz="1200"/>
              <a:t>est en sommeil (état </a:t>
            </a:r>
            <a:r>
              <a:rPr lang="fr-FR" altLang="en-US" sz="1200" b="1"/>
              <a:t>endormi </a:t>
            </a:r>
            <a:r>
              <a:rPr lang="fr-FR" altLang="en-US" sz="1200"/>
              <a:t>ou </a:t>
            </a:r>
            <a:r>
              <a:rPr lang="fr-FR" altLang="en-US" sz="1200" b="1"/>
              <a:t>bloqué</a:t>
            </a:r>
            <a:r>
              <a:rPr lang="fr-FR" altLang="en-US" sz="1200"/>
              <a:t>) 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altLang="en-US" sz="1200" b="1"/>
              <a:t>R</a:t>
            </a:r>
            <a:r>
              <a:rPr lang="fr-FR" altLang="en-US" sz="1200"/>
              <a:t> pour </a:t>
            </a:r>
            <a:r>
              <a:rPr lang="fr-FR" altLang="en-US" sz="1200" b="1"/>
              <a:t>Running </a:t>
            </a:r>
            <a:r>
              <a:rPr lang="fr-FR" altLang="en-US" sz="1200"/>
              <a:t>si le </a:t>
            </a:r>
            <a:r>
              <a:rPr lang="fr-FR" altLang="en-US" sz="1200" b="1"/>
              <a:t>processus </a:t>
            </a:r>
            <a:r>
              <a:rPr lang="fr-FR" altLang="en-US" sz="1200"/>
              <a:t>est en </a:t>
            </a:r>
            <a:r>
              <a:rPr lang="fr-FR" altLang="en-US" sz="1200" b="1"/>
              <a:t>exécution </a:t>
            </a:r>
            <a:r>
              <a:rPr lang="fr-FR" altLang="en-US" sz="1200"/>
              <a:t>ou </a:t>
            </a:r>
            <a:r>
              <a:rPr lang="fr-FR" altLang="en-US" sz="1200" b="1"/>
              <a:t>prêt </a:t>
            </a:r>
            <a:r>
              <a:rPr lang="fr-FR" altLang="en-US" sz="1200"/>
              <a:t>à s’exécuter ;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altLang="en-US" sz="1200" b="1"/>
              <a:t>Z</a:t>
            </a:r>
            <a:r>
              <a:rPr lang="fr-FR" altLang="en-US" sz="1200"/>
              <a:t> </a:t>
            </a:r>
            <a:r>
              <a:rPr lang="fr-FR" altLang="en-US" sz="1200" b="1"/>
              <a:t>processus </a:t>
            </a:r>
            <a:r>
              <a:rPr lang="fr-FR" altLang="en-US" sz="1200"/>
              <a:t>dans l’état </a:t>
            </a:r>
            <a:r>
              <a:rPr lang="fr-FR" altLang="en-US" sz="1200" b="1"/>
              <a:t>zombie</a:t>
            </a:r>
            <a:r>
              <a:rPr lang="fr-FR" altLang="en-US" sz="1200"/>
              <a:t>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altLang="en-US" sz="1200"/>
              <a:t>Plus généralement, la commande </a:t>
            </a:r>
            <a:r>
              <a:rPr lang="fr-FR" altLang="en-US" sz="1200" b="1">
                <a:latin typeface="Courier New" panose="02070309020205020404" charset="0"/>
                <a:cs typeface="Courier New" panose="02070309020205020404" charset="0"/>
              </a:rPr>
              <a:t>ps aux</a:t>
            </a:r>
            <a:r>
              <a:rPr lang="fr-FR" altLang="en-US" sz="1200"/>
              <a:t> permet </a:t>
            </a:r>
            <a:r>
              <a:rPr lang="fr-FR" altLang="en-US" sz="1200" b="1"/>
              <a:t>d’afficher toutes </a:t>
            </a:r>
            <a:r>
              <a:rPr lang="fr-FR" altLang="en-US" sz="1200"/>
              <a:t>les </a:t>
            </a:r>
            <a:r>
              <a:rPr lang="fr-FR" altLang="en-US" sz="1200" b="1"/>
              <a:t>informations </a:t>
            </a:r>
            <a:r>
              <a:rPr lang="fr-FR" altLang="en-US" sz="1200"/>
              <a:t>associées à </a:t>
            </a:r>
            <a:r>
              <a:rPr lang="fr-FR" altLang="en-US" sz="1200" b="1"/>
              <a:t>tous </a:t>
            </a:r>
            <a:r>
              <a:rPr lang="fr-FR" altLang="en-US" sz="1200"/>
              <a:t>les </a:t>
            </a:r>
            <a:r>
              <a:rPr lang="fr-FR" altLang="en-US" sz="1200" b="1"/>
              <a:t>processus </a:t>
            </a:r>
            <a:r>
              <a:rPr lang="fr-FR" altLang="en-US" sz="1200"/>
              <a:t>en cours </a:t>
            </a:r>
            <a:r>
              <a:rPr lang="fr-FR" altLang="en-US" sz="1200" b="1"/>
              <a:t>d’exécution </a:t>
            </a:r>
            <a:r>
              <a:rPr lang="fr-FR" altLang="en-US" sz="1200"/>
              <a:t>dans le système.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59415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NOTION DE PROCESSUS</a:t>
            </a:r>
            <a:b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</a:br>
            <a:r>
              <a:rPr lang="fr-FR" sz="20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 Langage de commandes Processus : l’exemple de Linux</a:t>
            </a:r>
            <a:b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Times New Roman" panose="02020603050405020304"/>
              </a:rPr>
              <a:t>17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9845" y="1191895"/>
            <a:ext cx="907859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1400" b="1"/>
              <a:t>Commande kill : arrêter l’exécution d’un processus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 sz="1200"/>
              <a:t>Permet </a:t>
            </a:r>
            <a:r>
              <a:rPr lang="fr-FR" altLang="en-US" sz="1200" b="1"/>
              <a:t>d’envoyer </a:t>
            </a:r>
            <a:r>
              <a:rPr lang="fr-FR" altLang="en-US" sz="1200"/>
              <a:t>un </a:t>
            </a:r>
            <a:r>
              <a:rPr lang="fr-FR" altLang="en-US" sz="1200" b="1"/>
              <a:t>signal </a:t>
            </a:r>
            <a:r>
              <a:rPr lang="fr-FR" altLang="en-US" sz="1200"/>
              <a:t>à un </a:t>
            </a:r>
            <a:r>
              <a:rPr lang="fr-FR" altLang="en-US" sz="1200" b="1"/>
              <a:t>processus</a:t>
            </a:r>
            <a:r>
              <a:rPr lang="fr-FR" altLang="en-US" sz="1200"/>
              <a:t>.</a:t>
            </a:r>
            <a:r>
              <a:rPr lang="fr-FR" altLang="en-US" sz="140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 sz="1200"/>
              <a:t>Un signal est un moyen de </a:t>
            </a:r>
            <a:r>
              <a:rPr lang="fr-FR" altLang="en-US" sz="1200" b="1"/>
              <a:t>communication entre processus.</a:t>
            </a:r>
            <a:r>
              <a:rPr lang="fr-FR" altLang="en-US" sz="120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 sz="1200"/>
              <a:t>Chaque </a:t>
            </a:r>
            <a:r>
              <a:rPr lang="fr-FR" altLang="en-US" sz="1200" b="1"/>
              <a:t>signal </a:t>
            </a:r>
            <a:r>
              <a:rPr lang="fr-FR" altLang="en-US" sz="1200"/>
              <a:t>est </a:t>
            </a:r>
            <a:r>
              <a:rPr lang="fr-FR" altLang="en-US" sz="1200" b="1"/>
              <a:t>identifié </a:t>
            </a:r>
            <a:r>
              <a:rPr lang="fr-FR" altLang="en-US" sz="1200"/>
              <a:t>par un </a:t>
            </a:r>
            <a:r>
              <a:rPr lang="fr-FR" altLang="en-US" sz="1200" b="1"/>
              <a:t>nom </a:t>
            </a:r>
            <a:r>
              <a:rPr lang="fr-FR" altLang="en-US" sz="1200"/>
              <a:t>et un </a:t>
            </a:r>
            <a:r>
              <a:rPr lang="fr-FR" altLang="en-US" sz="1200" b="1"/>
              <a:t>numéro</a:t>
            </a:r>
            <a:r>
              <a:rPr lang="fr-FR" altLang="en-US" sz="1200"/>
              <a:t>.</a:t>
            </a:r>
            <a:endParaRPr lang="fr-FR" altLang="en-US" sz="1400"/>
          </a:p>
          <a:p>
            <a:pPr indent="0">
              <a:buFont typeface="Arial" panose="020B0604020202020204" pitchFamily="34" charset="0"/>
              <a:buNone/>
            </a:pP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kill –numerosignal pid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 b="1">
                <a:cs typeface="+mn-lt"/>
              </a:rPr>
              <a:t>envoie </a:t>
            </a:r>
            <a:r>
              <a:rPr lang="fr-FR" altLang="en-US" sz="1200">
                <a:cs typeface="+mn-lt"/>
              </a:rPr>
              <a:t>le signal « </a:t>
            </a:r>
            <a:r>
              <a:rPr lang="fr-FR" altLang="en-US" sz="1200" b="1">
                <a:cs typeface="+mn-lt"/>
              </a:rPr>
              <a:t>numerosignal </a:t>
            </a:r>
            <a:r>
              <a:rPr lang="fr-FR" altLang="en-US" sz="1200">
                <a:cs typeface="+mn-lt"/>
              </a:rPr>
              <a:t>» au </a:t>
            </a:r>
            <a:r>
              <a:rPr lang="fr-FR" altLang="en-US" sz="1200" b="1">
                <a:cs typeface="+mn-lt"/>
              </a:rPr>
              <a:t>processus </a:t>
            </a:r>
            <a:r>
              <a:rPr lang="fr-FR" altLang="en-US" sz="1200">
                <a:cs typeface="+mn-lt"/>
              </a:rPr>
              <a:t>de numéro « </a:t>
            </a:r>
            <a:r>
              <a:rPr lang="fr-FR" altLang="en-US" sz="1200" b="1">
                <a:cs typeface="+mn-lt"/>
              </a:rPr>
              <a:t>pid </a:t>
            </a:r>
            <a:r>
              <a:rPr lang="fr-FR" altLang="en-US" sz="1200">
                <a:cs typeface="+mn-lt"/>
              </a:rPr>
              <a:t>».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Lors de la </a:t>
            </a:r>
            <a:r>
              <a:rPr lang="fr-FR" altLang="en-US" sz="1200" b="1"/>
              <a:t>prise </a:t>
            </a:r>
            <a:r>
              <a:rPr lang="fr-FR" altLang="en-US" sz="1200"/>
              <a:t>en </a:t>
            </a:r>
            <a:r>
              <a:rPr lang="fr-FR" altLang="en-US" sz="1200" b="1"/>
              <a:t>compte </a:t>
            </a:r>
            <a:r>
              <a:rPr lang="fr-FR" altLang="en-US" sz="1200"/>
              <a:t>de l’arrivée d’un </a:t>
            </a:r>
            <a:r>
              <a:rPr lang="fr-FR" altLang="en-US" sz="1200" b="1"/>
              <a:t>signal</a:t>
            </a:r>
            <a:r>
              <a:rPr lang="fr-FR" altLang="en-US" sz="1200"/>
              <a:t>, un </a:t>
            </a:r>
            <a:r>
              <a:rPr lang="fr-FR" altLang="en-US" sz="1200" b="1"/>
              <a:t>processus </a:t>
            </a:r>
            <a:r>
              <a:rPr lang="fr-FR" altLang="en-US" sz="1200"/>
              <a:t>va </a:t>
            </a:r>
            <a:r>
              <a:rPr lang="fr-FR" altLang="en-US" sz="1200" b="1"/>
              <a:t>exécuter </a:t>
            </a:r>
            <a:r>
              <a:rPr lang="fr-FR" altLang="en-US" sz="1200"/>
              <a:t>un </a:t>
            </a:r>
            <a:r>
              <a:rPr lang="fr-FR" altLang="en-US" sz="1200" b="1"/>
              <a:t>traitement </a:t>
            </a:r>
            <a:r>
              <a:rPr lang="fr-FR" altLang="en-US" sz="1200"/>
              <a:t>par défaut associé à ce signal.</a:t>
            </a:r>
            <a:r>
              <a:rPr lang="fr-FR" altLang="en-US" sz="140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Un </a:t>
            </a:r>
            <a:r>
              <a:rPr lang="fr-FR" altLang="en-US" sz="1200" b="1"/>
              <a:t>processus </a:t>
            </a:r>
            <a:r>
              <a:rPr lang="fr-FR" altLang="en-US" sz="1200"/>
              <a:t>peut </a:t>
            </a:r>
            <a:r>
              <a:rPr lang="fr-FR" altLang="en-US" sz="1200" b="1"/>
              <a:t>attacher </a:t>
            </a:r>
            <a:r>
              <a:rPr lang="fr-FR" altLang="en-US" sz="1200"/>
              <a:t>un </a:t>
            </a:r>
            <a:r>
              <a:rPr lang="fr-FR" altLang="en-US" sz="1200" b="1"/>
              <a:t>signal </a:t>
            </a:r>
            <a:r>
              <a:rPr lang="fr-FR" altLang="en-US" sz="1200"/>
              <a:t>une </a:t>
            </a:r>
            <a:r>
              <a:rPr lang="fr-FR" altLang="en-US" sz="1200" b="1"/>
              <a:t>fonction </a:t>
            </a:r>
            <a:r>
              <a:rPr lang="fr-FR" altLang="en-US" sz="1200"/>
              <a:t>qu’il souhaite voir exécutée : le </a:t>
            </a:r>
            <a:r>
              <a:rPr lang="fr-FR" altLang="en-US" sz="1200" b="1"/>
              <a:t>signal </a:t>
            </a:r>
            <a:r>
              <a:rPr lang="fr-FR" altLang="en-US" sz="1200"/>
              <a:t>est dit </a:t>
            </a:r>
            <a:r>
              <a:rPr lang="fr-FR" altLang="en-US" sz="1200" b="1"/>
              <a:t>capté</a:t>
            </a:r>
            <a:r>
              <a:rPr lang="fr-FR" altLang="en-US" sz="14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 b="1"/>
              <a:t>Deux signaux </a:t>
            </a:r>
            <a:r>
              <a:rPr lang="fr-FR" altLang="en-US" sz="1200"/>
              <a:t>permettent à l’utilisateur de </a:t>
            </a:r>
            <a:r>
              <a:rPr lang="fr-FR" altLang="en-US" sz="1200" b="1"/>
              <a:t>forcer l’arrêt </a:t>
            </a:r>
            <a:r>
              <a:rPr lang="fr-FR" altLang="en-US" sz="1200"/>
              <a:t>d’un </a:t>
            </a:r>
            <a:r>
              <a:rPr lang="fr-FR" altLang="en-US" sz="1200" b="1"/>
              <a:t>processus</a:t>
            </a:r>
            <a:r>
              <a:rPr lang="fr-FR" altLang="en-US" sz="1200"/>
              <a:t>. Ce sont les signaux 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 b="1"/>
              <a:t>SIGTERM </a:t>
            </a:r>
            <a:r>
              <a:rPr lang="fr-FR" altLang="en-US" sz="1200"/>
              <a:t>de numéro </a:t>
            </a:r>
            <a:r>
              <a:rPr lang="fr-FR" altLang="en-US" sz="1200" b="1"/>
              <a:t>15</a:t>
            </a:r>
            <a:r>
              <a:rPr lang="fr-FR" altLang="en-US" sz="1200"/>
              <a:t>. Ce signal </a:t>
            </a:r>
            <a:r>
              <a:rPr lang="fr-FR" altLang="en-US" sz="1200" b="1"/>
              <a:t>demande l’arrêt d’un processus</a:t>
            </a:r>
            <a:r>
              <a:rPr lang="fr-FR" altLang="en-US" sz="1200"/>
              <a:t>.  Il peut être </a:t>
            </a:r>
            <a:r>
              <a:rPr lang="fr-FR" altLang="en-US" sz="1200" b="1"/>
              <a:t>capté</a:t>
            </a:r>
            <a:r>
              <a:rPr lang="fr-FR" altLang="en-US" sz="120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 b="1"/>
              <a:t>SIGKILL </a:t>
            </a:r>
            <a:r>
              <a:rPr lang="fr-FR" altLang="en-US" sz="1200"/>
              <a:t>de numéro </a:t>
            </a:r>
            <a:r>
              <a:rPr lang="fr-FR" altLang="en-US" sz="1200" b="1"/>
              <a:t>9</a:t>
            </a:r>
            <a:r>
              <a:rPr lang="fr-FR" altLang="en-US" sz="1200"/>
              <a:t>. Ce signal </a:t>
            </a:r>
            <a:r>
              <a:rPr lang="fr-FR" altLang="en-US" sz="1200" b="1"/>
              <a:t>force le processus à se terminer</a:t>
            </a:r>
            <a:r>
              <a:rPr lang="fr-FR" altLang="en-US" sz="1200"/>
              <a:t> ; il ne peut </a:t>
            </a:r>
            <a:r>
              <a:rPr lang="fr-FR" altLang="en-US" sz="1200" b="1"/>
              <a:t>pas </a:t>
            </a:r>
            <a:r>
              <a:rPr lang="fr-FR" altLang="en-US" sz="1200"/>
              <a:t>être </a:t>
            </a:r>
            <a:r>
              <a:rPr lang="fr-FR" altLang="en-US" sz="1200" b="1"/>
              <a:t>capté</a:t>
            </a:r>
            <a:r>
              <a:rPr lang="fr-FR" altLang="en-US" sz="1200"/>
              <a:t>.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7145" y="3390265"/>
            <a:ext cx="357441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(base) ┌──(komo㉿kali)-[~]</a:t>
            </a: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└─$ cat &gt;  essai</a:t>
            </a: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sleep 100                                                                                                                                       </a:t>
            </a: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(base) ┌──(komo㉿kali)-[~]</a:t>
            </a: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└─$ ./essai&amp;    </a:t>
            </a: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[1] 841103                                                                                                                                       </a:t>
            </a: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(base) ┌──(komo㉿kali)-[~]</a:t>
            </a: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└─$ ps</a:t>
            </a: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    PID TTY          TIME CMD</a:t>
            </a: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 288073 pts/1    00:00:01 zsh</a:t>
            </a: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 841103 pts/1    00:00:00 sh</a:t>
            </a: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 841105 pts/1    00:00:00 sleep</a:t>
            </a: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 841132 pts/1    00:00:00 ps                                                                                                                                       </a:t>
            </a:r>
          </a:p>
          <a:p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716020" y="3462020"/>
            <a:ext cx="3293745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ourier New" panose="02070309020205020404" charset="0"/>
                <a:cs typeface="Courier New" panose="02070309020205020404" charset="0"/>
                <a:sym typeface="+mn-ea"/>
              </a:rPr>
              <a:t>(base) ┌──(komo㉿kali)-[~]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  <a:sym typeface="+mn-ea"/>
              </a:rPr>
              <a:t>└─$ kill 841105                                                                                                                                       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  <a:sym typeface="+mn-ea"/>
              </a:rPr>
              <a:t>Terminated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  <a:sym typeface="+mn-ea"/>
              </a:rPr>
              <a:t>[1]  + exit 143   ./essai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  <a:sym typeface="+mn-ea"/>
              </a:rPr>
              <a:t>(base) ┌──(komo㉿kali)-[~]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  <a:sym typeface="+mn-ea"/>
              </a:rPr>
              <a:t>└─$ ps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  <a:sym typeface="+mn-ea"/>
              </a:rPr>
              <a:t>    PID TTY          TIME CMD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  <a:sym typeface="+mn-ea"/>
              </a:rPr>
              <a:t> 288073 pts/1    00:00:01 zsh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  <a:sym typeface="+mn-ea"/>
              </a:rPr>
              <a:t> 841246 pts/1    00:00:00 ps                                                                                                                                       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84785" y="6487160"/>
            <a:ext cx="53232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Les </a:t>
            </a:r>
            <a:r>
              <a:rPr lang="en-US" sz="1200" b="1"/>
              <a:t>traces </a:t>
            </a:r>
            <a:r>
              <a:rPr lang="en-US" sz="1200"/>
              <a:t>ci-dessus montre </a:t>
            </a:r>
            <a:r>
              <a:rPr lang="en-US" sz="1200" b="1"/>
              <a:t>l’action </a:t>
            </a:r>
            <a:r>
              <a:rPr lang="en-US" sz="1200"/>
              <a:t>de la commande </a:t>
            </a:r>
            <a:r>
              <a:rPr lang="en-US" sz="1200" b="1"/>
              <a:t>kill</a:t>
            </a:r>
            <a:r>
              <a:rPr lang="en-US" sz="120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sz="2800" b="0" strike="noStrike"/>
              <a:t>ORDONNANCEMENT SUR L’UNITÉ CENTRALE</a:t>
            </a:r>
            <a:br>
              <a:rPr sz="3600" b="0" strike="noStrike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Introduction</a:t>
            </a:r>
            <a:br>
              <a:rPr sz="2000"/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18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6195" y="1416685"/>
            <a:ext cx="90836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La </a:t>
            </a:r>
            <a:r>
              <a:rPr lang="en-US" sz="1200" b="1"/>
              <a:t>fonction d’ordonnancement gère </a:t>
            </a:r>
            <a:r>
              <a:rPr lang="en-US" sz="1200"/>
              <a:t>le </a:t>
            </a:r>
            <a:r>
              <a:rPr lang="en-US" sz="1200" b="1"/>
              <a:t>partage </a:t>
            </a:r>
            <a:r>
              <a:rPr lang="en-US" sz="1200"/>
              <a:t>du </a:t>
            </a:r>
            <a:r>
              <a:rPr lang="en-US" sz="1200" b="1"/>
              <a:t>processeur entre </a:t>
            </a:r>
            <a:r>
              <a:rPr lang="en-US" sz="1200"/>
              <a:t>les différents</a:t>
            </a:r>
            <a:r>
              <a:rPr lang="fr-FR" altLang="en-US" sz="1200"/>
              <a:t> </a:t>
            </a:r>
            <a:r>
              <a:rPr lang="en-US" sz="1200" b="1"/>
              <a:t>processus </a:t>
            </a:r>
            <a:r>
              <a:rPr lang="en-US" sz="1200"/>
              <a:t>en </a:t>
            </a:r>
            <a:r>
              <a:rPr lang="en-US" sz="1200" b="1"/>
              <a:t>attente </a:t>
            </a:r>
            <a:r>
              <a:rPr lang="en-US" sz="1200"/>
              <a:t>pour s’exécuter, c’est-à-dire entre les différents </a:t>
            </a:r>
            <a:r>
              <a:rPr lang="en-US" sz="1200" b="1"/>
              <a:t>processus </a:t>
            </a:r>
            <a:r>
              <a:rPr lang="en-US" sz="1200"/>
              <a:t>qui</a:t>
            </a:r>
            <a:r>
              <a:rPr lang="fr-FR" altLang="en-US" sz="1200"/>
              <a:t> </a:t>
            </a:r>
            <a:r>
              <a:rPr lang="en-US" sz="1200"/>
              <a:t>sont dans </a:t>
            </a:r>
            <a:r>
              <a:rPr lang="en-US" sz="1200" b="1"/>
              <a:t>l’état prêt</a:t>
            </a:r>
            <a:r>
              <a:rPr lang="en-US" sz="1200"/>
              <a:t>.</a:t>
            </a:r>
          </a:p>
        </p:txBody>
      </p:sp>
      <p:pic>
        <p:nvPicPr>
          <p:cNvPr id="3" name="Picture 2" descr="diapos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840" y="1844675"/>
            <a:ext cx="6101715" cy="42659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623060" y="6165215"/>
            <a:ext cx="49301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1000" b="1"/>
              <a:t>Figure 9 : Exemple d’ordonnancement de processus par le système </a:t>
            </a:r>
            <a:r>
              <a:rPr lang="fr-FR" altLang="en-US" sz="1000" b="1">
                <a:solidFill>
                  <a:srgbClr val="00B050"/>
                </a:solidFill>
              </a:rPr>
              <a:t>(note 9)</a:t>
            </a:r>
            <a:r>
              <a:rPr lang="fr-FR" altLang="en-US" sz="1000" b="1"/>
              <a:t>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44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Sommaire</a:t>
            </a: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268640"/>
            <a:ext cx="8228880" cy="5048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/>
              <a:buChar char=""/>
            </a:pPr>
            <a:r>
              <a:rPr lang="fr-FR" sz="1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B1. NOTION DE PROCESSUS</a:t>
            </a:r>
          </a:p>
          <a:p>
            <a:pPr marL="342900" indent="-3429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/>
              <a:buChar char=""/>
            </a:pPr>
            <a:r>
              <a:rPr lang="fr-FR" sz="1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B2.  ORDONNANCEMENT SUR L’UNITÉ CENTRALE</a:t>
            </a:r>
          </a:p>
          <a:p>
            <a:pPr marL="342900" indent="-3429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/>
              <a:buChar char=""/>
            </a:pPr>
            <a:r>
              <a:rPr lang="fr-FR" sz="1600" b="0" i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B3. SYNCHRONISATION ET COMMUNICATION ENTRE PROCESSUS</a:t>
            </a:r>
          </a:p>
          <a:p>
            <a:pPr marL="342900" indent="-3429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/>
              <a:buChar char=""/>
            </a:pPr>
            <a:r>
              <a:rPr lang="fr-FR" sz="1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B.4. COMPLEMENT : NOTION DE PROCESSUS LÉGER  OU THREAD</a:t>
            </a:r>
          </a:p>
          <a:p>
            <a:pPr marL="457200" indent="0">
              <a:lnSpc>
                <a:spcPct val="100000"/>
              </a:lnSpc>
              <a:spcBef>
                <a:spcPts val="280"/>
              </a:spcBef>
              <a:buNone/>
              <a:tabLst>
                <a:tab pos="0" algn="l"/>
              </a:tabLst>
            </a:pP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sldNum" idx="16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sz="2800" b="0" strike="noStrike"/>
              <a:t>ORDONNANCEMENT SUR L’UNITÉ CENTRALE</a:t>
            </a:r>
            <a:br>
              <a:rPr sz="3600" b="0" strike="noStrike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Ordonnancement préemptif et non préemptif</a:t>
            </a:r>
            <a:br>
              <a:rPr sz="2000"/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19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pic>
        <p:nvPicPr>
          <p:cNvPr id="2" name="Picture 1" descr="diapos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490" y="1484630"/>
            <a:ext cx="4872355" cy="27336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723890" y="4364990"/>
            <a:ext cx="32524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1000" b="1"/>
              <a:t>Figure 10 : Opérations d’élection et de préemption.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0" y="1484630"/>
            <a:ext cx="4116705" cy="3599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Le </a:t>
            </a:r>
            <a:r>
              <a:rPr lang="en-US" sz="1200" b="1"/>
              <a:t>passage </a:t>
            </a:r>
            <a:r>
              <a:rPr lang="en-US" sz="1200"/>
              <a:t>de </a:t>
            </a:r>
            <a:r>
              <a:rPr lang="en-US" sz="1200" b="1"/>
              <a:t>l’état élu </a:t>
            </a:r>
            <a:r>
              <a:rPr lang="en-US" sz="1200"/>
              <a:t>vers</a:t>
            </a:r>
            <a:r>
              <a:rPr lang="fr-FR" altLang="en-US" sz="1200"/>
              <a:t> </a:t>
            </a:r>
            <a:r>
              <a:rPr lang="en-US" sz="1200"/>
              <a:t>l’état </a:t>
            </a:r>
            <a:r>
              <a:rPr lang="en-US" sz="1200" b="1"/>
              <a:t>prêt </a:t>
            </a:r>
            <a:r>
              <a:rPr lang="en-US" sz="1200"/>
              <a:t>a été </a:t>
            </a:r>
            <a:r>
              <a:rPr lang="en-US" sz="1200" b="1"/>
              <a:t>ajouté </a:t>
            </a:r>
            <a:r>
              <a:rPr lang="en-US" sz="1200"/>
              <a:t>par </a:t>
            </a:r>
            <a:r>
              <a:rPr lang="en-US" sz="1200" b="1"/>
              <a:t>rapport </a:t>
            </a:r>
            <a:r>
              <a:rPr lang="en-US" sz="1200"/>
              <a:t>à la figure </a:t>
            </a:r>
            <a:r>
              <a:rPr lang="fr-FR" altLang="en-US" sz="1200"/>
              <a:t>4 (</a:t>
            </a:r>
            <a:r>
              <a:rPr lang="fr-FR" altLang="en-US" sz="1200" b="1"/>
              <a:t>diapos 7</a:t>
            </a:r>
            <a:r>
              <a:rPr lang="fr-FR" altLang="en-US" sz="1200"/>
              <a:t>) </a:t>
            </a:r>
            <a:r>
              <a:rPr lang="en-US" sz="1200"/>
              <a:t> : il correspond à une </a:t>
            </a:r>
            <a:r>
              <a:rPr lang="en-US" sz="1200" b="1"/>
              <a:t>réquisition </a:t>
            </a:r>
            <a:r>
              <a:rPr lang="en-US" sz="1200"/>
              <a:t>du</a:t>
            </a:r>
            <a:r>
              <a:rPr lang="fr-FR" altLang="en-US" sz="1200"/>
              <a:t> </a:t>
            </a:r>
            <a:r>
              <a:rPr lang="fr-FR" altLang="en-US" sz="1200" b="1"/>
              <a:t>processeur</a:t>
            </a:r>
            <a:r>
              <a:rPr lang="fr-FR" altLang="en-US" sz="1200"/>
              <a:t>, c’est-à-dire que le </a:t>
            </a:r>
            <a:r>
              <a:rPr lang="fr-FR" altLang="en-US" sz="1200" b="1"/>
              <a:t>processeur </a:t>
            </a:r>
            <a:r>
              <a:rPr lang="fr-FR" altLang="en-US" sz="1200"/>
              <a:t>est </a:t>
            </a:r>
            <a:r>
              <a:rPr lang="fr-FR" altLang="en-US" sz="1200" b="1"/>
              <a:t>retiré </a:t>
            </a:r>
            <a:r>
              <a:rPr lang="fr-FR" altLang="en-US" sz="1200"/>
              <a:t>au </a:t>
            </a:r>
            <a:r>
              <a:rPr lang="fr-FR" altLang="en-US" sz="1200" b="1"/>
              <a:t>processus élu </a:t>
            </a:r>
            <a:r>
              <a:rPr lang="fr-FR" altLang="en-US" sz="1200"/>
              <a:t>alors que celui-ci dispose de toutes les ressources nécessaires à la poursuite de son exécution. Cette réquisition porte le nom de </a:t>
            </a:r>
            <a:r>
              <a:rPr lang="fr-FR" altLang="en-US" sz="1200" b="1"/>
              <a:t>préemption</a:t>
            </a:r>
            <a:r>
              <a:rPr lang="fr-FR" altLang="en-US" sz="12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Ainsi selon </a:t>
            </a:r>
            <a:r>
              <a:rPr lang="fr-FR" altLang="en-US" sz="1200" b="1"/>
              <a:t>si l’opération </a:t>
            </a:r>
            <a:r>
              <a:rPr lang="fr-FR" altLang="en-US" sz="1200"/>
              <a:t>de </a:t>
            </a:r>
            <a:r>
              <a:rPr lang="fr-FR" altLang="en-US" sz="1200" b="1"/>
              <a:t>réquisition </a:t>
            </a:r>
            <a:r>
              <a:rPr lang="fr-FR" altLang="en-US" sz="1200"/>
              <a:t>est </a:t>
            </a:r>
            <a:r>
              <a:rPr lang="fr-FR" altLang="en-US" sz="1200" b="1"/>
              <a:t>autorisée </a:t>
            </a:r>
            <a:r>
              <a:rPr lang="fr-FR" altLang="en-US" sz="1200"/>
              <a:t>ou </a:t>
            </a:r>
            <a:r>
              <a:rPr lang="fr-FR" altLang="en-US" sz="1200" b="1"/>
              <a:t>non</a:t>
            </a:r>
            <a:r>
              <a:rPr lang="fr-FR" altLang="en-US" sz="1200"/>
              <a:t>, </a:t>
            </a:r>
            <a:r>
              <a:rPr lang="fr-FR" altLang="en-US" sz="1200" b="1"/>
              <a:t>l’ordonnancement </a:t>
            </a:r>
            <a:r>
              <a:rPr lang="fr-FR" altLang="en-US" sz="1200"/>
              <a:t>est </a:t>
            </a:r>
            <a:r>
              <a:rPr lang="fr-FR" altLang="en-US" sz="1200" b="1"/>
              <a:t>qualifié </a:t>
            </a:r>
            <a:r>
              <a:rPr lang="fr-FR" altLang="en-US" sz="1200"/>
              <a:t>d’ordonnancement </a:t>
            </a:r>
            <a:r>
              <a:rPr lang="fr-FR" altLang="en-US" sz="1200" b="1"/>
              <a:t>préemptif </a:t>
            </a:r>
            <a:r>
              <a:rPr lang="fr-FR" altLang="en-US" sz="1200"/>
              <a:t>ou </a:t>
            </a:r>
            <a:r>
              <a:rPr lang="fr-FR" altLang="en-US" sz="1200" b="1"/>
              <a:t>non préemptif</a:t>
            </a:r>
            <a:r>
              <a:rPr lang="fr-FR" altLang="en-US" sz="1200"/>
              <a:t> 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/>
              <a:t>si l’ordonnancement est </a:t>
            </a:r>
            <a:r>
              <a:rPr lang="fr-FR" altLang="en-US" sz="1200" b="1"/>
              <a:t>non préemptif</a:t>
            </a:r>
            <a:r>
              <a:rPr lang="fr-FR" altLang="en-US" sz="1200"/>
              <a:t>, la </a:t>
            </a:r>
            <a:r>
              <a:rPr lang="fr-FR" altLang="en-US" sz="1200" b="1"/>
              <a:t>transition </a:t>
            </a:r>
            <a:r>
              <a:rPr lang="fr-FR" altLang="en-US" sz="1200"/>
              <a:t>de </a:t>
            </a:r>
            <a:r>
              <a:rPr lang="fr-FR" altLang="en-US" sz="1200" b="1"/>
              <a:t>l’état élu vers l’état prêt</a:t>
            </a:r>
            <a:r>
              <a:rPr lang="fr-FR" altLang="en-US" sz="1200"/>
              <a:t> est </a:t>
            </a:r>
            <a:r>
              <a:rPr lang="fr-FR" altLang="en-US" sz="1200" b="1"/>
              <a:t>interdite </a:t>
            </a:r>
            <a:r>
              <a:rPr lang="fr-FR" altLang="en-US" sz="1200"/>
              <a:t>: un processus quitte le processeur s’il a terminé son exécution ou s’il se bloque 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/>
              <a:t>si l’ordonnancement est </a:t>
            </a:r>
            <a:r>
              <a:rPr lang="fr-FR" altLang="en-US" sz="1200" b="1"/>
              <a:t>préemptif</a:t>
            </a:r>
            <a:r>
              <a:rPr lang="fr-FR" altLang="en-US" sz="1200"/>
              <a:t>, la </a:t>
            </a:r>
            <a:r>
              <a:rPr lang="fr-FR" altLang="en-US" sz="1200" b="1"/>
              <a:t>transition </a:t>
            </a:r>
            <a:r>
              <a:rPr lang="fr-FR" altLang="en-US" sz="1200"/>
              <a:t>de </a:t>
            </a:r>
            <a:r>
              <a:rPr lang="fr-FR" altLang="en-US" sz="1200" b="1"/>
              <a:t>l’état élu vers l’état prêt</a:t>
            </a:r>
            <a:r>
              <a:rPr lang="fr-FR" altLang="en-US" sz="1200"/>
              <a:t> est </a:t>
            </a:r>
            <a:r>
              <a:rPr lang="fr-FR" altLang="en-US" sz="1200" b="1"/>
              <a:t>autorisée </a:t>
            </a:r>
            <a:r>
              <a:rPr lang="fr-FR" altLang="en-US" sz="1200"/>
              <a:t>: un </a:t>
            </a:r>
            <a:r>
              <a:rPr lang="fr-FR" altLang="en-US" sz="1200" b="1"/>
              <a:t>processus </a:t>
            </a:r>
            <a:r>
              <a:rPr lang="fr-FR" altLang="en-US" sz="1200"/>
              <a:t>quitte le processeur s’il a terminé son exécution, s’il se bloque ou si le processeur est réquisitionné.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sz="2800" b="0" strike="noStrike"/>
              <a:t>ORDONNANCEMENT SUR L’UNITÉ CENTRALE</a:t>
            </a:r>
            <a:br>
              <a:rPr sz="3600" b="0" strike="noStrike"/>
            </a:br>
            <a:r>
              <a:rPr lang="fr-FR" sz="20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Ordonnancement préemptif et non préemptif</a:t>
            </a:r>
            <a:br>
              <a:rPr sz="2000">
                <a:sym typeface="+mn-ea"/>
              </a:rPr>
            </a:br>
            <a:endParaRPr sz="2000" b="0" strike="noStrike"/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20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pic>
        <p:nvPicPr>
          <p:cNvPr id="2" name="Picture 1" descr="diapos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85" y="1556385"/>
            <a:ext cx="8409305" cy="44621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844165" y="6000115"/>
            <a:ext cx="43897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1000" b="1"/>
              <a:t>Figure 11 : Déroulement des opérations d’ordonnancement. </a:t>
            </a:r>
            <a:r>
              <a:rPr lang="fr-FR" altLang="en-US" sz="1000" b="1">
                <a:solidFill>
                  <a:srgbClr val="00B050"/>
                </a:solidFill>
              </a:rPr>
              <a:t>(note 10)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sz="2800" b="0" strike="noStrike"/>
              <a:t>ORDONNANCEMENT SUR L’UNITÉ CENTRALE</a:t>
            </a:r>
            <a:br>
              <a:rPr sz="3600" b="0" strike="noStrike"/>
            </a:br>
            <a:r>
              <a:rPr sz="2000" b="0" strike="noStrike"/>
              <a:t>Entités systèmes responsable de l’ordonnancement</a:t>
            </a:r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21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700020" y="6245225"/>
            <a:ext cx="32327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1000" b="1"/>
              <a:t>Figure 12 : Ordonnanceur et répartiteur. </a:t>
            </a:r>
            <a:r>
              <a:rPr lang="fr-FR" altLang="en-US" sz="1000" b="1">
                <a:solidFill>
                  <a:srgbClr val="00B050"/>
                </a:solidFill>
              </a:rPr>
              <a:t>(note 11)</a:t>
            </a:r>
          </a:p>
        </p:txBody>
      </p:sp>
      <p:pic>
        <p:nvPicPr>
          <p:cNvPr id="3" name="Picture 2" descr="diapos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2493010"/>
            <a:ext cx="7036435" cy="375475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2545" y="1616075"/>
            <a:ext cx="86429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Les </a:t>
            </a:r>
            <a:r>
              <a:rPr lang="fr-FR" altLang="en-US" sz="1200" b="1"/>
              <a:t>processus prêts </a:t>
            </a:r>
            <a:r>
              <a:rPr lang="fr-FR" altLang="en-US" sz="1200"/>
              <a:t>et les </a:t>
            </a:r>
            <a:r>
              <a:rPr lang="fr-FR" altLang="en-US" sz="1200" b="1"/>
              <a:t>processus bloqués </a:t>
            </a:r>
            <a:r>
              <a:rPr lang="fr-FR" altLang="en-US" sz="1200"/>
              <a:t>sont </a:t>
            </a:r>
            <a:r>
              <a:rPr lang="fr-FR" altLang="en-US" sz="1200" b="1"/>
              <a:t>gérés </a:t>
            </a:r>
            <a:r>
              <a:rPr lang="fr-FR" altLang="en-US" sz="1200"/>
              <a:t>dans </a:t>
            </a:r>
            <a:r>
              <a:rPr lang="fr-FR" altLang="en-US" sz="1200" b="1"/>
              <a:t>deux files d’attentes distinctes </a:t>
            </a:r>
            <a:r>
              <a:rPr lang="fr-FR" altLang="en-US" sz="1200"/>
              <a:t>qui chaînent leur PCB.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Le module </a:t>
            </a:r>
            <a:r>
              <a:rPr lang="fr-FR" altLang="en-US" sz="1200" b="1"/>
              <a:t>ordonnanceur </a:t>
            </a:r>
            <a:r>
              <a:rPr lang="fr-FR" altLang="en-US" sz="1200"/>
              <a:t>(scheduler) </a:t>
            </a:r>
            <a:r>
              <a:rPr lang="fr-FR" altLang="en-US" sz="1200" b="1"/>
              <a:t>trie </a:t>
            </a:r>
            <a:r>
              <a:rPr lang="fr-FR" altLang="en-US" sz="1200"/>
              <a:t>la </a:t>
            </a:r>
            <a:r>
              <a:rPr lang="fr-FR" altLang="en-US" sz="1200" b="1"/>
              <a:t>file </a:t>
            </a:r>
            <a:r>
              <a:rPr lang="fr-FR" altLang="en-US" sz="1200"/>
              <a:t>des processus </a:t>
            </a:r>
            <a:r>
              <a:rPr lang="fr-FR" altLang="en-US" sz="1200" b="1"/>
              <a:t>prêts </a:t>
            </a:r>
            <a:r>
              <a:rPr lang="fr-FR" altLang="en-US" sz="1200"/>
              <a:t>de telle sorte que le </a:t>
            </a:r>
            <a:r>
              <a:rPr lang="fr-FR" altLang="en-US" sz="1200" b="1"/>
              <a:t>prochain processus </a:t>
            </a:r>
            <a:r>
              <a:rPr lang="fr-FR" altLang="en-US" sz="1200"/>
              <a:t>à </a:t>
            </a:r>
            <a:r>
              <a:rPr lang="fr-FR" altLang="en-US" sz="1200" b="1"/>
              <a:t>élire </a:t>
            </a:r>
            <a:r>
              <a:rPr lang="fr-FR" altLang="en-US" sz="1200"/>
              <a:t>soit toujours en </a:t>
            </a:r>
            <a:r>
              <a:rPr lang="fr-FR" altLang="en-US" sz="1200" b="1"/>
              <a:t>tête </a:t>
            </a:r>
            <a:r>
              <a:rPr lang="fr-FR" altLang="en-US" sz="1200"/>
              <a:t>de </a:t>
            </a:r>
            <a:r>
              <a:rPr lang="fr-FR" altLang="en-US" sz="1200" b="1"/>
              <a:t>file</a:t>
            </a:r>
            <a:r>
              <a:rPr lang="fr-FR" altLang="en-US" sz="120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Le </a:t>
            </a:r>
            <a:r>
              <a:rPr lang="fr-FR" altLang="en-US" sz="1200" b="1"/>
              <a:t>tri s’appuie </a:t>
            </a:r>
            <a:r>
              <a:rPr lang="fr-FR" altLang="en-US" sz="1200"/>
              <a:t>sur un critère donné spécifié par la </a:t>
            </a:r>
            <a:r>
              <a:rPr lang="fr-FR" altLang="en-US" sz="1200" b="1">
                <a:solidFill>
                  <a:srgbClr val="FF0000"/>
                </a:solidFill>
              </a:rPr>
              <a:t>politique d’ordonnancement</a:t>
            </a:r>
            <a:r>
              <a:rPr lang="fr-FR" altLang="en-US" sz="12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sz="2800" b="0" strike="noStrike"/>
              <a:t>ORDONNANCEMENT SUR L’UNITÉ CENTRALE</a:t>
            </a:r>
            <a:br>
              <a:rPr sz="3600" b="0" strike="noStrike"/>
            </a:br>
            <a:r>
              <a:rPr sz="2000" b="0" strike="noStrike"/>
              <a:t>Politiques d’ordonnancement</a:t>
            </a:r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22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3655" y="1680845"/>
            <a:ext cx="9074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La </a:t>
            </a:r>
            <a:r>
              <a:rPr lang="en-US" sz="1200" b="1"/>
              <a:t>politique d’ordonnancement détermine </a:t>
            </a:r>
            <a:r>
              <a:rPr lang="en-US" sz="1200"/>
              <a:t>quel sera le </a:t>
            </a:r>
            <a:r>
              <a:rPr lang="en-US" sz="1200" b="1"/>
              <a:t>prochain processus élu</a:t>
            </a:r>
            <a:r>
              <a:rPr lang="en-US" sz="1200"/>
              <a:t>. Selon</a:t>
            </a:r>
            <a:r>
              <a:rPr lang="fr-FR" altLang="en-US" sz="1200"/>
              <a:t> </a:t>
            </a:r>
            <a:r>
              <a:rPr lang="en-US" sz="1200"/>
              <a:t>si la </a:t>
            </a:r>
            <a:r>
              <a:rPr lang="en-US" sz="1200" b="1"/>
              <a:t>préemption </a:t>
            </a:r>
            <a:r>
              <a:rPr lang="en-US" sz="1200"/>
              <a:t>est </a:t>
            </a:r>
            <a:r>
              <a:rPr lang="en-US" sz="1200" b="1"/>
              <a:t>autorisée </a:t>
            </a:r>
            <a:r>
              <a:rPr lang="en-US" sz="1200"/>
              <a:t>ou non, la </a:t>
            </a:r>
            <a:r>
              <a:rPr lang="en-US" sz="1200" b="1"/>
              <a:t>politique </a:t>
            </a:r>
            <a:r>
              <a:rPr lang="en-US" sz="1200"/>
              <a:t>d’ordonnancement sera de </a:t>
            </a:r>
            <a:r>
              <a:rPr lang="en-US" sz="1200" b="1"/>
              <a:t>type</a:t>
            </a:r>
            <a:r>
              <a:rPr lang="fr-FR" altLang="en-US" sz="1200" b="1"/>
              <a:t> </a:t>
            </a:r>
            <a:r>
              <a:rPr lang="en-US" sz="1200" b="1"/>
              <a:t>préemptive </a:t>
            </a:r>
            <a:r>
              <a:rPr lang="en-US" sz="1200"/>
              <a:t>ou </a:t>
            </a:r>
            <a:r>
              <a:rPr lang="en-US" sz="1200" b="1"/>
              <a:t>non</a:t>
            </a:r>
            <a:r>
              <a:rPr lang="en-US" sz="1200"/>
              <a:t>.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0" y="2348865"/>
            <a:ext cx="9109075" cy="2522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b="1"/>
              <a:t>Objectifs des politiques</a:t>
            </a:r>
            <a:endParaRPr lang="en-US" sz="14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Les </a:t>
            </a:r>
            <a:r>
              <a:rPr lang="fr-FR" altLang="en-US" sz="1200" b="1"/>
              <a:t>objectifs </a:t>
            </a:r>
            <a:r>
              <a:rPr lang="fr-FR" altLang="en-US" sz="1200"/>
              <a:t>à </a:t>
            </a:r>
            <a:r>
              <a:rPr lang="fr-FR" altLang="en-US" sz="1200" b="1"/>
              <a:t>atteindre </a:t>
            </a:r>
            <a:r>
              <a:rPr lang="fr-FR" altLang="en-US" sz="1200"/>
              <a:t>en matière </a:t>
            </a:r>
            <a:r>
              <a:rPr lang="fr-FR" altLang="en-US" sz="1200" b="1"/>
              <a:t>d’ordonnancement diffèrent </a:t>
            </a:r>
            <a:r>
              <a:rPr lang="fr-FR" altLang="en-US" sz="1200"/>
              <a:t>selon les </a:t>
            </a:r>
            <a:r>
              <a:rPr lang="fr-FR" altLang="en-US" sz="1200" b="1"/>
              <a:t>types </a:t>
            </a:r>
            <a:r>
              <a:rPr lang="fr-FR" altLang="en-US" sz="1200"/>
              <a:t>de </a:t>
            </a:r>
            <a:r>
              <a:rPr lang="fr-FR" altLang="en-US" sz="1200" b="1"/>
              <a:t>systèmes </a:t>
            </a:r>
            <a:r>
              <a:rPr lang="fr-FR" altLang="en-US" sz="1200"/>
              <a:t>considérés.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Une </a:t>
            </a:r>
            <a:r>
              <a:rPr lang="fr-FR" altLang="en-US" sz="1200" b="1"/>
              <a:t>politique </a:t>
            </a:r>
            <a:r>
              <a:rPr lang="fr-FR" altLang="en-US" sz="1200"/>
              <a:t>se révélera plus </a:t>
            </a:r>
            <a:r>
              <a:rPr lang="fr-FR" altLang="en-US" sz="1200" b="1"/>
              <a:t>appropriée </a:t>
            </a:r>
            <a:r>
              <a:rPr lang="fr-FR" altLang="en-US" sz="1200"/>
              <a:t>à un certain </a:t>
            </a:r>
            <a:r>
              <a:rPr lang="fr-FR" altLang="en-US" sz="1200" b="1"/>
              <a:t>type </a:t>
            </a:r>
            <a:r>
              <a:rPr lang="fr-FR" altLang="en-US" sz="1200"/>
              <a:t>de </a:t>
            </a:r>
            <a:r>
              <a:rPr lang="fr-FR" altLang="en-US" sz="1200" b="1"/>
              <a:t>système </a:t>
            </a:r>
            <a:r>
              <a:rPr lang="fr-FR" altLang="en-US" sz="1200"/>
              <a:t>plutôt qu’à un </a:t>
            </a:r>
            <a:r>
              <a:rPr lang="fr-FR" altLang="en-US" sz="1200" b="1"/>
              <a:t>autre </a:t>
            </a:r>
            <a:r>
              <a:rPr lang="fr-FR" altLang="en-US" sz="120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/>
              <a:t> pour un système à </a:t>
            </a:r>
            <a:r>
              <a:rPr lang="fr-FR" altLang="en-US" sz="1200" b="1"/>
              <a:t>traitements </a:t>
            </a:r>
            <a:r>
              <a:rPr lang="fr-FR" altLang="en-US" sz="1200"/>
              <a:t>par </a:t>
            </a:r>
            <a:r>
              <a:rPr lang="fr-FR" altLang="en-US" sz="1200" b="1"/>
              <a:t>lots </a:t>
            </a:r>
            <a:r>
              <a:rPr lang="fr-FR" altLang="en-US" sz="1200"/>
              <a:t>:   </a:t>
            </a:r>
            <a:r>
              <a:rPr lang="fr-FR" altLang="en-US" sz="1200" b="1"/>
              <a:t>maximiser </a:t>
            </a:r>
            <a:r>
              <a:rPr lang="fr-FR" altLang="en-US" sz="1200"/>
              <a:t>le </a:t>
            </a:r>
            <a:r>
              <a:rPr lang="fr-FR" altLang="en-US" sz="1200" b="1"/>
              <a:t>débit </a:t>
            </a:r>
            <a:r>
              <a:rPr lang="fr-FR" altLang="en-US" sz="1200"/>
              <a:t>du </a:t>
            </a:r>
            <a:r>
              <a:rPr lang="fr-FR" altLang="en-US" sz="1200" b="1"/>
              <a:t>processeur </a:t>
            </a:r>
            <a:r>
              <a:rPr lang="fr-FR" altLang="en-US" sz="1200"/>
              <a:t>ou capacité de traitement,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/>
              <a:t> pour un système en </a:t>
            </a:r>
            <a:r>
              <a:rPr lang="fr-FR" altLang="en-US" sz="1200" b="1"/>
              <a:t>temps partagé </a:t>
            </a:r>
            <a:r>
              <a:rPr lang="fr-FR" altLang="en-US" sz="1200"/>
              <a:t>:  </a:t>
            </a:r>
            <a:r>
              <a:rPr lang="fr-FR" altLang="en-US" sz="1200" b="1"/>
              <a:t>maximiser </a:t>
            </a:r>
            <a:r>
              <a:rPr lang="fr-FR" altLang="en-US" sz="1200"/>
              <a:t>le taux </a:t>
            </a:r>
            <a:r>
              <a:rPr lang="fr-FR" altLang="en-US" sz="1200" b="1"/>
              <a:t>d’occupation </a:t>
            </a:r>
            <a:r>
              <a:rPr lang="fr-FR" altLang="en-US" sz="1200"/>
              <a:t>du </a:t>
            </a:r>
            <a:r>
              <a:rPr lang="fr-FR" altLang="en-US" sz="1200" b="1"/>
              <a:t>processeur </a:t>
            </a:r>
            <a:r>
              <a:rPr lang="fr-FR" altLang="en-US" sz="1200"/>
              <a:t>tout en </a:t>
            </a:r>
            <a:r>
              <a:rPr lang="fr-FR" altLang="en-US" sz="1200" b="1"/>
              <a:t>minimisant </a:t>
            </a:r>
            <a:r>
              <a:rPr lang="fr-FR" altLang="en-US" sz="1200"/>
              <a:t>le </a:t>
            </a:r>
            <a:r>
              <a:rPr lang="fr-FR" altLang="en-US" sz="1200" b="1"/>
              <a:t>temps </a:t>
            </a:r>
            <a:r>
              <a:rPr lang="fr-FR" altLang="en-US" sz="1200"/>
              <a:t>de </a:t>
            </a:r>
            <a:r>
              <a:rPr lang="fr-FR" altLang="en-US" sz="1200" b="1"/>
              <a:t>réponse </a:t>
            </a:r>
            <a:r>
              <a:rPr lang="fr-FR" altLang="en-US" sz="1200"/>
              <a:t>des </a:t>
            </a:r>
            <a:r>
              <a:rPr lang="fr-FR" altLang="en-US" sz="1200" b="1"/>
              <a:t>processus</a:t>
            </a:r>
            <a:r>
              <a:rPr lang="fr-FR" altLang="en-US" sz="120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/>
              <a:t>pour un système </a:t>
            </a:r>
            <a:r>
              <a:rPr lang="fr-FR" altLang="en-US" sz="1200" b="1"/>
              <a:t>temps réel </a:t>
            </a:r>
            <a:r>
              <a:rPr lang="fr-FR" altLang="en-US" sz="1200"/>
              <a:t>:  le but recherché est de </a:t>
            </a:r>
            <a:r>
              <a:rPr lang="fr-FR" altLang="en-US" sz="1200" b="1"/>
              <a:t>respecter </a:t>
            </a:r>
            <a:r>
              <a:rPr lang="fr-FR" altLang="en-US" sz="1200"/>
              <a:t>les </a:t>
            </a:r>
            <a:r>
              <a:rPr lang="fr-FR" altLang="en-US" sz="1200" b="1"/>
              <a:t>contraintes temporelles </a:t>
            </a:r>
            <a:r>
              <a:rPr lang="fr-FR" altLang="en-US" sz="1200"/>
              <a:t>des processus.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FR" altLang="en-US" sz="120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Différents </a:t>
            </a:r>
            <a:r>
              <a:rPr lang="fr-FR" altLang="en-US" sz="1200" b="1"/>
              <a:t>critères </a:t>
            </a:r>
            <a:r>
              <a:rPr lang="fr-FR" altLang="en-US" sz="1200"/>
              <a:t>sont utilisés pour </a:t>
            </a:r>
            <a:r>
              <a:rPr lang="fr-FR" altLang="en-US" sz="1200" b="1"/>
              <a:t>mesurer </a:t>
            </a:r>
            <a:r>
              <a:rPr lang="fr-FR" altLang="en-US" sz="1200"/>
              <a:t>les </a:t>
            </a:r>
            <a:r>
              <a:rPr lang="fr-FR" altLang="en-US" sz="1200" b="1"/>
              <a:t>performances </a:t>
            </a:r>
            <a:r>
              <a:rPr lang="fr-FR" altLang="en-US" sz="1200"/>
              <a:t>des </a:t>
            </a:r>
            <a:r>
              <a:rPr lang="fr-FR" altLang="en-US" sz="1200" b="1"/>
              <a:t>politiques d’ordonnancement </a:t>
            </a:r>
            <a:r>
              <a:rPr lang="fr-FR" altLang="en-US" sz="1200" b="1">
                <a:solidFill>
                  <a:srgbClr val="00B050"/>
                </a:solidFill>
              </a:rPr>
              <a:t>(note 12)</a:t>
            </a:r>
            <a:r>
              <a:rPr lang="fr-FR" altLang="en-US" sz="120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/>
              <a:t>le taux d’occupation du processeur 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/>
              <a:t>la capacité de traitement du processeur 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/>
              <a:t>le temps d’attente des processus 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/>
              <a:t>le temps de réponse des processus.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sz="2800" b="0" strike="noStrike"/>
              <a:t>ORDONNANCEMENT SUR L’UNITÉ CENTRALE</a:t>
            </a:r>
            <a:br>
              <a:rPr sz="3600" b="0" strike="noStrike"/>
            </a:br>
            <a:r>
              <a:rPr sz="2000" b="0" strike="noStrike"/>
              <a:t>Politiques d’ordonnancement</a:t>
            </a:r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22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0" y="1559560"/>
            <a:ext cx="9109075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b="1"/>
              <a:t>Présentation des politiques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Nous </a:t>
            </a:r>
            <a:r>
              <a:rPr lang="fr-FR" altLang="en-US" sz="1200" b="1"/>
              <a:t>présentons </a:t>
            </a:r>
            <a:r>
              <a:rPr lang="fr-FR" altLang="en-US" sz="1200"/>
              <a:t>à présent les </a:t>
            </a:r>
            <a:r>
              <a:rPr lang="fr-FR" altLang="en-US" sz="1200" b="1"/>
              <a:t>politiques d’ordonnancement </a:t>
            </a:r>
            <a:r>
              <a:rPr lang="fr-FR" altLang="en-US" sz="1200"/>
              <a:t>les plus </a:t>
            </a:r>
            <a:r>
              <a:rPr lang="fr-FR" altLang="en-US" sz="1200" b="1"/>
              <a:t>courantes</a:t>
            </a:r>
            <a:r>
              <a:rPr lang="fr-FR" altLang="en-US" sz="1200"/>
              <a:t>.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0" y="2276475"/>
            <a:ext cx="4488180" cy="1783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altLang="en-US" sz="1400" b="1"/>
              <a:t>A. </a:t>
            </a:r>
            <a:r>
              <a:rPr lang="en-US" sz="1400" b="1"/>
              <a:t>Politique Premier Arrivé, Premier Servi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 Les </a:t>
            </a:r>
            <a:r>
              <a:rPr lang="fr-FR" altLang="en-US" sz="1200" b="1"/>
              <a:t>processus </a:t>
            </a:r>
            <a:r>
              <a:rPr lang="fr-FR" altLang="en-US" sz="1200"/>
              <a:t>sont </a:t>
            </a:r>
            <a:r>
              <a:rPr lang="fr-FR" altLang="en-US" sz="1200" b="1"/>
              <a:t>élus </a:t>
            </a:r>
            <a:r>
              <a:rPr lang="fr-FR" altLang="en-US" sz="1200"/>
              <a:t>selon </a:t>
            </a:r>
            <a:r>
              <a:rPr lang="fr-FR" altLang="en-US" sz="1200" b="1"/>
              <a:t>l’ordre </a:t>
            </a:r>
            <a:r>
              <a:rPr lang="fr-FR" altLang="en-US" sz="1200"/>
              <a:t>dans lequel ils </a:t>
            </a:r>
            <a:r>
              <a:rPr lang="fr-FR" altLang="en-US" sz="1200" b="1"/>
              <a:t>arrivent </a:t>
            </a:r>
            <a:r>
              <a:rPr lang="fr-FR" altLang="en-US" sz="1200"/>
              <a:t>dans la </a:t>
            </a:r>
            <a:r>
              <a:rPr lang="fr-FR" altLang="en-US" sz="1200" b="1"/>
              <a:t>file d’attente </a:t>
            </a:r>
            <a:r>
              <a:rPr lang="fr-FR" altLang="en-US" sz="1200"/>
              <a:t>des </a:t>
            </a:r>
            <a:r>
              <a:rPr lang="fr-FR" altLang="en-US" sz="1200" b="1"/>
              <a:t>processus </a:t>
            </a:r>
            <a:r>
              <a:rPr lang="fr-FR" altLang="en-US" sz="1200"/>
              <a:t>prêts.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Il n’y a </a:t>
            </a:r>
            <a:r>
              <a:rPr lang="fr-FR" altLang="en-US" sz="1200" b="1"/>
              <a:t>pas </a:t>
            </a:r>
            <a:r>
              <a:rPr lang="fr-FR" altLang="en-US" sz="1200"/>
              <a:t>de </a:t>
            </a:r>
            <a:r>
              <a:rPr lang="fr-FR" altLang="en-US" sz="1200" b="1"/>
              <a:t>réquisition</a:t>
            </a:r>
            <a:r>
              <a:rPr lang="fr-FR" altLang="en-US" sz="12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 b="1"/>
              <a:t>L’avantage </a:t>
            </a:r>
            <a:r>
              <a:rPr lang="fr-FR" altLang="en-US" sz="1200"/>
              <a:t>de cette politique est sa </a:t>
            </a:r>
            <a:r>
              <a:rPr lang="fr-FR" altLang="en-US" sz="1200" b="1"/>
              <a:t>simplicité</a:t>
            </a:r>
            <a:r>
              <a:rPr lang="fr-FR" altLang="en-US" sz="12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 b="1"/>
              <a:t>Inconvénient </a:t>
            </a:r>
            <a:r>
              <a:rPr lang="fr-FR" altLang="en-US" sz="1200"/>
              <a:t>: les </a:t>
            </a:r>
            <a:r>
              <a:rPr lang="fr-FR" altLang="en-US" sz="1200" b="1"/>
              <a:t>processus </a:t>
            </a:r>
            <a:r>
              <a:rPr lang="fr-FR" altLang="en-US" sz="1200"/>
              <a:t>de </a:t>
            </a:r>
            <a:r>
              <a:rPr lang="fr-FR" altLang="en-US" sz="1200" b="1"/>
              <a:t>petit temps d’exécution </a:t>
            </a:r>
            <a:r>
              <a:rPr lang="fr-FR" altLang="en-US" sz="1200"/>
              <a:t>sont </a:t>
            </a:r>
            <a:r>
              <a:rPr lang="fr-FR" altLang="en-US" sz="1200" b="1"/>
              <a:t>pénalisés </a:t>
            </a:r>
            <a:r>
              <a:rPr lang="fr-FR" altLang="en-US" sz="1200"/>
              <a:t>en terme de </a:t>
            </a:r>
            <a:r>
              <a:rPr lang="fr-FR" altLang="en-US" sz="1200" b="1"/>
              <a:t>temps </a:t>
            </a:r>
            <a:r>
              <a:rPr lang="fr-FR" altLang="en-US" sz="1200"/>
              <a:t>de </a:t>
            </a:r>
            <a:r>
              <a:rPr lang="fr-FR" altLang="en-US" sz="1200" b="1"/>
              <a:t>réponse </a:t>
            </a:r>
            <a:r>
              <a:rPr lang="fr-FR" altLang="en-US" sz="1200"/>
              <a:t>par les </a:t>
            </a:r>
            <a:r>
              <a:rPr lang="fr-FR" altLang="en-US" sz="1200" b="1"/>
              <a:t>processus </a:t>
            </a:r>
            <a:r>
              <a:rPr lang="fr-FR" altLang="en-US" sz="1200"/>
              <a:t>de </a:t>
            </a:r>
            <a:r>
              <a:rPr lang="fr-FR" altLang="en-US" sz="1200" b="1"/>
              <a:t>grand temps d’exécution </a:t>
            </a:r>
            <a:r>
              <a:rPr lang="fr-FR" altLang="en-US" sz="1200"/>
              <a:t>qui se </a:t>
            </a:r>
            <a:r>
              <a:rPr lang="fr-FR" altLang="en-US" sz="1200" b="1"/>
              <a:t>trouvent avant </a:t>
            </a:r>
            <a:r>
              <a:rPr lang="fr-FR" altLang="en-US" sz="1200"/>
              <a:t>eux dans la </a:t>
            </a:r>
            <a:r>
              <a:rPr lang="fr-FR" altLang="en-US" sz="1200" b="1"/>
              <a:t>file d’attente</a:t>
            </a:r>
            <a:r>
              <a:rPr lang="fr-FR" altLang="en-US" sz="1200"/>
              <a:t>.</a:t>
            </a:r>
          </a:p>
        </p:txBody>
      </p:sp>
      <p:pic>
        <p:nvPicPr>
          <p:cNvPr id="5" name="Picture 4" descr="diapos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840" y="2337435"/>
            <a:ext cx="4610735" cy="24841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147945" y="5013325"/>
            <a:ext cx="34671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1000" b="1"/>
              <a:t>Figure 13 : Politique « Premier Arrivé, Premier Servi ».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sz="2800" b="0" strike="noStrike"/>
              <a:t>ORDONNANCEMENT SUR L’UNITÉ CENTRALE</a:t>
            </a:r>
            <a:br>
              <a:rPr sz="3600" b="0" strike="noStrike"/>
            </a:br>
            <a:r>
              <a:rPr sz="2000" b="0" strike="noStrike"/>
              <a:t>Politiques d’ordonnancement</a:t>
            </a:r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23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0" y="1484630"/>
            <a:ext cx="8249285" cy="1783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altLang="en-US" sz="1400" b="1"/>
              <a:t>B. </a:t>
            </a:r>
            <a:r>
              <a:rPr lang="en-US" sz="1400" b="1"/>
              <a:t>Politique Plus Court d’Abord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 Le </a:t>
            </a:r>
            <a:r>
              <a:rPr lang="fr-FR" altLang="en-US" sz="1200" b="1"/>
              <a:t>processus </a:t>
            </a:r>
            <a:r>
              <a:rPr lang="fr-FR" altLang="en-US" sz="1200"/>
              <a:t>de </a:t>
            </a:r>
            <a:r>
              <a:rPr lang="fr-FR" altLang="en-US" sz="1200" b="1"/>
              <a:t>plus petit temps d’exécution </a:t>
            </a:r>
            <a:r>
              <a:rPr lang="fr-FR" altLang="en-US" sz="1200"/>
              <a:t>est celui qui est </a:t>
            </a:r>
            <a:r>
              <a:rPr lang="fr-FR" altLang="en-US" sz="1200" b="1"/>
              <a:t>ordonnancé </a:t>
            </a:r>
            <a:r>
              <a:rPr lang="fr-FR" altLang="en-US" sz="1200"/>
              <a:t>en </a:t>
            </a:r>
            <a:r>
              <a:rPr lang="fr-FR" altLang="en-US" sz="1200" b="1"/>
              <a:t>premier</a:t>
            </a:r>
            <a:r>
              <a:rPr lang="fr-FR" altLang="en-US" sz="120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La politique est </a:t>
            </a:r>
            <a:r>
              <a:rPr lang="fr-FR" altLang="en-US" sz="1200" b="1"/>
              <a:t>sans réquisition</a:t>
            </a:r>
            <a:r>
              <a:rPr lang="fr-FR" altLang="en-US" sz="12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 b="1"/>
              <a:t>Remédie </a:t>
            </a:r>
            <a:r>
              <a:rPr lang="fr-FR" altLang="en-US" sz="1200"/>
              <a:t>à </a:t>
            </a:r>
            <a:r>
              <a:rPr lang="fr-FR" altLang="en-US" sz="1200" b="1"/>
              <a:t>l’inconvénient </a:t>
            </a:r>
            <a:r>
              <a:rPr lang="fr-FR" altLang="en-US" sz="1200"/>
              <a:t>cité pour la </a:t>
            </a:r>
            <a:r>
              <a:rPr lang="fr-FR" altLang="en-US" sz="1200" b="1"/>
              <a:t>politique </a:t>
            </a:r>
            <a:r>
              <a:rPr lang="fr-FR" altLang="en-US" sz="1200"/>
              <a:t>précédente du </a:t>
            </a:r>
            <a:r>
              <a:rPr lang="fr-FR" altLang="en-US" sz="1200" b="1"/>
              <a:t>« Premier Arrivé, Premier Servi »</a:t>
            </a:r>
            <a:r>
              <a:rPr lang="fr-FR" altLang="en-US" sz="12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 </a:t>
            </a:r>
            <a:r>
              <a:rPr lang="fr-FR" altLang="en-US" sz="1200" b="1"/>
              <a:t>Politique </a:t>
            </a:r>
            <a:r>
              <a:rPr lang="fr-FR" altLang="en-US" sz="1200"/>
              <a:t>est </a:t>
            </a:r>
            <a:r>
              <a:rPr lang="fr-FR" altLang="en-US" sz="1200" b="1"/>
              <a:t>optimale </a:t>
            </a:r>
            <a:r>
              <a:rPr lang="fr-FR" altLang="en-US" sz="1200"/>
              <a:t>dans le sens où elle permet d’obtenir le </a:t>
            </a:r>
            <a:r>
              <a:rPr lang="fr-FR" altLang="en-US" sz="1200" b="1"/>
              <a:t>temps </a:t>
            </a:r>
            <a:r>
              <a:rPr lang="fr-FR" altLang="en-US" sz="1200"/>
              <a:t>de </a:t>
            </a:r>
            <a:r>
              <a:rPr lang="fr-FR" altLang="en-US" sz="1200" b="1"/>
              <a:t>réponse </a:t>
            </a:r>
            <a:r>
              <a:rPr lang="fr-FR" altLang="en-US" sz="1200"/>
              <a:t>moyen minimal pour un ensemble de processus donné.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 La </a:t>
            </a:r>
            <a:r>
              <a:rPr lang="fr-FR" altLang="en-US" sz="1200" b="1"/>
              <a:t>difficulté  </a:t>
            </a:r>
            <a:r>
              <a:rPr lang="fr-FR" altLang="en-US" sz="1200"/>
              <a:t>: la </a:t>
            </a:r>
            <a:r>
              <a:rPr lang="fr-FR" altLang="en-US" sz="1200" b="1"/>
              <a:t>connaissance </a:t>
            </a:r>
            <a:r>
              <a:rPr lang="fr-FR" altLang="en-US" sz="1200"/>
              <a:t>a priori des </a:t>
            </a:r>
            <a:r>
              <a:rPr lang="fr-FR" altLang="en-US" sz="1200" b="1"/>
              <a:t>temps d’exécution </a:t>
            </a:r>
            <a:r>
              <a:rPr lang="fr-FR" altLang="en-US" sz="1200"/>
              <a:t>des processus.  Cette </a:t>
            </a:r>
            <a:r>
              <a:rPr lang="fr-FR" altLang="en-US" sz="1200" b="1"/>
              <a:t>connaissance </a:t>
            </a:r>
            <a:r>
              <a:rPr lang="fr-FR" altLang="en-US" sz="1200"/>
              <a:t>n’est </a:t>
            </a:r>
            <a:r>
              <a:rPr lang="fr-FR" altLang="en-US" sz="1200" b="1"/>
              <a:t>pas disponible </a:t>
            </a:r>
            <a:r>
              <a:rPr lang="fr-FR" altLang="en-US" sz="1200"/>
              <a:t>dans un </a:t>
            </a:r>
            <a:r>
              <a:rPr lang="fr-FR" altLang="en-US" sz="1200" b="1"/>
              <a:t>système interactif</a:t>
            </a:r>
            <a:r>
              <a:rPr lang="fr-FR" altLang="en-US" sz="120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 </a:t>
            </a:r>
            <a:r>
              <a:rPr lang="fr-FR" altLang="en-US" sz="1200" b="1"/>
              <a:t>Politique </a:t>
            </a:r>
            <a:r>
              <a:rPr lang="fr-FR" altLang="en-US" sz="1200"/>
              <a:t>est essentiellement </a:t>
            </a:r>
            <a:r>
              <a:rPr lang="fr-FR" altLang="en-US" sz="1200" b="1"/>
              <a:t>mise </a:t>
            </a:r>
            <a:r>
              <a:rPr lang="fr-FR" altLang="en-US" sz="1200"/>
              <a:t>en </a:t>
            </a:r>
            <a:r>
              <a:rPr lang="fr-FR" altLang="en-US" sz="1200" b="1"/>
              <a:t>œuvre </a:t>
            </a:r>
            <a:r>
              <a:rPr lang="fr-FR" altLang="en-US" sz="1200"/>
              <a:t>dans les </a:t>
            </a:r>
            <a:r>
              <a:rPr lang="fr-FR" altLang="en-US" sz="1200" b="1"/>
              <a:t>systèmes </a:t>
            </a:r>
            <a:r>
              <a:rPr lang="fr-FR" altLang="en-US" sz="1200"/>
              <a:t>de </a:t>
            </a:r>
            <a:r>
              <a:rPr lang="fr-FR" altLang="en-US" sz="1200" b="1"/>
              <a:t>traitement </a:t>
            </a:r>
            <a:r>
              <a:rPr lang="fr-FR" altLang="en-US" sz="1200"/>
              <a:t>par </a:t>
            </a:r>
            <a:r>
              <a:rPr lang="fr-FR" altLang="en-US" sz="1200" b="1"/>
              <a:t>lots</a:t>
            </a:r>
            <a:r>
              <a:rPr lang="fr-FR" altLang="en-US" sz="1200"/>
              <a:t>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987675" y="6021070"/>
            <a:ext cx="28657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1000" b="1"/>
              <a:t>Figure 14 : Politique « Plus Court d’Abord ».</a:t>
            </a:r>
          </a:p>
        </p:txBody>
      </p:sp>
      <p:pic>
        <p:nvPicPr>
          <p:cNvPr id="2" name="Picture 1" descr="diapos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665" y="3284855"/>
            <a:ext cx="5415915" cy="2674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sz="2800" b="0" strike="noStrike"/>
              <a:t>ORDONNANCEMENT SUR L’UNITÉ CENTRALE</a:t>
            </a:r>
            <a:br>
              <a:rPr sz="3600" b="0" strike="noStrike"/>
            </a:br>
            <a:r>
              <a:rPr sz="2000" b="0" strike="noStrike"/>
              <a:t>Politiques d’ordonnancement</a:t>
            </a:r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24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0" y="1484630"/>
            <a:ext cx="5159375" cy="2338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altLang="en-US" sz="1400" b="1"/>
              <a:t>C. </a:t>
            </a:r>
            <a:r>
              <a:rPr lang="en-US" sz="1400" b="1"/>
              <a:t>Politique par priorité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La </a:t>
            </a:r>
            <a:r>
              <a:rPr lang="fr-FR" altLang="en-US" sz="1200" b="1"/>
              <a:t>politique </a:t>
            </a:r>
            <a:r>
              <a:rPr lang="fr-FR" altLang="en-US" sz="1200"/>
              <a:t>très </a:t>
            </a:r>
            <a:r>
              <a:rPr lang="fr-FR" altLang="en-US" sz="1200" b="1"/>
              <a:t>courante</a:t>
            </a:r>
            <a:r>
              <a:rPr lang="fr-FR" altLang="en-US" sz="12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Chaque </a:t>
            </a:r>
            <a:r>
              <a:rPr lang="fr-FR" altLang="en-US" sz="1200" b="1"/>
              <a:t>processus possède </a:t>
            </a:r>
            <a:r>
              <a:rPr lang="fr-FR" altLang="en-US" sz="1200"/>
              <a:t>une </a:t>
            </a:r>
            <a:r>
              <a:rPr lang="fr-FR" altLang="en-US" sz="1200" b="1"/>
              <a:t>priorité</a:t>
            </a:r>
            <a:r>
              <a:rPr lang="fr-FR" altLang="en-US" sz="1200"/>
              <a:t>, un </a:t>
            </a:r>
            <a:r>
              <a:rPr lang="fr-FR" altLang="en-US" sz="1200" b="1"/>
              <a:t>nombre positif </a:t>
            </a:r>
            <a:r>
              <a:rPr lang="fr-FR" altLang="en-US" sz="1200"/>
              <a:t>. Selon le système d’exploitation, une valeur basse est plus prioritaire qu’une valeur haute ou inversement.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Cette politique se </a:t>
            </a:r>
            <a:r>
              <a:rPr lang="fr-FR" altLang="en-US" sz="1200" b="1"/>
              <a:t>décline </a:t>
            </a:r>
            <a:r>
              <a:rPr lang="fr-FR" altLang="en-US" sz="1200"/>
              <a:t>en </a:t>
            </a:r>
            <a:r>
              <a:rPr lang="fr-FR" altLang="en-US" sz="1200" b="1"/>
              <a:t>deux versions </a:t>
            </a:r>
            <a:r>
              <a:rPr lang="fr-FR" altLang="en-US" sz="1200"/>
              <a:t>selon si la </a:t>
            </a:r>
            <a:r>
              <a:rPr lang="fr-FR" altLang="en-US" sz="1200" b="1"/>
              <a:t>réquisition </a:t>
            </a:r>
            <a:r>
              <a:rPr lang="fr-FR" altLang="en-US" sz="1200"/>
              <a:t>est </a:t>
            </a:r>
            <a:r>
              <a:rPr lang="fr-FR" altLang="en-US" sz="1200" b="1"/>
              <a:t>autorisée </a:t>
            </a:r>
            <a:r>
              <a:rPr lang="fr-FR" altLang="en-US" sz="1200"/>
              <a:t>ou </a:t>
            </a:r>
            <a:r>
              <a:rPr lang="fr-FR" altLang="en-US" sz="1200" b="1"/>
              <a:t>non</a:t>
            </a:r>
            <a:r>
              <a:rPr lang="fr-FR" altLang="en-US" sz="1200"/>
              <a:t>. La </a:t>
            </a:r>
            <a:r>
              <a:rPr lang="fr-FR" altLang="en-US" sz="1200" b="1"/>
              <a:t>figure 16</a:t>
            </a:r>
            <a:r>
              <a:rPr lang="fr-FR" altLang="en-US" sz="1200"/>
              <a:t> donne un </a:t>
            </a:r>
            <a:r>
              <a:rPr lang="fr-FR" altLang="en-US" sz="1200" b="1"/>
              <a:t>exemple d’application </a:t>
            </a:r>
            <a:r>
              <a:rPr lang="fr-FR" altLang="en-US" sz="1200"/>
              <a:t>de cette </a:t>
            </a:r>
            <a:r>
              <a:rPr lang="fr-FR" altLang="en-US" sz="1200" b="1"/>
              <a:t>politique </a:t>
            </a:r>
            <a:r>
              <a:rPr lang="fr-FR" altLang="en-US" sz="1200"/>
              <a:t>en mode </a:t>
            </a:r>
            <a:r>
              <a:rPr lang="fr-FR" altLang="en-US" sz="1200" b="1"/>
              <a:t>préemptif </a:t>
            </a:r>
            <a:r>
              <a:rPr lang="fr-FR" altLang="en-US" sz="1200"/>
              <a:t>et en mode </a:t>
            </a:r>
            <a:r>
              <a:rPr lang="fr-FR" altLang="en-US" sz="1200" b="1"/>
              <a:t>non préemptif</a:t>
            </a:r>
            <a:r>
              <a:rPr lang="fr-FR" altLang="en-US" sz="12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Un </a:t>
            </a:r>
            <a:r>
              <a:rPr lang="fr-FR" altLang="en-US" sz="1200" b="1"/>
              <a:t>inconvénient </a:t>
            </a:r>
            <a:r>
              <a:rPr lang="fr-FR" altLang="en-US" sz="1200"/>
              <a:t>de cette politique est le </a:t>
            </a:r>
            <a:r>
              <a:rPr lang="fr-FR" altLang="en-US" sz="1200" b="1"/>
              <a:t>risque </a:t>
            </a:r>
            <a:r>
              <a:rPr lang="fr-FR" altLang="en-US" sz="1200"/>
              <a:t>de </a:t>
            </a:r>
            <a:r>
              <a:rPr lang="fr-FR" altLang="en-US" sz="1200" b="1"/>
              <a:t>famine </a:t>
            </a:r>
            <a:r>
              <a:rPr lang="fr-FR" altLang="en-US" sz="1200"/>
              <a:t>pour les </a:t>
            </a:r>
            <a:r>
              <a:rPr lang="fr-FR" altLang="en-US" sz="1200" b="1"/>
              <a:t>processus </a:t>
            </a:r>
            <a:r>
              <a:rPr lang="fr-FR" altLang="en-US" sz="1200"/>
              <a:t>de </a:t>
            </a:r>
            <a:r>
              <a:rPr lang="fr-FR" altLang="en-US" sz="1200" b="1"/>
              <a:t>petite priorité si </a:t>
            </a:r>
            <a:r>
              <a:rPr lang="fr-FR" altLang="en-US" sz="1200"/>
              <a:t>il y a de </a:t>
            </a:r>
            <a:r>
              <a:rPr lang="fr-FR" altLang="en-US" sz="1200" b="1"/>
              <a:t>nombreux processus </a:t>
            </a:r>
            <a:r>
              <a:rPr lang="fr-FR" altLang="en-US" sz="1200"/>
              <a:t>de </a:t>
            </a:r>
            <a:r>
              <a:rPr lang="fr-FR" altLang="en-US" sz="1200" b="1"/>
              <a:t>haute priorité</a:t>
            </a:r>
            <a:r>
              <a:rPr lang="fr-FR" altLang="en-US" sz="1200"/>
              <a:t>.  On dit aussi qu’il y a </a:t>
            </a:r>
            <a:r>
              <a:rPr lang="fr-FR" altLang="en-US" sz="1200" b="1"/>
              <a:t>coalition </a:t>
            </a:r>
            <a:r>
              <a:rPr lang="fr-FR" altLang="en-US" sz="1200"/>
              <a:t>des processus de forte priorité contre les processus de faible priorité.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971550" y="6451600"/>
            <a:ext cx="22142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1000" b="1"/>
              <a:t>Figure 15 : Politique par priorité.</a:t>
            </a:r>
          </a:p>
        </p:txBody>
      </p:sp>
      <p:pic>
        <p:nvPicPr>
          <p:cNvPr id="3" name="Picture 2" descr="diapos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" y="3931920"/>
            <a:ext cx="4354830" cy="2543175"/>
          </a:xfrm>
          <a:prstGeom prst="rect">
            <a:avLst/>
          </a:prstGeom>
        </p:spPr>
      </p:pic>
      <p:pic>
        <p:nvPicPr>
          <p:cNvPr id="5" name="Picture 4" descr="diapos24-figure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335" y="1700530"/>
            <a:ext cx="3693795" cy="364109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057140" y="5516880"/>
            <a:ext cx="39763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1000" b="1"/>
              <a:t>Figure 16 : Politique par priorité préemptive et non préemptive.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sz="2800" b="0" strike="noStrike"/>
              <a:t>ORDONNANCEMENT SUR L’UNITÉ CENTRALE</a:t>
            </a:r>
            <a:br>
              <a:rPr sz="3600" b="0" strike="noStrike"/>
            </a:br>
            <a:r>
              <a:rPr sz="2000" b="0" strike="noStrike"/>
              <a:t>Politiques d’ordonnancement</a:t>
            </a:r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25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0" y="1484630"/>
            <a:ext cx="9081770" cy="19685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fr-FR" altLang="en-US" sz="1400" b="1"/>
              <a:t>D. </a:t>
            </a:r>
            <a:r>
              <a:rPr sz="1400" b="1"/>
              <a:t>Politique du tourniquet (round robin)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Politique </a:t>
            </a:r>
            <a:r>
              <a:rPr lang="fr-FR" altLang="en-US" sz="1200" b="1"/>
              <a:t>mise </a:t>
            </a:r>
            <a:r>
              <a:rPr lang="fr-FR" altLang="en-US" sz="1200"/>
              <a:t>en </a:t>
            </a:r>
            <a:r>
              <a:rPr lang="fr-FR" altLang="en-US" sz="1200" b="1"/>
              <a:t>œuvre </a:t>
            </a:r>
            <a:r>
              <a:rPr lang="fr-FR" altLang="en-US" sz="1200"/>
              <a:t>dans les </a:t>
            </a:r>
            <a:r>
              <a:rPr lang="fr-FR" altLang="en-US" sz="1200" b="1"/>
              <a:t>systèmes </a:t>
            </a:r>
            <a:r>
              <a:rPr lang="fr-FR" altLang="en-US" sz="1200"/>
              <a:t>dits en </a:t>
            </a:r>
            <a:r>
              <a:rPr lang="fr-FR" altLang="en-US" sz="1200" b="1"/>
              <a:t>temps partagé</a:t>
            </a:r>
            <a:r>
              <a:rPr lang="fr-FR" altLang="en-US" sz="120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Le </a:t>
            </a:r>
            <a:r>
              <a:rPr lang="fr-FR" altLang="en-US" sz="1200" b="1"/>
              <a:t>temps </a:t>
            </a:r>
            <a:r>
              <a:rPr lang="fr-FR" altLang="en-US" sz="1200"/>
              <a:t>est </a:t>
            </a:r>
            <a:r>
              <a:rPr lang="fr-FR" altLang="en-US" sz="1200" b="1"/>
              <a:t>découpé </a:t>
            </a:r>
            <a:r>
              <a:rPr lang="fr-FR" altLang="en-US" sz="1200"/>
              <a:t>en tranches nommées </a:t>
            </a:r>
            <a:r>
              <a:rPr lang="fr-FR" altLang="en-US" sz="1200" b="1"/>
              <a:t>quantums de temps</a:t>
            </a:r>
            <a:r>
              <a:rPr lang="fr-FR" altLang="en-US" sz="120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Un </a:t>
            </a:r>
            <a:r>
              <a:rPr lang="fr-FR" altLang="en-US" sz="1200" b="1"/>
              <a:t>processus </a:t>
            </a:r>
            <a:r>
              <a:rPr lang="fr-FR" altLang="en-US" sz="1200"/>
              <a:t>est </a:t>
            </a:r>
            <a:r>
              <a:rPr lang="fr-FR" altLang="en-US" sz="1200" b="1"/>
              <a:t>élu</a:t>
            </a:r>
            <a:r>
              <a:rPr lang="fr-FR" altLang="en-US" sz="1200"/>
              <a:t>, il </a:t>
            </a:r>
            <a:r>
              <a:rPr lang="fr-FR" altLang="en-US" sz="1200" b="1"/>
              <a:t>s’exécute </a:t>
            </a:r>
            <a:r>
              <a:rPr lang="fr-FR" altLang="en-US" sz="1200"/>
              <a:t>au plus </a:t>
            </a:r>
            <a:r>
              <a:rPr lang="fr-FR" altLang="en-US" sz="1200" b="1"/>
              <a:t>durant </a:t>
            </a:r>
            <a:r>
              <a:rPr lang="fr-FR" altLang="en-US" sz="1200"/>
              <a:t>un </a:t>
            </a:r>
            <a:r>
              <a:rPr lang="fr-FR" altLang="en-US" sz="1200" b="1"/>
              <a:t>quantum de temps</a:t>
            </a:r>
            <a:r>
              <a:rPr lang="fr-FR" altLang="en-US" sz="12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 b="1"/>
              <a:t>Si </a:t>
            </a:r>
            <a:r>
              <a:rPr lang="fr-FR" altLang="en-US" sz="1200"/>
              <a:t>le </a:t>
            </a:r>
            <a:r>
              <a:rPr lang="fr-FR" altLang="en-US" sz="1200" b="1"/>
              <a:t>processus </a:t>
            </a:r>
            <a:r>
              <a:rPr lang="fr-FR" altLang="en-US" sz="1200"/>
              <a:t>n’a </a:t>
            </a:r>
            <a:r>
              <a:rPr lang="fr-FR" altLang="en-US" sz="1200" b="1"/>
              <a:t>pas terminé </a:t>
            </a:r>
            <a:r>
              <a:rPr lang="fr-FR" altLang="en-US" sz="1200"/>
              <a:t>son </a:t>
            </a:r>
            <a:r>
              <a:rPr lang="fr-FR" altLang="en-US" sz="1200" b="1"/>
              <a:t>exécution </a:t>
            </a:r>
            <a:r>
              <a:rPr lang="fr-FR" altLang="en-US" sz="1200"/>
              <a:t>à l’issue du quantum de temps, il est </a:t>
            </a:r>
            <a:r>
              <a:rPr lang="fr-FR" altLang="en-US" sz="1200" b="1"/>
              <a:t>préempté </a:t>
            </a:r>
            <a:r>
              <a:rPr lang="fr-FR" altLang="en-US" sz="1200"/>
              <a:t>et il </a:t>
            </a:r>
            <a:r>
              <a:rPr lang="fr-FR" altLang="en-US" sz="1200" b="1"/>
              <a:t>réintègre </a:t>
            </a:r>
            <a:r>
              <a:rPr lang="fr-FR" altLang="en-US" sz="1200"/>
              <a:t>la </a:t>
            </a:r>
            <a:r>
              <a:rPr lang="fr-FR" altLang="en-US" sz="1200" b="1"/>
              <a:t>file </a:t>
            </a:r>
            <a:r>
              <a:rPr lang="fr-FR" altLang="en-US" sz="1200"/>
              <a:t>des processus prêts mais </a:t>
            </a:r>
            <a:r>
              <a:rPr lang="fr-FR" altLang="en-US" sz="1200" b="1"/>
              <a:t>en fin de file</a:t>
            </a:r>
            <a:r>
              <a:rPr lang="fr-FR" altLang="en-US" sz="12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Le </a:t>
            </a:r>
            <a:r>
              <a:rPr lang="fr-FR" altLang="en-US" sz="1200" b="1"/>
              <a:t>processus </a:t>
            </a:r>
            <a:r>
              <a:rPr lang="fr-FR" altLang="en-US" sz="1200"/>
              <a:t>en </a:t>
            </a:r>
            <a:r>
              <a:rPr lang="fr-FR" altLang="en-US" sz="1200" b="1"/>
              <a:t>tête </a:t>
            </a:r>
            <a:r>
              <a:rPr lang="fr-FR" altLang="en-US" sz="1200"/>
              <a:t>de </a:t>
            </a:r>
            <a:r>
              <a:rPr lang="fr-FR" altLang="en-US" sz="1200" b="1"/>
              <a:t>file </a:t>
            </a:r>
            <a:r>
              <a:rPr lang="fr-FR" altLang="en-US" sz="1200"/>
              <a:t>de la file des processus prêts est alors à son tour </a:t>
            </a:r>
            <a:r>
              <a:rPr lang="fr-FR" altLang="en-US" sz="1200" b="1"/>
              <a:t>élu </a:t>
            </a:r>
            <a:r>
              <a:rPr lang="fr-FR" altLang="en-US" sz="1200"/>
              <a:t>pour une </a:t>
            </a:r>
            <a:r>
              <a:rPr lang="fr-FR" altLang="en-US" sz="1200" b="1"/>
              <a:t>durée égale </a:t>
            </a:r>
            <a:r>
              <a:rPr lang="fr-FR" altLang="en-US" sz="1200"/>
              <a:t>à un </a:t>
            </a:r>
            <a:r>
              <a:rPr lang="fr-FR" altLang="en-US" sz="1200" b="1"/>
              <a:t>quantum de temps</a:t>
            </a:r>
            <a:r>
              <a:rPr lang="fr-FR" altLang="en-US" sz="12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La </a:t>
            </a:r>
            <a:r>
              <a:rPr lang="fr-FR" altLang="en-US" sz="1200" b="1"/>
              <a:t>valeur </a:t>
            </a:r>
            <a:r>
              <a:rPr lang="fr-FR" altLang="en-US" sz="1200"/>
              <a:t>du </a:t>
            </a:r>
            <a:r>
              <a:rPr lang="fr-FR" altLang="en-US" sz="1200" b="1"/>
              <a:t>quantum</a:t>
            </a:r>
            <a:r>
              <a:rPr lang="fr-FR" altLang="en-US" sz="1200"/>
              <a:t> constitue un </a:t>
            </a:r>
            <a:r>
              <a:rPr lang="fr-FR" altLang="en-US" sz="1200" b="1"/>
              <a:t>facteur important </a:t>
            </a:r>
            <a:r>
              <a:rPr lang="fr-FR" altLang="en-US" sz="1200"/>
              <a:t>de </a:t>
            </a:r>
            <a:r>
              <a:rPr lang="fr-FR" altLang="en-US" sz="1200" b="1"/>
              <a:t>performance </a:t>
            </a:r>
            <a:r>
              <a:rPr lang="fr-FR" altLang="en-US" sz="1200"/>
              <a:t>de la </a:t>
            </a:r>
            <a:r>
              <a:rPr lang="fr-FR" altLang="en-US" sz="1200" b="1"/>
              <a:t>politique</a:t>
            </a:r>
            <a:r>
              <a:rPr lang="fr-FR" altLang="en-US" sz="1200"/>
              <a:t>, elle </a:t>
            </a:r>
            <a:r>
              <a:rPr lang="fr-FR" altLang="en-US" sz="1200" b="1"/>
              <a:t>influe </a:t>
            </a:r>
            <a:r>
              <a:rPr lang="fr-FR" altLang="en-US" sz="1200"/>
              <a:t>directement sur le </a:t>
            </a:r>
            <a:r>
              <a:rPr lang="fr-FR" altLang="en-US" sz="1200" b="1"/>
              <a:t>nombre </a:t>
            </a:r>
            <a:r>
              <a:rPr lang="fr-FR" altLang="en-US" sz="1200"/>
              <a:t>de </a:t>
            </a:r>
            <a:r>
              <a:rPr lang="fr-FR" altLang="en-US" sz="1200" b="1"/>
              <a:t>commutations </a:t>
            </a:r>
            <a:r>
              <a:rPr lang="fr-FR" altLang="en-US" sz="1200"/>
              <a:t>de </a:t>
            </a:r>
            <a:r>
              <a:rPr lang="fr-FR" altLang="en-US" sz="1200" b="1"/>
              <a:t>contexte</a:t>
            </a:r>
            <a:r>
              <a:rPr lang="fr-FR" altLang="en-US" sz="1200"/>
              <a:t>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3418205" y="6236970"/>
            <a:ext cx="23488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1000" b="1"/>
              <a:t>Figure 17 : Politique du tourniquet.</a:t>
            </a:r>
          </a:p>
        </p:txBody>
      </p:sp>
      <p:pic>
        <p:nvPicPr>
          <p:cNvPr id="2" name="Picture 1" descr="diapos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195" y="3407410"/>
            <a:ext cx="7062470" cy="2814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sz="2800" b="0" strike="noStrike"/>
              <a:t>ORDONNANCEMENT SUR L’UNITÉ CENTRALE</a:t>
            </a:r>
            <a:br>
              <a:rPr sz="3600" b="0" strike="noStrike"/>
            </a:br>
            <a:r>
              <a:rPr sz="2000" b="0" strike="noStrike"/>
              <a:t>Exemples</a:t>
            </a:r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26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pic>
        <p:nvPicPr>
          <p:cNvPr id="2" name="Picture 1" descr="diapos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05" y="3429000"/>
            <a:ext cx="3921125" cy="233997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82625" y="5876925"/>
            <a:ext cx="24193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1000" b="1"/>
              <a:t>Figure 17 : multifiles sans extinction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35560" y="1412875"/>
            <a:ext cx="910780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Les </a:t>
            </a:r>
            <a:r>
              <a:rPr lang="en-US" sz="1200" b="1"/>
              <a:t>systèmes actuels combinent </a:t>
            </a:r>
            <a:r>
              <a:rPr lang="en-US" sz="1200"/>
              <a:t>très souvent deux des </a:t>
            </a:r>
            <a:r>
              <a:rPr lang="en-US" sz="1200" b="1"/>
              <a:t>politiques </a:t>
            </a:r>
            <a:r>
              <a:rPr lang="en-US" sz="1200"/>
              <a:t>que nous avons</a:t>
            </a:r>
            <a:r>
              <a:rPr lang="fr-FR" altLang="en-US" sz="1200"/>
              <a:t> </a:t>
            </a:r>
            <a:r>
              <a:rPr lang="en-US" sz="1200"/>
              <a:t>vues : celles des </a:t>
            </a:r>
            <a:r>
              <a:rPr lang="en-US" sz="1200" b="1"/>
              <a:t>priorités fixes</a:t>
            </a:r>
            <a:r>
              <a:rPr lang="en-US" sz="1200"/>
              <a:t> et celles du </a:t>
            </a:r>
            <a:r>
              <a:rPr lang="en-US" sz="1200" b="1"/>
              <a:t>tourniquet</a:t>
            </a:r>
            <a:r>
              <a:rPr lang="en-US" sz="120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 La </a:t>
            </a:r>
            <a:r>
              <a:rPr lang="en-US" sz="1200" b="1"/>
              <a:t>file </a:t>
            </a:r>
            <a:r>
              <a:rPr lang="en-US" sz="1200"/>
              <a:t>des processus prêts est</a:t>
            </a:r>
            <a:r>
              <a:rPr lang="fr-FR" altLang="en-US" sz="1200"/>
              <a:t> </a:t>
            </a:r>
            <a:r>
              <a:rPr lang="en-US" sz="1200"/>
              <a:t>en fait </a:t>
            </a:r>
            <a:r>
              <a:rPr lang="en-US" sz="1200" b="1"/>
              <a:t>divisée </a:t>
            </a:r>
            <a:r>
              <a:rPr lang="en-US" sz="1200"/>
              <a:t>en autant de sous </a:t>
            </a:r>
            <a:r>
              <a:rPr lang="en-US" sz="1200" b="1"/>
              <a:t>files </a:t>
            </a:r>
            <a:r>
              <a:rPr lang="en-US" sz="1200"/>
              <a:t>qu’il </a:t>
            </a:r>
            <a:r>
              <a:rPr lang="en-US" sz="1200" b="1"/>
              <a:t>existe </a:t>
            </a:r>
            <a:r>
              <a:rPr lang="en-US" sz="1200"/>
              <a:t>de </a:t>
            </a:r>
            <a:r>
              <a:rPr lang="en-US" sz="1200" b="1"/>
              <a:t>niveaux </a:t>
            </a:r>
            <a:r>
              <a:rPr lang="en-US" sz="1200"/>
              <a:t>de </a:t>
            </a:r>
            <a:r>
              <a:rPr lang="en-US" sz="1200" b="1"/>
              <a:t>priorité </a:t>
            </a:r>
            <a:r>
              <a:rPr lang="en-US" sz="1200"/>
              <a:t>entre les</a:t>
            </a:r>
            <a:r>
              <a:rPr lang="fr-FR" altLang="en-US" sz="1200"/>
              <a:t> </a:t>
            </a:r>
            <a:r>
              <a:rPr lang="en-US" sz="1200"/>
              <a:t>processus.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Chaque </a:t>
            </a:r>
            <a:r>
              <a:rPr lang="en-US" sz="1200" b="1"/>
              <a:t>file </a:t>
            </a:r>
            <a:r>
              <a:rPr lang="en-US" sz="1200"/>
              <a:t>de </a:t>
            </a:r>
            <a:r>
              <a:rPr lang="en-US" sz="1200" b="1"/>
              <a:t>priorité </a:t>
            </a:r>
            <a:r>
              <a:rPr lang="en-US" sz="1200" b="1">
                <a:latin typeface="Courier New" panose="02070309020205020404" charset="0"/>
                <a:cs typeface="Courier New" panose="02070309020205020404" charset="0"/>
              </a:rPr>
              <a:t>Fi </a:t>
            </a:r>
            <a:r>
              <a:rPr lang="en-US" sz="1200"/>
              <a:t>est </a:t>
            </a:r>
            <a:r>
              <a:rPr lang="en-US" sz="1200" b="1"/>
              <a:t>gérée </a:t>
            </a:r>
            <a:r>
              <a:rPr lang="en-US" sz="1200"/>
              <a:t>en </a:t>
            </a:r>
            <a:r>
              <a:rPr lang="en-US" sz="1200" b="1"/>
              <a:t>tourniquet </a:t>
            </a:r>
            <a:r>
              <a:rPr lang="en-US" sz="1200"/>
              <a:t>avec éventuellement un</a:t>
            </a:r>
            <a:r>
              <a:rPr lang="fr-FR" altLang="en-US" sz="1200"/>
              <a:t> </a:t>
            </a:r>
            <a:r>
              <a:rPr lang="en-US" sz="1200" b="1"/>
              <a:t>quantum </a:t>
            </a:r>
            <a:r>
              <a:rPr lang="en-US" sz="1200" b="1">
                <a:latin typeface="Courier New" panose="02070309020205020404" charset="0"/>
                <a:cs typeface="Courier New" panose="02070309020205020404" charset="0"/>
              </a:rPr>
              <a:t>Qi </a:t>
            </a:r>
            <a:r>
              <a:rPr lang="en-US" sz="1200"/>
              <a:t>de temps propre.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Pour </a:t>
            </a:r>
            <a:r>
              <a:rPr lang="en-US" sz="1200" b="1"/>
              <a:t>remédier </a:t>
            </a:r>
            <a:r>
              <a:rPr lang="en-US" sz="1200"/>
              <a:t>au </a:t>
            </a:r>
            <a:r>
              <a:rPr lang="en-US" sz="1200" b="1"/>
              <a:t>problème </a:t>
            </a:r>
            <a:r>
              <a:rPr lang="en-US" sz="1200"/>
              <a:t>de </a:t>
            </a:r>
            <a:r>
              <a:rPr lang="en-US" sz="1200" b="1"/>
              <a:t>famine </a:t>
            </a:r>
            <a:r>
              <a:rPr lang="en-US" sz="1200"/>
              <a:t>des </a:t>
            </a:r>
            <a:r>
              <a:rPr lang="en-US" sz="1200" b="1"/>
              <a:t>processus </a:t>
            </a:r>
            <a:r>
              <a:rPr lang="en-US" sz="1200"/>
              <a:t>de</a:t>
            </a:r>
            <a:r>
              <a:rPr lang="fr-FR" altLang="en-US" sz="1200"/>
              <a:t> </a:t>
            </a:r>
            <a:r>
              <a:rPr lang="en-US" sz="1200"/>
              <a:t>plus </a:t>
            </a:r>
            <a:r>
              <a:rPr lang="en-US" sz="1200" b="1"/>
              <a:t>faible priorité</a:t>
            </a:r>
            <a:r>
              <a:rPr lang="en-US" sz="1200"/>
              <a:t>, un </a:t>
            </a:r>
            <a:r>
              <a:rPr lang="en-US" sz="1200" b="1"/>
              <a:t>mécanisme d’extinction </a:t>
            </a:r>
            <a:r>
              <a:rPr lang="en-US" sz="1200"/>
              <a:t>de </a:t>
            </a:r>
            <a:r>
              <a:rPr lang="en-US" sz="1200" b="1"/>
              <a:t>priorité </a:t>
            </a:r>
            <a:r>
              <a:rPr lang="en-US" sz="1200"/>
              <a:t>peut être </a:t>
            </a:r>
            <a:r>
              <a:rPr lang="en-US" sz="1200" b="1"/>
              <a:t>mis en œuvre</a:t>
            </a:r>
            <a:r>
              <a:rPr lang="en-US" sz="1200"/>
              <a:t>, la </a:t>
            </a:r>
            <a:r>
              <a:rPr lang="en-US" sz="1200" b="1"/>
              <a:t>priorité </a:t>
            </a:r>
            <a:r>
              <a:rPr lang="en-US" sz="1200"/>
              <a:t>d’un processus </a:t>
            </a:r>
            <a:r>
              <a:rPr lang="en-US" sz="1200" b="1"/>
              <a:t>baisse </a:t>
            </a:r>
            <a:r>
              <a:rPr lang="en-US" sz="1200"/>
              <a:t>au </a:t>
            </a:r>
            <a:r>
              <a:rPr lang="en-US" sz="1200" b="1"/>
              <a:t>cours </a:t>
            </a:r>
            <a:r>
              <a:rPr lang="en-US" sz="1200"/>
              <a:t>de son </a:t>
            </a:r>
            <a:r>
              <a:rPr lang="en-US" sz="1200" b="1"/>
              <a:t>exécution</a:t>
            </a:r>
            <a:r>
              <a:rPr lang="en-US" sz="12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</p:txBody>
      </p:sp>
      <p:pic>
        <p:nvPicPr>
          <p:cNvPr id="4" name="Picture 3" descr="diapos26-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795" y="3355975"/>
            <a:ext cx="4131310" cy="25057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003800" y="5930900"/>
            <a:ext cx="24193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1000" b="1"/>
              <a:t>Figure 18: multifiles avec extinction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5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sz="2800" b="0" strike="noStrike"/>
              <a:t>ORDONNANCEMENT SUR L’UNITÉ CENTRALE</a:t>
            </a:r>
            <a:br>
              <a:rPr sz="3600" b="0" strike="noStrike"/>
            </a:br>
            <a:r>
              <a:rPr sz="2000" b="0" strike="noStrike"/>
              <a:t>Exemples</a:t>
            </a:r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27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7315" y="1270000"/>
            <a:ext cx="9107805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None/>
            </a:pPr>
            <a:r>
              <a:rPr lang="en-US" sz="1400" b="1"/>
              <a:t>Ordonnancement sous Unix</a:t>
            </a:r>
          </a:p>
          <a:p>
            <a:pPr indent="0">
              <a:buNone/>
            </a:pPr>
            <a:endParaRPr lang="en-US" sz="14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 b="1"/>
              <a:t>L’ordonnanceur </a:t>
            </a:r>
            <a:r>
              <a:rPr lang="fr-FR" altLang="en-US" sz="1200"/>
              <a:t>Unix est un ordonnanceur de </a:t>
            </a:r>
            <a:r>
              <a:rPr lang="fr-FR" altLang="en-US" sz="1200" b="1"/>
              <a:t>type tourniquet</a:t>
            </a:r>
            <a:r>
              <a:rPr lang="fr-FR" altLang="en-US" sz="1200"/>
              <a:t>, avec </a:t>
            </a:r>
            <a:r>
              <a:rPr lang="fr-FR" altLang="en-US" sz="1200" b="1"/>
              <a:t>plusieurs niveaux </a:t>
            </a:r>
            <a:r>
              <a:rPr lang="fr-FR" altLang="en-US" sz="1200"/>
              <a:t>de </a:t>
            </a:r>
            <a:r>
              <a:rPr lang="fr-FR" altLang="en-US" sz="1200" b="1"/>
              <a:t>priorités</a:t>
            </a:r>
            <a:r>
              <a:rPr lang="fr-FR" altLang="en-US" sz="12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À un instant t, le </a:t>
            </a:r>
            <a:r>
              <a:rPr lang="fr-FR" altLang="en-US" sz="1200" b="1"/>
              <a:t>processus élu </a:t>
            </a:r>
            <a:r>
              <a:rPr lang="fr-FR" altLang="en-US" sz="1200"/>
              <a:t>est celui de </a:t>
            </a:r>
            <a:r>
              <a:rPr lang="fr-FR" altLang="en-US" sz="1200" b="1"/>
              <a:t>plus forte priorité</a:t>
            </a:r>
            <a:r>
              <a:rPr lang="fr-FR" altLang="en-US" sz="120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Le </a:t>
            </a:r>
            <a:r>
              <a:rPr lang="fr-FR" altLang="en-US" sz="1200" b="1"/>
              <a:t>système </a:t>
            </a:r>
            <a:r>
              <a:rPr lang="fr-FR" altLang="en-US" sz="1200"/>
              <a:t>effectue un </a:t>
            </a:r>
            <a:r>
              <a:rPr lang="fr-FR" altLang="en-US" sz="1200" b="1"/>
              <a:t>recalcul </a:t>
            </a:r>
            <a:r>
              <a:rPr lang="fr-FR" altLang="en-US" sz="1200"/>
              <a:t>des </a:t>
            </a:r>
            <a:r>
              <a:rPr lang="fr-FR" altLang="en-US" sz="1200" b="1"/>
              <a:t>priorités </a:t>
            </a:r>
            <a:r>
              <a:rPr lang="fr-FR" altLang="en-US" sz="1200"/>
              <a:t>mettant en œuvre un </a:t>
            </a:r>
            <a:r>
              <a:rPr lang="fr-FR" altLang="en-US" sz="1200" b="1"/>
              <a:t>principe d’extinction </a:t>
            </a:r>
            <a:r>
              <a:rPr lang="fr-FR" altLang="en-US" sz="1200"/>
              <a:t>de </a:t>
            </a:r>
            <a:r>
              <a:rPr lang="fr-FR" altLang="en-US" sz="1200" b="1"/>
              <a:t>priorité </a:t>
            </a:r>
            <a:r>
              <a:rPr lang="fr-FR" altLang="en-US" sz="1200"/>
              <a:t>afin de </a:t>
            </a:r>
            <a:r>
              <a:rPr lang="fr-FR" altLang="en-US" sz="1200" b="1"/>
              <a:t>garantir </a:t>
            </a:r>
            <a:r>
              <a:rPr lang="fr-FR" altLang="en-US" sz="1200"/>
              <a:t>une </a:t>
            </a:r>
            <a:r>
              <a:rPr lang="fr-FR" altLang="en-US" sz="1200" b="1"/>
              <a:t>équité d’accès </a:t>
            </a:r>
            <a:r>
              <a:rPr lang="fr-FR" altLang="en-US" sz="1200"/>
              <a:t>au </a:t>
            </a:r>
            <a:r>
              <a:rPr lang="fr-FR" altLang="en-US" sz="1200" b="1"/>
              <a:t>processeur</a:t>
            </a:r>
            <a:r>
              <a:rPr lang="fr-FR" altLang="en-US" sz="1200"/>
              <a:t>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52705" y="2611755"/>
            <a:ext cx="9055735" cy="473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1400" b="1"/>
              <a:t>Exemple</a:t>
            </a:r>
            <a:endParaRPr lang="fr-FR" alt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Supposons que </a:t>
            </a:r>
            <a:r>
              <a:rPr lang="fr-FR" altLang="en-US" sz="1200" b="1"/>
              <a:t>toutes </a:t>
            </a:r>
            <a:r>
              <a:rPr lang="fr-FR" altLang="en-US" sz="1200"/>
              <a:t>les </a:t>
            </a:r>
            <a:r>
              <a:rPr lang="fr-FR" altLang="en-US" sz="1200" b="1"/>
              <a:t>secondes</a:t>
            </a:r>
            <a:r>
              <a:rPr lang="fr-FR" altLang="en-US" sz="1200"/>
              <a:t>, le </a:t>
            </a:r>
            <a:r>
              <a:rPr lang="fr-FR" altLang="en-US" sz="1200" b="1"/>
              <a:t>système recalcule </a:t>
            </a:r>
            <a:r>
              <a:rPr lang="fr-FR" altLang="en-US" sz="1200"/>
              <a:t>les </a:t>
            </a:r>
            <a:r>
              <a:rPr lang="fr-FR" altLang="en-US" sz="1200" b="1"/>
              <a:t>priorités </a:t>
            </a:r>
            <a:r>
              <a:rPr lang="fr-FR" altLang="en-US" sz="1200"/>
              <a:t>des </a:t>
            </a:r>
            <a:r>
              <a:rPr lang="fr-FR" altLang="en-US" sz="1200" b="1"/>
              <a:t>processus élus </a:t>
            </a:r>
            <a:r>
              <a:rPr lang="fr-FR" altLang="en-US" sz="1200"/>
              <a:t>et </a:t>
            </a:r>
            <a:r>
              <a:rPr lang="fr-FR" altLang="en-US" sz="1200" b="1"/>
              <a:t>prêts selon </a:t>
            </a:r>
            <a:r>
              <a:rPr lang="fr-FR" altLang="en-US" sz="1200"/>
              <a:t>le principe suivant 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 b="1"/>
              <a:t>Extinction </a:t>
            </a:r>
            <a:r>
              <a:rPr lang="fr-FR" altLang="en-US" sz="1200"/>
              <a:t>: </a:t>
            </a: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compte_UC = compte_UC / 2</a:t>
            </a:r>
            <a:r>
              <a:rPr lang="fr-FR" altLang="en-US" sz="1200"/>
              <a:t> où </a:t>
            </a: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compte_UC</a:t>
            </a:r>
            <a:r>
              <a:rPr lang="fr-FR" altLang="en-US" sz="1200"/>
              <a:t> est le </a:t>
            </a:r>
            <a:r>
              <a:rPr lang="fr-FR" altLang="en-US" sz="1200" b="1"/>
              <a:t>temps CPU consommé </a:t>
            </a:r>
            <a:r>
              <a:rPr lang="fr-FR" altLang="en-US" sz="1200"/>
              <a:t>par le </a:t>
            </a:r>
            <a:r>
              <a:rPr lang="fr-FR" altLang="en-US" sz="1200" b="1"/>
              <a:t>processus</a:t>
            </a:r>
            <a:r>
              <a:rPr lang="fr-FR" altLang="en-US" sz="120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 b="1">
                <a:latin typeface="Courier New" panose="02070309020205020404" charset="0"/>
                <a:cs typeface="Courier New" panose="02070309020205020404" charset="0"/>
              </a:rPr>
              <a:t>Priorité </a:t>
            </a: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= compte_UC/2 + 40</a:t>
            </a:r>
            <a:r>
              <a:rPr lang="fr-FR" altLang="en-US" sz="1200"/>
              <a:t> où </a:t>
            </a:r>
            <a:r>
              <a:rPr lang="fr-FR" altLang="en-US" sz="1200" b="1"/>
              <a:t>40 </a:t>
            </a:r>
            <a:r>
              <a:rPr lang="fr-FR" altLang="en-US" sz="1200"/>
              <a:t>est une </a:t>
            </a:r>
            <a:r>
              <a:rPr lang="fr-FR" altLang="en-US" sz="1200" b="1"/>
              <a:t>priorité </a:t>
            </a:r>
            <a:r>
              <a:rPr lang="fr-FR" altLang="en-US" sz="1200"/>
              <a:t>de </a:t>
            </a:r>
            <a:r>
              <a:rPr lang="fr-FR" altLang="en-US" sz="1200" b="1"/>
              <a:t>base </a:t>
            </a:r>
            <a:r>
              <a:rPr lang="fr-FR" altLang="en-US" sz="1200"/>
              <a:t>de niveau utilisateur.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Soient trois processus </a:t>
            </a:r>
            <a:r>
              <a:rPr lang="fr-FR" altLang="en-US" sz="1200" b="1"/>
              <a:t>P1, P2 et P3</a:t>
            </a:r>
            <a:r>
              <a:rPr lang="fr-FR" altLang="en-US" sz="1200"/>
              <a:t>, </a:t>
            </a:r>
            <a:r>
              <a:rPr lang="fr-FR" altLang="en-US" sz="1200" b="1"/>
              <a:t>P1 </a:t>
            </a:r>
            <a:r>
              <a:rPr lang="fr-FR" altLang="en-US" sz="1200"/>
              <a:t>de priorité </a:t>
            </a:r>
            <a:r>
              <a:rPr lang="fr-FR" altLang="en-US" sz="1200" b="1"/>
              <a:t>40 </a:t>
            </a:r>
            <a:r>
              <a:rPr lang="fr-FR" altLang="en-US" sz="1200"/>
              <a:t>et </a:t>
            </a:r>
            <a:r>
              <a:rPr lang="fr-FR" altLang="en-US" sz="1200" b="1"/>
              <a:t>P2, P3</a:t>
            </a:r>
            <a:r>
              <a:rPr lang="fr-FR" altLang="en-US" sz="1200"/>
              <a:t> de priorité </a:t>
            </a:r>
            <a:r>
              <a:rPr lang="fr-FR" altLang="en-US" sz="1200" b="1"/>
              <a:t>45</a:t>
            </a:r>
            <a:r>
              <a:rPr lang="fr-FR" altLang="en-US" sz="1200"/>
              <a:t>. </a:t>
            </a:r>
            <a:r>
              <a:rPr lang="fr-FR" altLang="en-US" sz="1200" b="1"/>
              <a:t>P1 s’exécute.</a:t>
            </a:r>
            <a:endParaRPr lang="fr-FR" altLang="en-US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/>
              <a:t>Au bout d’</a:t>
            </a:r>
            <a:r>
              <a:rPr lang="fr-FR" altLang="en-US" sz="1200" b="1"/>
              <a:t>1 seconde</a:t>
            </a:r>
            <a:r>
              <a:rPr lang="fr-FR" altLang="en-US" sz="1200"/>
              <a:t> :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altLang="en-US" sz="1200">
                <a:sym typeface="+mn-ea"/>
              </a:rPr>
              <a:t>Priorité P1 : compte_UC = 60/2 = 30 et priorité = 15 + 40 = 55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altLang="en-US" sz="1200">
                <a:sym typeface="+mn-ea"/>
              </a:rPr>
              <a:t>Priorité P2, inchangée : 45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altLang="en-US" sz="1200">
                <a:sym typeface="+mn-ea"/>
              </a:rPr>
              <a:t>Priorité P3, inchangée : 45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 b="1">
                <a:sym typeface="+mn-ea"/>
              </a:rPr>
              <a:t>P2 est élu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>
                <a:sym typeface="+mn-ea"/>
              </a:rPr>
              <a:t>Au bout de </a:t>
            </a:r>
            <a:r>
              <a:rPr lang="fr-FR" altLang="en-US" sz="1200" b="1">
                <a:sym typeface="+mn-ea"/>
              </a:rPr>
              <a:t>2 secondes</a:t>
            </a:r>
            <a:r>
              <a:rPr lang="fr-FR" altLang="en-US" sz="1200">
                <a:sym typeface="+mn-ea"/>
              </a:rPr>
              <a:t> : </a:t>
            </a:r>
            <a:endParaRPr lang="fr-FR" altLang="en-US" sz="120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altLang="en-US" sz="1200">
                <a:sym typeface="+mn-ea"/>
              </a:rPr>
              <a:t>Priorité P1 : compte_UC = 30/2 = 15 et priorité = 7 + 40 =  47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altLang="en-US" sz="1200">
                <a:sym typeface="+mn-ea"/>
              </a:rPr>
              <a:t>Priorité P2 : compte_UC = 60/2 = 30 et priorité = 15 + 40 = 55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altLang="en-US" sz="1200">
                <a:sym typeface="+mn-ea"/>
              </a:rPr>
              <a:t>Priorité P3, inchangée : 45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 b="1">
                <a:sym typeface="+mn-ea"/>
              </a:rPr>
              <a:t>P3 est élu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>
                <a:sym typeface="+mn-ea"/>
              </a:rPr>
              <a:t>Au bout de </a:t>
            </a:r>
            <a:r>
              <a:rPr lang="fr-FR" altLang="en-US" sz="1200" b="1">
                <a:sym typeface="+mn-ea"/>
              </a:rPr>
              <a:t>3 secondes</a:t>
            </a:r>
            <a:r>
              <a:rPr lang="fr-FR" altLang="en-US" sz="1200">
                <a:sym typeface="+mn-ea"/>
              </a:rPr>
              <a:t> : </a:t>
            </a:r>
            <a:endParaRPr lang="fr-FR" altLang="en-US" sz="120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altLang="en-US" sz="1200">
                <a:sym typeface="+mn-ea"/>
              </a:rPr>
              <a:t>Priorité P1 : compte_UC = 15/2 = 7 et priorité = 3 + 40 =  43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altLang="en-US" sz="1200">
                <a:sym typeface="+mn-ea"/>
              </a:rPr>
              <a:t>Priorité P2 : compte_UC = 30/2 = 15 et priorité = 17 + 40 = 47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altLang="en-US" sz="1200">
                <a:sym typeface="+mn-ea"/>
              </a:rPr>
              <a:t>Priorité P3 : compte_UC = 60/2 = 30 et priorité = 15 + 40 = 55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 b="1">
                <a:sym typeface="+mn-ea"/>
              </a:rPr>
              <a:t>P1 est de nouveau élu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FR" altLang="en-US" sz="1200">
              <a:sym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FR" altLang="en-US" sz="1200">
              <a:sym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FR" altLang="en-US" sz="1200">
              <a:sym typeface="+mn-ea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fr-FR" altLang="en-US" sz="120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44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Introduction</a:t>
            </a: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sldNum" idx="17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3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5560" y="1628775"/>
            <a:ext cx="896175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Dans ce </a:t>
            </a:r>
            <a:r>
              <a:rPr lang="en-US" b="1"/>
              <a:t>chapitre</a:t>
            </a:r>
            <a:r>
              <a:rPr lang="en-US"/>
              <a:t>, nous nous </a:t>
            </a:r>
            <a:r>
              <a:rPr lang="en-US" b="1"/>
              <a:t>intéressons </a:t>
            </a:r>
            <a:r>
              <a:rPr lang="en-US"/>
              <a:t>à la </a:t>
            </a:r>
            <a:r>
              <a:rPr lang="en-US" b="1"/>
              <a:t>fonction d’exécution </a:t>
            </a:r>
            <a:r>
              <a:rPr lang="en-US"/>
              <a:t>qui recouvre principalement </a:t>
            </a:r>
            <a:r>
              <a:rPr lang="en-US" b="1"/>
              <a:t>deux notions </a:t>
            </a:r>
            <a:r>
              <a:rPr lang="en-US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celle de </a:t>
            </a:r>
            <a:r>
              <a:rPr lang="en-US" b="1"/>
              <a:t>processus </a:t>
            </a:r>
            <a:r>
              <a:rPr lang="en-US"/>
              <a:t>qui correspond à </a:t>
            </a:r>
            <a:r>
              <a:rPr lang="en-US" b="1"/>
              <a:t>l’image </a:t>
            </a:r>
            <a:r>
              <a:rPr lang="en-US"/>
              <a:t>d’un </a:t>
            </a:r>
            <a:r>
              <a:rPr lang="en-US" b="1"/>
              <a:t>programme</a:t>
            </a:r>
            <a:r>
              <a:rPr lang="fr-FR" altLang="en-US" b="1"/>
              <a:t> </a:t>
            </a:r>
            <a:r>
              <a:rPr lang="en-US"/>
              <a:t>qui </a:t>
            </a:r>
            <a:r>
              <a:rPr lang="en-US" b="1"/>
              <a:t>s’exécute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et celle </a:t>
            </a:r>
            <a:r>
              <a:rPr lang="en-US" b="1"/>
              <a:t>d’ordonnancement </a:t>
            </a:r>
            <a:r>
              <a:rPr lang="en-US"/>
              <a:t>qui correspond au </a:t>
            </a:r>
            <a:r>
              <a:rPr lang="en-US" b="1"/>
              <a:t>problème </a:t>
            </a:r>
            <a:r>
              <a:rPr lang="en-US"/>
              <a:t>de </a:t>
            </a:r>
            <a:r>
              <a:rPr lang="en-US" b="1"/>
              <a:t>l’allocation</a:t>
            </a:r>
            <a:r>
              <a:rPr lang="fr-FR" altLang="en-US" b="1"/>
              <a:t> </a:t>
            </a:r>
            <a:r>
              <a:rPr lang="en-US"/>
              <a:t>du </a:t>
            </a:r>
            <a:r>
              <a:rPr lang="en-US" b="1"/>
              <a:t>processeur </a:t>
            </a:r>
            <a:r>
              <a:rPr lang="en-US"/>
              <a:t>et donc du </a:t>
            </a:r>
            <a:r>
              <a:rPr lang="en-US" b="1"/>
              <a:t>partage </a:t>
            </a:r>
            <a:r>
              <a:rPr lang="en-US"/>
              <a:t>du </a:t>
            </a:r>
            <a:r>
              <a:rPr lang="en-US" b="1"/>
              <a:t>processeur </a:t>
            </a:r>
            <a:r>
              <a:rPr lang="en-US"/>
              <a:t>entre </a:t>
            </a:r>
            <a:r>
              <a:rPr lang="en-US" b="1"/>
              <a:t>différents processus</a:t>
            </a:r>
            <a:r>
              <a:rPr lang="en-US"/>
              <a:t>. </a:t>
            </a:r>
          </a:p>
          <a:p>
            <a:pPr indent="0">
              <a:buNone/>
            </a:pPr>
            <a:endParaRPr lang="en-US"/>
          </a:p>
          <a:p>
            <a:pPr indent="0">
              <a:buNone/>
            </a:pPr>
            <a:r>
              <a:rPr lang="en-US" i="1">
                <a:highlight>
                  <a:srgbClr val="FFFF00"/>
                </a:highlight>
              </a:rPr>
              <a:t>Enfin, nous</a:t>
            </a:r>
            <a:r>
              <a:rPr lang="fr-FR" altLang="en-US" i="1">
                <a:highlight>
                  <a:srgbClr val="FFFF00"/>
                </a:highlight>
              </a:rPr>
              <a:t> </a:t>
            </a:r>
            <a:r>
              <a:rPr lang="en-US" i="1">
                <a:highlight>
                  <a:srgbClr val="FFFF00"/>
                </a:highlight>
              </a:rPr>
              <a:t>terminons cette partie en abordant les problèmes de synchronisation et de communication entre processus.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sz="2800" b="0" strike="noStrike"/>
              <a:t>ORDONNANCEMENT SUR L’UNITÉ CENTRALE</a:t>
            </a:r>
            <a:br>
              <a:rPr sz="3600" b="0" strike="noStrike"/>
            </a:br>
            <a:r>
              <a:rPr sz="2000" b="0" strike="noStrike"/>
              <a:t>Exemples</a:t>
            </a:r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28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7315" y="1270000"/>
            <a:ext cx="9107805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buNone/>
            </a:pPr>
            <a:r>
              <a:rPr lang="en-US" sz="1400" b="1"/>
              <a:t>Ordonnancement sous </a:t>
            </a:r>
            <a:r>
              <a:rPr lang="fr-FR" altLang="en-US" sz="1400" b="1"/>
              <a:t>Linux</a:t>
            </a:r>
            <a:endParaRPr lang="en-US" sz="1400" b="1"/>
          </a:p>
          <a:p>
            <a:pPr indent="0">
              <a:buNone/>
            </a:pPr>
            <a:endParaRPr lang="en-US" sz="1400"/>
          </a:p>
          <a:p>
            <a:pPr indent="0">
              <a:buNone/>
            </a:pPr>
            <a:r>
              <a:rPr lang="en-US" sz="1400" b="1" i="1"/>
              <a:t>Principe de l’ordonnancement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Dans le système Linux, chaque </a:t>
            </a:r>
            <a:r>
              <a:rPr lang="fr-FR" altLang="en-US" sz="1200" b="1"/>
              <a:t>processus </a:t>
            </a:r>
            <a:r>
              <a:rPr lang="fr-FR" altLang="en-US" sz="1200"/>
              <a:t>est </a:t>
            </a:r>
            <a:r>
              <a:rPr lang="fr-FR" altLang="en-US" sz="1200" b="1"/>
              <a:t>qualifié </a:t>
            </a:r>
            <a:r>
              <a:rPr lang="fr-FR" altLang="en-US" sz="1200"/>
              <a:t>par une </a:t>
            </a:r>
            <a:r>
              <a:rPr lang="fr-FR" altLang="en-US" sz="1200" b="1"/>
              <a:t>priorité</a:t>
            </a:r>
            <a:r>
              <a:rPr lang="fr-FR" altLang="en-US" sz="12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le système Linux offre </a:t>
            </a:r>
            <a:r>
              <a:rPr lang="fr-FR" altLang="en-US" sz="1200" b="1"/>
              <a:t>trois politiques d’ordonnancement</a:t>
            </a:r>
            <a:r>
              <a:rPr lang="fr-FR" altLang="en-US" sz="1200"/>
              <a:t> différentes 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 b="1"/>
              <a:t>SCHED_FIFO</a:t>
            </a:r>
            <a:r>
              <a:rPr lang="fr-FR" altLang="en-US" sz="1200"/>
              <a:t> : </a:t>
            </a:r>
            <a:r>
              <a:rPr lang="fr-FR" altLang="en-US" sz="1200" b="1"/>
              <a:t>élit </a:t>
            </a:r>
            <a:r>
              <a:rPr lang="fr-FR" altLang="en-US" sz="1200"/>
              <a:t>à tout instant le </a:t>
            </a:r>
            <a:r>
              <a:rPr lang="fr-FR" altLang="en-US" sz="1200" b="1"/>
              <a:t>processus </a:t>
            </a:r>
            <a:r>
              <a:rPr lang="fr-FR" altLang="en-US" sz="1200"/>
              <a:t>de </a:t>
            </a:r>
            <a:r>
              <a:rPr lang="fr-FR" altLang="en-US" sz="1200" b="1"/>
              <a:t>plus forte priorité </a:t>
            </a:r>
            <a:r>
              <a:rPr lang="fr-FR" altLang="en-US" sz="1200"/>
              <a:t>parmi les </a:t>
            </a:r>
            <a:r>
              <a:rPr lang="fr-FR" altLang="en-US" sz="1200" b="1"/>
              <a:t>processus </a:t>
            </a:r>
            <a:r>
              <a:rPr lang="fr-FR" altLang="en-US" sz="1200"/>
              <a:t>attachés à </a:t>
            </a:r>
            <a:r>
              <a:rPr lang="fr-FR" altLang="en-US" sz="1200" b="1"/>
              <a:t>cette classe</a:t>
            </a:r>
            <a:r>
              <a:rPr lang="fr-FR" altLang="en-US" sz="120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 b="1"/>
              <a:t>SCHED_RR</a:t>
            </a:r>
            <a:r>
              <a:rPr lang="fr-FR" altLang="en-US" sz="1200"/>
              <a:t> : est une politique de type </a:t>
            </a:r>
            <a:r>
              <a:rPr lang="fr-FR" altLang="en-US" sz="1200" b="1"/>
              <a:t>tourniquet </a:t>
            </a:r>
            <a:r>
              <a:rPr lang="fr-FR" altLang="en-US" sz="1200"/>
              <a:t>entre </a:t>
            </a:r>
            <a:r>
              <a:rPr lang="fr-FR" altLang="en-US" sz="1200" b="1"/>
              <a:t>processus </a:t>
            </a:r>
            <a:r>
              <a:rPr lang="fr-FR" altLang="en-US" sz="1200"/>
              <a:t>de </a:t>
            </a:r>
            <a:r>
              <a:rPr lang="fr-FR" altLang="en-US" sz="1200" b="1"/>
              <a:t>même priorité</a:t>
            </a:r>
            <a:r>
              <a:rPr lang="fr-FR" altLang="en-US" sz="120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 b="1"/>
              <a:t>SCHED_OTHER</a:t>
            </a:r>
            <a:r>
              <a:rPr lang="fr-FR" altLang="en-US" sz="1200"/>
              <a:t> :  implémente une politique à </a:t>
            </a:r>
            <a:r>
              <a:rPr lang="fr-FR" altLang="en-US" sz="1200" b="1"/>
              <a:t>extinction de priorité</a:t>
            </a:r>
            <a:r>
              <a:rPr lang="fr-FR" altLang="en-US" sz="120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FR" altLang="en-US" sz="120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Un </a:t>
            </a:r>
            <a:r>
              <a:rPr lang="fr-FR" altLang="en-US" sz="1200" b="1"/>
              <a:t>processus créé </a:t>
            </a:r>
            <a:r>
              <a:rPr lang="fr-FR" altLang="en-US" sz="1200"/>
              <a:t>est </a:t>
            </a:r>
            <a:r>
              <a:rPr lang="fr-FR" altLang="en-US" sz="1200" b="1"/>
              <a:t>attaché </a:t>
            </a:r>
            <a:r>
              <a:rPr lang="fr-FR" altLang="en-US" sz="1200"/>
              <a:t>à </a:t>
            </a:r>
            <a:r>
              <a:rPr lang="fr-FR" altLang="en-US" sz="1200" b="1"/>
              <a:t>l’une </a:t>
            </a:r>
            <a:r>
              <a:rPr lang="fr-FR" altLang="en-US" sz="1200"/>
              <a:t>des </a:t>
            </a:r>
            <a:r>
              <a:rPr lang="fr-FR" altLang="en-US" sz="1200" b="1"/>
              <a:t>politiques </a:t>
            </a:r>
            <a:r>
              <a:rPr lang="fr-FR" altLang="en-US" sz="1200"/>
              <a:t>par un </a:t>
            </a:r>
            <a:r>
              <a:rPr lang="fr-FR" altLang="en-US" sz="1200" b="1"/>
              <a:t>appel</a:t>
            </a:r>
            <a:r>
              <a:rPr lang="fr-FR" altLang="en-US" sz="1200"/>
              <a:t> à la fonction </a:t>
            </a:r>
            <a:r>
              <a:rPr lang="fr-FR" altLang="en-US" sz="1200" b="1"/>
              <a:t>système </a:t>
            </a:r>
            <a:r>
              <a:rPr lang="fr-FR" altLang="en-US" sz="1200" b="1">
                <a:solidFill>
                  <a:srgbClr val="00B050"/>
                </a:solidFill>
                <a:latin typeface="Courier New" panose="02070309020205020404" charset="0"/>
                <a:cs typeface="Courier New" panose="02070309020205020404" charset="0"/>
              </a:rPr>
              <a:t>sched_setscheduler()</a:t>
            </a:r>
            <a:r>
              <a:rPr lang="fr-FR" altLang="en-US" sz="120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Les </a:t>
            </a:r>
            <a:r>
              <a:rPr lang="fr-FR" altLang="en-US" sz="1200" b="1"/>
              <a:t>processus attachés </a:t>
            </a:r>
            <a:r>
              <a:rPr lang="fr-FR" altLang="en-US" sz="1200"/>
              <a:t>aux politiques </a:t>
            </a:r>
            <a:r>
              <a:rPr lang="fr-FR" altLang="en-US" sz="1200" b="1"/>
              <a:t>SCHED_FIFO</a:t>
            </a:r>
            <a:r>
              <a:rPr lang="fr-FR" altLang="en-US" sz="1200"/>
              <a:t> et </a:t>
            </a:r>
            <a:r>
              <a:rPr lang="fr-FR" altLang="en-US" sz="1200" b="1"/>
              <a:t>SCHED_RR</a:t>
            </a:r>
            <a:r>
              <a:rPr lang="fr-FR" altLang="en-US" sz="1200"/>
              <a:t> sont </a:t>
            </a:r>
            <a:r>
              <a:rPr lang="fr-FR" altLang="en-US" sz="1200" b="1"/>
              <a:t>plus prioritaires </a:t>
            </a:r>
            <a:r>
              <a:rPr lang="fr-FR" altLang="en-US" sz="1200"/>
              <a:t>que les </a:t>
            </a:r>
            <a:r>
              <a:rPr lang="fr-FR" altLang="en-US" sz="1200" b="1"/>
              <a:t>processus attachés </a:t>
            </a:r>
            <a:r>
              <a:rPr lang="fr-FR" altLang="en-US" sz="1200"/>
              <a:t>à la politique </a:t>
            </a:r>
            <a:r>
              <a:rPr lang="fr-FR" altLang="en-US" sz="1200" b="1"/>
              <a:t>SCHED_OTHER</a:t>
            </a:r>
            <a:r>
              <a:rPr lang="fr-FR" altLang="en-US" sz="1200"/>
              <a:t>.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86360" y="3813175"/>
            <a:ext cx="9022080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/>
              <a:t>Appels systèmes liés à l’ordonnancement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 sz="1200"/>
              <a:t>Le système Linux, offre un ensemble de </a:t>
            </a:r>
            <a:r>
              <a:rPr lang="fr-FR" altLang="en-US" sz="1200" b="1"/>
              <a:t>primitives systèmes </a:t>
            </a:r>
            <a:r>
              <a:rPr lang="fr-FR" altLang="en-US" sz="1200"/>
              <a:t>pour la </a:t>
            </a:r>
            <a:r>
              <a:rPr lang="fr-FR" altLang="en-US" sz="1200" b="1"/>
              <a:t>gestion </a:t>
            </a:r>
            <a:r>
              <a:rPr lang="fr-FR" altLang="en-US" sz="1200"/>
              <a:t>de </a:t>
            </a:r>
            <a:r>
              <a:rPr lang="fr-FR" altLang="en-US" sz="1200" b="1"/>
              <a:t>l’ordonnancement</a:t>
            </a:r>
            <a:r>
              <a:rPr lang="fr-FR" altLang="en-US" sz="1200"/>
              <a:t>, plus précisément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altLang="en-US" sz="1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sz="2800" b="0" strike="noStrike"/>
              <a:t>SYNCHRONISATION ET COMMUNICATION </a:t>
            </a:r>
            <a:br>
              <a:rPr sz="2800" b="0" strike="noStrike"/>
            </a:br>
            <a:r>
              <a:rPr sz="2800" b="0" strike="noStrike"/>
              <a:t>ENTRE PROCESSUS</a:t>
            </a:r>
            <a:br>
              <a:rPr sz="3600" b="0" strike="noStrike"/>
            </a:br>
            <a:r>
              <a:rPr lang="fr-FR" altLang="en-US" sz="2000" b="0" strike="noStrike"/>
              <a:t>Introduction</a:t>
            </a:r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18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sz="2800" b="0" strike="noStrike"/>
              <a:t>SYNCHRONISATION ET COMMUNICATION </a:t>
            </a:r>
            <a:br>
              <a:rPr sz="2800" b="0" strike="noStrike"/>
            </a:br>
            <a:r>
              <a:rPr sz="2800" b="0" strike="noStrike"/>
              <a:t>ENTRE PROCESSUS</a:t>
            </a:r>
            <a:br>
              <a:rPr sz="3600" b="0" strike="noStrike"/>
            </a:br>
            <a:r>
              <a:rPr lang="fr-FR" altLang="en-US" sz="2000" b="0" strike="noStrike"/>
              <a:t>Introduction</a:t>
            </a:r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19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sz="2800" b="0" strike="noStrike"/>
              <a:t>SYNCHRONISATION ET COMMUNICATION </a:t>
            </a:r>
            <a:br>
              <a:rPr sz="2800" b="0" strike="noStrike"/>
            </a:br>
            <a:r>
              <a:rPr sz="2800" b="0" strike="noStrike"/>
              <a:t>ENTRE PROCESSUS</a:t>
            </a:r>
            <a:br>
              <a:rPr sz="3600" b="0" strike="noStrike"/>
            </a:br>
            <a:r>
              <a:rPr lang="fr-FR" altLang="en-US" sz="2000" b="0" strike="noStrike"/>
              <a:t> Le schéma de l’allocation de ressources</a:t>
            </a:r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21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sz="2800" b="0" strike="noStrike"/>
              <a:t>SYNCHRONISATION ET COMMUNICATION </a:t>
            </a:r>
            <a:br>
              <a:rPr sz="2800" b="0" strike="noStrike"/>
            </a:br>
            <a:r>
              <a:rPr sz="2800" b="0" strike="noStrike"/>
              <a:t>ENTRE PROCESSUS</a:t>
            </a:r>
            <a:br>
              <a:rPr sz="3600" b="0" strike="noStrike"/>
            </a:br>
            <a:r>
              <a:rPr lang="fr-FR" altLang="en-US" sz="2000" b="0" strike="noStrike"/>
              <a:t>L’exclusion mutuelle</a:t>
            </a:r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20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sz="2800" b="0" strike="noStrike"/>
              <a:t>SYNCHRONISATION ET COMMUNICATION </a:t>
            </a:r>
            <a:br>
              <a:rPr sz="2800" b="0" strike="noStrike"/>
            </a:br>
            <a:r>
              <a:rPr sz="2800" b="0" strike="noStrike"/>
              <a:t>ENTRE PROCESSUS</a:t>
            </a:r>
            <a:br>
              <a:rPr sz="3600" b="0" strike="noStrike"/>
            </a:br>
            <a:r>
              <a:rPr lang="fr-FR" altLang="en-US" sz="2000" b="0" strike="noStrike"/>
              <a:t>  Le schéma producteur-consommateur</a:t>
            </a:r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23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sz="2800" b="0" strike="noStrike"/>
              <a:t>SYNCHRONISATION ET COMMUNICATION </a:t>
            </a:r>
            <a:br>
              <a:rPr sz="2800" b="0" strike="noStrike"/>
            </a:br>
            <a:r>
              <a:rPr sz="2800" b="0" strike="noStrike"/>
              <a:t>ENTRE PROCESSUS</a:t>
            </a:r>
            <a:br>
              <a:rPr sz="3600" b="0" strike="noStrike"/>
            </a:br>
            <a:r>
              <a:rPr lang="fr-FR" altLang="en-US" sz="2000" b="0" strike="noStrike"/>
              <a:t>  Le schéma lecteurs-rédacteurs</a:t>
            </a:r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22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73990" y="274955"/>
            <a:ext cx="8801735" cy="1142365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200" b="0" strike="noStrike"/>
            </a:br>
            <a:r>
              <a:rPr sz="2800" b="0" strike="noStrike"/>
              <a:t>NOTION DE PROCESSUS LÉGER OU THREAD</a:t>
            </a:r>
            <a:br>
              <a:rPr sz="3200" b="0" strike="noStrike"/>
            </a:br>
            <a:r>
              <a:rPr lang="fr-FR" altLang="en-US" sz="2000" b="0" strike="noStrike"/>
              <a:t>   Notion de thread</a:t>
            </a:r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24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73990" y="274955"/>
            <a:ext cx="8801735" cy="1142365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200" b="0" strike="noStrike"/>
            </a:br>
            <a:r>
              <a:rPr sz="2800" b="0" strike="noStrike"/>
              <a:t>NOTION DE PROCESSUS LÉGER OU THREAD</a:t>
            </a:r>
            <a:br>
              <a:rPr sz="3200" b="0" strike="noStrike"/>
            </a:br>
            <a:r>
              <a:rPr lang="fr-FR" altLang="en-US" sz="2000" b="0" strike="noStrike"/>
              <a:t>   Exemple sous Linux</a:t>
            </a:r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25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73990" y="274955"/>
            <a:ext cx="8801735" cy="1142365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200" b="0" strike="noStrike"/>
            </a:br>
            <a:r>
              <a:rPr sz="2800" b="0" strike="noStrike"/>
              <a:t>NOTION DE PROCESSUS LÉGER OU THREAD</a:t>
            </a:r>
            <a:br>
              <a:rPr sz="3200" b="0" strike="noStrike"/>
            </a:br>
            <a:r>
              <a:rPr lang="fr-FR" altLang="en-US" sz="2000" b="0" strike="noStrike"/>
              <a:t>   Exemple sous Windows</a:t>
            </a:r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26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44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 </a:t>
            </a:r>
            <a: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NOTION DE PROCESSUS</a:t>
            </a:r>
            <a:br>
              <a:rPr lang="fr-FR" sz="44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Définitions</a:t>
            </a:r>
          </a:p>
        </p:txBody>
      </p:sp>
      <p:sp>
        <p:nvSpPr>
          <p:cNvPr id="177" name="PlaceHolder 3"/>
          <p:cNvSpPr>
            <a:spLocks noGrp="1"/>
          </p:cNvSpPr>
          <p:nvPr>
            <p:ph type="sldNum" idx="17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Times New Roman" panose="02020603050405020304"/>
              </a:rPr>
              <a:t>4</a:t>
            </a:r>
          </a:p>
        </p:txBody>
      </p:sp>
      <p:pic>
        <p:nvPicPr>
          <p:cNvPr id="2" name="Content Placeholder 1" descr="Chaîne de production de programme"/>
          <p:cNvPicPr>
            <a:picLocks noGrp="1" noChangeAspect="1"/>
          </p:cNvPicPr>
          <p:nvPr>
            <p:ph/>
          </p:nvPr>
        </p:nvPicPr>
        <p:blipFill>
          <a:blip r:embed="rId3"/>
          <a:stretch>
            <a:fillRect/>
          </a:stretch>
        </p:blipFill>
        <p:spPr>
          <a:xfrm>
            <a:off x="243840" y="1556385"/>
            <a:ext cx="4831080" cy="452501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970915" y="6235700"/>
            <a:ext cx="31724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1000" b="1"/>
              <a:t>Figure 1 : Du programme au processus </a:t>
            </a:r>
            <a:r>
              <a:rPr lang="fr-FR" altLang="en-US" sz="1000" b="1">
                <a:solidFill>
                  <a:srgbClr val="00B050"/>
                </a:solidFill>
              </a:rPr>
              <a:t>(note 1)</a:t>
            </a:r>
          </a:p>
        </p:txBody>
      </p:sp>
      <p:pic>
        <p:nvPicPr>
          <p:cNvPr id="4" name="Picture 3" descr="compilation_programm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920" y="1339850"/>
            <a:ext cx="4063365" cy="48279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414010" y="6122035"/>
            <a:ext cx="34372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sz="1000" b="1"/>
              <a:t>Figure 2 : Chaîne de production de programmes en C.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3924300" y="1484630"/>
            <a:ext cx="2328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en-US" b="1">
                <a:solidFill>
                  <a:srgbClr val="00B050"/>
                </a:solidFill>
              </a:rPr>
              <a:t>Démo : diapos4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44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Conclusion</a:t>
            </a: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Symbol"/>
              <a:buChar char=""/>
            </a:pPr>
            <a:r>
              <a:rPr lang="fr-FR" sz="3200" b="0" strike="noStrike" spc="-1">
                <a:solidFill>
                  <a:srgbClr val="C9211E"/>
                </a:solidFill>
                <a:latin typeface="Arial" panose="020B0604020202020204"/>
              </a:rPr>
              <a:t>A FAIRE</a:t>
            </a: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sldNum" idx="42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27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44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TP</a:t>
            </a: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sldNum" idx="43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28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02" name="Text Box 3"/>
          <p:cNvSpPr/>
          <p:nvPr/>
        </p:nvSpPr>
        <p:spPr>
          <a:xfrm>
            <a:off x="2446200" y="3139920"/>
            <a:ext cx="5113440" cy="1004040"/>
          </a:xfrm>
          <a:prstGeom prst="rect">
            <a:avLst/>
          </a:prstGeom>
          <a:noFill/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6000" b="0" strike="noStrike" spc="-1">
                <a:solidFill>
                  <a:srgbClr val="C9211E"/>
                </a:solidFill>
                <a:latin typeface="Arial" panose="020B0604020202020204"/>
                <a:ea typeface="SimSun"/>
              </a:rPr>
              <a:t>TP : A FAIRE</a:t>
            </a:r>
            <a:endParaRPr lang="fr-FR" sz="6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NOTION DE PROCESSUS</a:t>
            </a:r>
            <a:b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</a:br>
            <a:r>
              <a:rPr lang="fr-FR" sz="20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Définitions</a:t>
            </a:r>
            <a:b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Times New Roman" panose="02020603050405020304"/>
              </a:rPr>
              <a:t>5</a:t>
            </a:r>
          </a:p>
        </p:txBody>
      </p:sp>
      <p:sp>
        <p:nvSpPr>
          <p:cNvPr id="181" name="Text Box 2"/>
          <p:cNvSpPr/>
          <p:nvPr/>
        </p:nvSpPr>
        <p:spPr>
          <a:xfrm>
            <a:off x="5508195" y="4437415"/>
            <a:ext cx="2881630" cy="27305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Figure 3 : Exécution d’un programme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" name="Picture 1" descr="execution_programm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140" y="1555115"/>
            <a:ext cx="4347210" cy="280479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5720" y="1520825"/>
            <a:ext cx="4682490" cy="3599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L</a:t>
            </a:r>
            <a:r>
              <a:rPr lang="en-US" sz="1200"/>
              <a:t>e </a:t>
            </a:r>
            <a:r>
              <a:rPr lang="en-US" sz="1200" b="1"/>
              <a:t>programme </a:t>
            </a:r>
            <a:r>
              <a:rPr lang="en-US" sz="1200"/>
              <a:t>à </a:t>
            </a:r>
            <a:r>
              <a:rPr lang="en-US" sz="1200" b="1"/>
              <a:t>exécuter </a:t>
            </a:r>
            <a:r>
              <a:rPr lang="en-US" sz="1200"/>
              <a:t>est </a:t>
            </a:r>
            <a:r>
              <a:rPr lang="en-US" sz="1200" b="1"/>
              <a:t>placé </a:t>
            </a:r>
            <a:r>
              <a:rPr lang="en-US" sz="1200"/>
              <a:t>en </a:t>
            </a:r>
            <a:r>
              <a:rPr lang="en-US" sz="1200" b="1"/>
              <a:t>mémoire centrale </a:t>
            </a:r>
            <a:r>
              <a:rPr lang="en-US" sz="1200"/>
              <a:t>à partir de</a:t>
            </a:r>
            <a:r>
              <a:rPr lang="fr-FR" altLang="en-US" sz="1200"/>
              <a:t> </a:t>
            </a:r>
            <a:r>
              <a:rPr lang="en-US" sz="1200"/>
              <a:t>l’emplacement </a:t>
            </a:r>
            <a:r>
              <a:rPr lang="en-US" sz="1200" b="1"/>
              <a:t>d’adresse</a:t>
            </a:r>
            <a:r>
              <a:rPr lang="fr-FR" altLang="en-US" sz="1200" b="1"/>
              <a:t> 102</a:t>
            </a:r>
            <a:r>
              <a:rPr lang="fr-FR" altLang="en-US" sz="12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Le processeur commence </a:t>
            </a:r>
            <a:r>
              <a:rPr lang="fr-FR" altLang="en-US" sz="1200" b="1"/>
              <a:t>l’exécution </a:t>
            </a:r>
            <a:r>
              <a:rPr lang="fr-FR" altLang="en-US" sz="1200"/>
              <a:t>du </a:t>
            </a:r>
            <a:r>
              <a:rPr lang="fr-FR" altLang="en-US" sz="1200" b="1"/>
              <a:t>programme </a:t>
            </a:r>
            <a:r>
              <a:rPr lang="fr-FR" altLang="en-US" sz="120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/>
              <a:t>la </a:t>
            </a:r>
            <a:r>
              <a:rPr lang="fr-FR" altLang="en-US" sz="1200" b="1"/>
              <a:t>première instruction </a:t>
            </a:r>
            <a:r>
              <a:rPr lang="fr-FR" altLang="en-US" sz="1200">
                <a:latin typeface="Courier" charset="0"/>
                <a:cs typeface="Courier" charset="0"/>
                <a:sym typeface="+mn-ea"/>
              </a:rPr>
              <a:t>loadIm R1 20 </a:t>
            </a:r>
            <a:r>
              <a:rPr lang="fr-FR" altLang="en-US" sz="1200"/>
              <a:t>de celui-ci est chargée dans le registre instruction1  (</a:t>
            </a:r>
            <a:r>
              <a:rPr lang="fr-FR" altLang="en-US" sz="1200" b="1"/>
              <a:t>RI</a:t>
            </a:r>
            <a:r>
              <a:rPr lang="fr-FR" altLang="en-US" sz="120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/>
              <a:t>et le compteur ordinal (</a:t>
            </a:r>
            <a:r>
              <a:rPr lang="fr-FR" altLang="en-US" sz="1200" b="1"/>
              <a:t>CO</a:t>
            </a:r>
            <a:r>
              <a:rPr lang="fr-FR" altLang="en-US" sz="1200"/>
              <a:t>) </a:t>
            </a:r>
            <a:r>
              <a:rPr lang="fr-FR" altLang="en-US" sz="1200" b="1"/>
              <a:t>contient l’adresse </a:t>
            </a:r>
            <a:r>
              <a:rPr lang="fr-FR" altLang="en-US" sz="1200"/>
              <a:t>de la </a:t>
            </a:r>
            <a:r>
              <a:rPr lang="fr-FR" altLang="en-US" sz="1200" b="1"/>
              <a:t>prochaine instruction </a:t>
            </a:r>
            <a:r>
              <a:rPr lang="fr-FR" altLang="en-US" sz="1200"/>
              <a:t>à exécuter soit </a:t>
            </a:r>
            <a:r>
              <a:rPr lang="fr-FR" altLang="en-US" sz="1200" b="1"/>
              <a:t>103</a:t>
            </a:r>
            <a:r>
              <a:rPr lang="fr-FR" altLang="en-US" sz="120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/>
              <a:t>Lorsque </a:t>
            </a:r>
            <a:r>
              <a:rPr lang="fr-FR" altLang="en-US" sz="1200" b="1"/>
              <a:t>l’instruction courante </a:t>
            </a:r>
            <a:r>
              <a:rPr lang="fr-FR" altLang="en-US" sz="1200"/>
              <a:t>a été </a:t>
            </a:r>
            <a:r>
              <a:rPr lang="fr-FR" altLang="en-US" sz="1200" b="1"/>
              <a:t>exécutée</a:t>
            </a:r>
            <a:r>
              <a:rPr lang="fr-FR" altLang="en-US" sz="1200"/>
              <a:t>, le </a:t>
            </a:r>
            <a:r>
              <a:rPr lang="fr-FR" altLang="en-US" sz="1200" b="1"/>
              <a:t>processeur charge </a:t>
            </a:r>
            <a:r>
              <a:rPr lang="fr-FR" altLang="en-US" sz="1200"/>
              <a:t>dans le registre </a:t>
            </a:r>
            <a:r>
              <a:rPr lang="fr-FR" altLang="en-US" sz="1200" b="1"/>
              <a:t>RI </a:t>
            </a:r>
            <a:r>
              <a:rPr lang="fr-FR" altLang="en-US" sz="1200"/>
              <a:t>l’instruction pointée par le </a:t>
            </a:r>
            <a:r>
              <a:rPr lang="fr-FR" altLang="en-US" sz="1200" b="1"/>
              <a:t>CO</a:t>
            </a:r>
            <a:r>
              <a:rPr lang="fr-FR" altLang="en-US" sz="1200"/>
              <a:t>, soit par exemple l’instruction </a:t>
            </a:r>
            <a:r>
              <a:rPr lang="fr-FR" altLang="en-US" sz="1200">
                <a:latin typeface="Courier" charset="0"/>
                <a:cs typeface="Courier" charset="0"/>
              </a:rPr>
              <a:t>add Im R1 5</a:t>
            </a:r>
            <a:r>
              <a:rPr lang="fr-FR" altLang="en-US" sz="1200"/>
              <a:t> et le </a:t>
            </a:r>
            <a:r>
              <a:rPr lang="fr-FR" altLang="en-US" sz="1200" b="1"/>
              <a:t>compteur ordinal </a:t>
            </a:r>
            <a:r>
              <a:rPr lang="fr-FR" altLang="en-US" sz="1200"/>
              <a:t>prend la valeur </a:t>
            </a:r>
            <a:r>
              <a:rPr lang="fr-FR" altLang="en-US" sz="1200" b="1"/>
              <a:t>104</a:t>
            </a:r>
            <a:r>
              <a:rPr lang="fr-FR" altLang="en-US" sz="120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/>
              <a:t> L’exécution de l’instruction </a:t>
            </a:r>
            <a:r>
              <a:rPr lang="fr-FR" altLang="en-US" sz="1200">
                <a:latin typeface="Courier" charset="0"/>
                <a:cs typeface="Courier" charset="0"/>
              </a:rPr>
              <a:t>add Im R1 5 </a:t>
            </a:r>
            <a:r>
              <a:rPr lang="fr-FR" altLang="en-US" sz="1200" b="1"/>
              <a:t>modifie </a:t>
            </a:r>
            <a:r>
              <a:rPr lang="fr-FR" altLang="en-US" sz="1200"/>
              <a:t>le contenu du </a:t>
            </a:r>
            <a:r>
              <a:rPr lang="fr-FR" altLang="en-US" sz="1200" b="1"/>
              <a:t>registre PSW </a:t>
            </a:r>
            <a:r>
              <a:rPr lang="fr-FR" altLang="en-US" sz="1200"/>
              <a:t>puisque c’est une instruction arithmétique : les drapeaux de signe, de nullité etc. sont mis à jour.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A </a:t>
            </a:r>
            <a:r>
              <a:rPr lang="fr-FR" altLang="en-US" sz="1200" b="1"/>
              <a:t>chaque étape </a:t>
            </a:r>
            <a:r>
              <a:rPr lang="fr-FR" altLang="en-US" sz="1200"/>
              <a:t>d’exécution du programme, le </a:t>
            </a:r>
            <a:r>
              <a:rPr lang="fr-FR" altLang="en-US" sz="1200" b="1"/>
              <a:t>contenu </a:t>
            </a:r>
            <a:r>
              <a:rPr lang="fr-FR" altLang="en-US" sz="1200"/>
              <a:t>des </a:t>
            </a:r>
            <a:r>
              <a:rPr lang="fr-FR" altLang="en-US" sz="1200" b="1"/>
              <a:t>registres </a:t>
            </a:r>
            <a:r>
              <a:rPr lang="fr-FR" altLang="en-US" sz="1200"/>
              <a:t>du </a:t>
            </a:r>
            <a:r>
              <a:rPr lang="fr-FR" altLang="en-US" sz="1200" b="1"/>
              <a:t>processeur évolue</a:t>
            </a:r>
            <a:r>
              <a:rPr lang="fr-FR" altLang="en-US" sz="1200"/>
              <a:t>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De même le </a:t>
            </a:r>
            <a:r>
              <a:rPr lang="fr-FR" altLang="en-US" sz="1200" b="1"/>
              <a:t>contenu </a:t>
            </a:r>
            <a:r>
              <a:rPr lang="fr-FR" altLang="en-US" sz="1200"/>
              <a:t>de la </a:t>
            </a:r>
            <a:r>
              <a:rPr lang="fr-FR" altLang="en-US" sz="1200" b="1"/>
              <a:t>mémoire </a:t>
            </a:r>
            <a:r>
              <a:rPr lang="fr-FR" altLang="en-US" sz="1200"/>
              <a:t>centrale peut être </a:t>
            </a:r>
            <a:r>
              <a:rPr lang="fr-FR" altLang="en-US" sz="1200" b="1"/>
              <a:t>modifié </a:t>
            </a:r>
            <a:r>
              <a:rPr lang="fr-FR" altLang="en-US" sz="1200"/>
              <a:t>par des opérations d’écriture ou de lecture.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62230" y="5318125"/>
            <a:ext cx="89744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On appelle </a:t>
            </a:r>
            <a:r>
              <a:rPr lang="en-US" sz="1200" b="1" i="1"/>
              <a:t>processus </a:t>
            </a:r>
            <a:r>
              <a:rPr lang="en-US" sz="1200" b="1"/>
              <a:t>l’image </a:t>
            </a:r>
            <a:r>
              <a:rPr lang="en-US" sz="1200"/>
              <a:t>de </a:t>
            </a:r>
            <a:r>
              <a:rPr lang="en-US" sz="1200" b="1"/>
              <a:t>l’état </a:t>
            </a:r>
            <a:r>
              <a:rPr lang="en-US" sz="1200"/>
              <a:t>du </a:t>
            </a:r>
            <a:r>
              <a:rPr lang="en-US" sz="1200" b="1"/>
              <a:t>processeur </a:t>
            </a:r>
            <a:r>
              <a:rPr lang="en-US" sz="1200"/>
              <a:t>et de la </a:t>
            </a:r>
            <a:r>
              <a:rPr lang="en-US" sz="1200" b="1"/>
              <a:t>mémoire </a:t>
            </a:r>
            <a:r>
              <a:rPr lang="en-US" sz="1200"/>
              <a:t>au cours de</a:t>
            </a:r>
            <a:r>
              <a:rPr lang="fr-FR" altLang="en-US" sz="1200"/>
              <a:t> </a:t>
            </a:r>
            <a:r>
              <a:rPr lang="en-US" sz="1200" b="1"/>
              <a:t>l’exécution </a:t>
            </a:r>
            <a:r>
              <a:rPr lang="en-US" sz="1200"/>
              <a:t>d’un </a:t>
            </a:r>
            <a:r>
              <a:rPr lang="en-US" sz="1200" b="1"/>
              <a:t>programme</a:t>
            </a:r>
            <a:r>
              <a:rPr lang="fr-FR" altLang="en-US" sz="1200" b="1"/>
              <a:t> </a:t>
            </a:r>
            <a:r>
              <a:rPr lang="fr-FR" altLang="en-US" sz="120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/>
              <a:t>Le programme est statique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/>
              <a:t>et le processus représente la dynamique de son exécution. </a:t>
            </a:r>
          </a:p>
          <a:p>
            <a:endParaRPr lang="fr-FR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NOTION DE PROCESSUS</a:t>
            </a:r>
            <a:b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</a:br>
            <a:r>
              <a:rPr lang="fr-FR" sz="20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Définitions</a:t>
            </a:r>
            <a:b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Times New Roman" panose="02020603050405020304"/>
              </a:rPr>
              <a:t>6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45720" y="1520825"/>
            <a:ext cx="872998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/>
              <a:t>U</a:t>
            </a:r>
            <a:r>
              <a:rPr sz="1200"/>
              <a:t>n </a:t>
            </a:r>
            <a:r>
              <a:rPr sz="1200" b="1"/>
              <a:t>processus </a:t>
            </a:r>
            <a:r>
              <a:rPr sz="1200"/>
              <a:t>est un </a:t>
            </a:r>
            <a:r>
              <a:rPr sz="1200" b="1"/>
              <a:t>programme </a:t>
            </a:r>
            <a:r>
              <a:rPr sz="1200"/>
              <a:t>en cours </a:t>
            </a:r>
            <a:r>
              <a:rPr sz="1200" b="1"/>
              <a:t>d’exécution </a:t>
            </a:r>
            <a:r>
              <a:rPr sz="1200"/>
              <a:t>auquel est </a:t>
            </a:r>
            <a:r>
              <a:rPr sz="1200" b="1"/>
              <a:t>associé </a:t>
            </a:r>
            <a:r>
              <a:rPr sz="1200"/>
              <a:t>un </a:t>
            </a:r>
            <a:r>
              <a:rPr sz="1200" b="1"/>
              <a:t>environnement processeur </a:t>
            </a:r>
            <a:r>
              <a:rPr sz="1200"/>
              <a:t>(CO, PSW, RSP, registres généraux) et un environnement</a:t>
            </a:r>
            <a:r>
              <a:rPr lang="fr-FR" sz="1200"/>
              <a:t> </a:t>
            </a:r>
            <a:r>
              <a:rPr sz="1200"/>
              <a:t>mémoire (zone de code, de données et de pile) </a:t>
            </a:r>
            <a:r>
              <a:rPr sz="1200" b="1"/>
              <a:t>appelés contexte </a:t>
            </a:r>
            <a:r>
              <a:rPr sz="1200"/>
              <a:t>du </a:t>
            </a:r>
            <a:r>
              <a:rPr sz="1200" b="1"/>
              <a:t>processus</a:t>
            </a:r>
            <a:r>
              <a:rPr sz="1200"/>
              <a:t>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sz="1200"/>
              <a:t>un processus est </a:t>
            </a:r>
            <a:r>
              <a:rPr sz="1200" b="1"/>
              <a:t>l’instance dynamique </a:t>
            </a:r>
            <a:r>
              <a:rPr sz="1200"/>
              <a:t>d’un </a:t>
            </a:r>
            <a:r>
              <a:rPr sz="1200" b="1"/>
              <a:t>programme </a:t>
            </a:r>
            <a:r>
              <a:rPr sz="1200"/>
              <a:t>et incarne le fil </a:t>
            </a:r>
            <a:r>
              <a:rPr sz="1200" b="1"/>
              <a:t>d’exécution</a:t>
            </a:r>
            <a:r>
              <a:rPr lang="fr-FR" sz="1200" b="1"/>
              <a:t> </a:t>
            </a:r>
            <a:r>
              <a:rPr sz="1200"/>
              <a:t>de celui-ci dans un </a:t>
            </a:r>
            <a:r>
              <a:rPr sz="1200" b="1"/>
              <a:t>espace d’adressage protégé</a:t>
            </a:r>
            <a:r>
              <a:rPr sz="1200"/>
              <a:t>, c’est-à-dire sur une plage mémoire</a:t>
            </a:r>
            <a:r>
              <a:rPr lang="fr-FR" sz="1200"/>
              <a:t> </a:t>
            </a:r>
            <a:r>
              <a:rPr sz="1200"/>
              <a:t>dont l’accès lui est réservé.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sz="1200"/>
              <a:t>un </a:t>
            </a:r>
            <a:r>
              <a:rPr sz="1200" b="1"/>
              <a:t>programme réentrant </a:t>
            </a:r>
            <a:r>
              <a:rPr sz="1200"/>
              <a:t>est un programme pour lequel il </a:t>
            </a:r>
            <a:r>
              <a:rPr sz="1200" b="1"/>
              <a:t>peut exister</a:t>
            </a:r>
            <a:r>
              <a:rPr lang="fr-FR" sz="1200" b="1"/>
              <a:t> </a:t>
            </a:r>
            <a:r>
              <a:rPr sz="1200" b="1"/>
              <a:t>plusieurs </a:t>
            </a:r>
            <a:r>
              <a:rPr sz="1200"/>
              <a:t>instances d’exécutions simultanées</a:t>
            </a:r>
            <a:r>
              <a:rPr lang="fr-FR" sz="1200"/>
              <a:t> (</a:t>
            </a:r>
            <a:r>
              <a:rPr lang="fr-FR" sz="1200" b="1"/>
              <a:t>processus</a:t>
            </a:r>
            <a:r>
              <a:rPr lang="fr-FR" sz="120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/>
              <a:t>Une </a:t>
            </a:r>
            <a:r>
              <a:rPr lang="fr-FR" sz="1200" b="1"/>
              <a:t>ressource </a:t>
            </a:r>
            <a:r>
              <a:rPr lang="fr-FR" sz="1200"/>
              <a:t>désigne toute </a:t>
            </a:r>
            <a:r>
              <a:rPr lang="fr-FR" sz="1200" b="1"/>
              <a:t>entité </a:t>
            </a:r>
            <a:r>
              <a:rPr lang="fr-FR" sz="1200"/>
              <a:t>dont a </a:t>
            </a:r>
            <a:r>
              <a:rPr lang="fr-FR" sz="1200" b="1"/>
              <a:t>besoin </a:t>
            </a:r>
            <a:r>
              <a:rPr lang="fr-FR" sz="1200"/>
              <a:t>un </a:t>
            </a:r>
            <a:r>
              <a:rPr lang="fr-FR" sz="1200" b="1"/>
              <a:t>processus </a:t>
            </a:r>
            <a:r>
              <a:rPr lang="fr-FR" sz="1200"/>
              <a:t>pour </a:t>
            </a:r>
            <a:r>
              <a:rPr lang="fr-FR" sz="1200" b="1"/>
              <a:t>s'exécuter </a:t>
            </a:r>
            <a:r>
              <a:rPr lang="fr-FR" sz="120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/>
              <a:t>Ressource </a:t>
            </a:r>
            <a:r>
              <a:rPr lang="fr-FR" sz="1200" b="1"/>
              <a:t>matérielle </a:t>
            </a:r>
            <a:r>
              <a:rPr lang="fr-FR" sz="1200"/>
              <a:t>(processeur, périphérique)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/>
              <a:t>Ressource </a:t>
            </a:r>
            <a:r>
              <a:rPr lang="fr-FR" sz="1200" b="1"/>
              <a:t>logicielle </a:t>
            </a:r>
            <a:r>
              <a:rPr lang="fr-FR" sz="1200"/>
              <a:t>(variable)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sz="1200"/>
              <a:t>Une ressource est </a:t>
            </a:r>
            <a:r>
              <a:rPr lang="fr-FR" sz="1200" b="1"/>
              <a:t>caractérisé </a:t>
            </a:r>
            <a:r>
              <a:rPr lang="fr-FR" sz="1200"/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/>
              <a:t>par un </a:t>
            </a:r>
            <a:r>
              <a:rPr lang="fr-FR" sz="1200" b="1"/>
              <a:t>état </a:t>
            </a:r>
            <a:r>
              <a:rPr lang="fr-FR" sz="1200"/>
              <a:t>: libre / occupée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/>
              <a:t>par son </a:t>
            </a:r>
            <a:r>
              <a:rPr lang="fr-FR" sz="1200" b="1"/>
              <a:t>nombre </a:t>
            </a:r>
            <a:r>
              <a:rPr lang="fr-FR" sz="1200"/>
              <a:t>de </a:t>
            </a:r>
            <a:r>
              <a:rPr lang="fr-FR" sz="1200" b="1"/>
              <a:t>points d'accès </a:t>
            </a:r>
            <a:r>
              <a:rPr lang="fr-FR" sz="1200"/>
              <a:t>(nombre de processus pouvant l'utiliser en même temps)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NOTION DE PROCESSUS</a:t>
            </a:r>
            <a:b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</a:br>
            <a:r>
              <a:rPr lang="fr-FR" sz="20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États d’un processus</a:t>
            </a:r>
            <a:b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Times New Roman" panose="02020603050405020304"/>
              </a:rPr>
              <a:t>7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5560" y="1557020"/>
            <a:ext cx="43148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sz="1200"/>
              <a:t>Lors de son </a:t>
            </a:r>
            <a:r>
              <a:rPr sz="1200" b="1"/>
              <a:t>exécution</a:t>
            </a:r>
            <a:r>
              <a:rPr sz="1200"/>
              <a:t>, un </a:t>
            </a:r>
            <a:r>
              <a:rPr sz="1200" b="1"/>
              <a:t>processus </a:t>
            </a:r>
            <a:r>
              <a:rPr sz="1200"/>
              <a:t>est caractérisé par un </a:t>
            </a:r>
            <a:r>
              <a:rPr sz="1200" b="1"/>
              <a:t>état</a:t>
            </a:r>
            <a:r>
              <a:rPr lang="fr-FR" sz="1200" b="1"/>
              <a:t> </a:t>
            </a:r>
            <a:r>
              <a:rPr lang="fr-FR" sz="1200"/>
              <a:t>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/>
              <a:t> L’état </a:t>
            </a:r>
            <a:r>
              <a:rPr lang="fr-FR" sz="1200" b="1"/>
              <a:t>élu </a:t>
            </a:r>
            <a:r>
              <a:rPr lang="fr-FR" sz="1200"/>
              <a:t>est l’état </a:t>
            </a:r>
            <a:r>
              <a:rPr lang="fr-FR" sz="1200" b="1"/>
              <a:t>d’exécution </a:t>
            </a:r>
            <a:r>
              <a:rPr lang="fr-FR" sz="1200"/>
              <a:t>du </a:t>
            </a:r>
            <a:r>
              <a:rPr lang="fr-FR" sz="1200" b="1"/>
              <a:t>processus </a:t>
            </a:r>
            <a:r>
              <a:rPr lang="fr-FR" sz="1200"/>
              <a:t>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/>
              <a:t> L’état </a:t>
            </a:r>
            <a:r>
              <a:rPr lang="fr-FR" sz="1200" b="1"/>
              <a:t>bloqué </a:t>
            </a:r>
            <a:r>
              <a:rPr lang="fr-FR" sz="1200"/>
              <a:t>est l’état </a:t>
            </a:r>
            <a:r>
              <a:rPr lang="fr-FR" sz="1200" b="1"/>
              <a:t>d’attente </a:t>
            </a:r>
            <a:r>
              <a:rPr lang="fr-FR" sz="1200"/>
              <a:t>d’une </a:t>
            </a:r>
            <a:r>
              <a:rPr lang="fr-FR" sz="1200" b="1"/>
              <a:t>ressource </a:t>
            </a:r>
            <a:r>
              <a:rPr lang="fr-FR" sz="1200"/>
              <a:t>autre que le processeur ;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/>
              <a:t> L’état </a:t>
            </a:r>
            <a:r>
              <a:rPr lang="fr-FR" sz="1200" b="1"/>
              <a:t>prêt </a:t>
            </a:r>
            <a:r>
              <a:rPr lang="fr-FR" sz="1200"/>
              <a:t>est l’état </a:t>
            </a:r>
            <a:r>
              <a:rPr lang="fr-FR" sz="1200" b="1"/>
              <a:t>d’attente </a:t>
            </a:r>
            <a:r>
              <a:rPr lang="fr-FR" sz="1200"/>
              <a:t>du </a:t>
            </a:r>
            <a:r>
              <a:rPr lang="fr-FR" sz="1200" b="1"/>
              <a:t>processeur</a:t>
            </a:r>
            <a:r>
              <a:rPr lang="fr-FR" sz="1200"/>
              <a:t>.</a:t>
            </a:r>
          </a:p>
          <a:p>
            <a:pPr lvl="0" indent="0">
              <a:buFont typeface="Arial" panose="020B0604020202020204" pitchFamily="34" charset="0"/>
              <a:buNone/>
            </a:pPr>
            <a:r>
              <a:rPr lang="fr-FR" sz="1200" b="1">
                <a:solidFill>
                  <a:srgbClr val="00B050"/>
                </a:solidFill>
                <a:sym typeface="+mn-ea"/>
              </a:rPr>
              <a:t>(note 2)</a:t>
            </a:r>
            <a:endParaRPr lang="fr-FR" sz="1200"/>
          </a:p>
        </p:txBody>
      </p:sp>
      <p:pic>
        <p:nvPicPr>
          <p:cNvPr id="3" name="Picture 2" descr="etats_processu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595" y="2785110"/>
            <a:ext cx="5257800" cy="2948305"/>
          </a:xfrm>
          <a:prstGeom prst="rect">
            <a:avLst/>
          </a:prstGeom>
        </p:spPr>
      </p:pic>
      <p:sp>
        <p:nvSpPr>
          <p:cNvPr id="181" name="Text Box 2"/>
          <p:cNvSpPr/>
          <p:nvPr/>
        </p:nvSpPr>
        <p:spPr>
          <a:xfrm>
            <a:off x="2276680" y="5733450"/>
            <a:ext cx="3481705" cy="27305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l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Figure 4 : Diagramme d’états d’un processus.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323850" y="6020435"/>
            <a:ext cx="86417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Un </a:t>
            </a:r>
            <a:r>
              <a:rPr lang="en-US" sz="1200" b="1"/>
              <a:t>processus </a:t>
            </a:r>
            <a:r>
              <a:rPr lang="en-US" sz="1200"/>
              <a:t>est toujours </a:t>
            </a:r>
            <a:r>
              <a:rPr lang="en-US" sz="1200" b="1"/>
              <a:t>créé </a:t>
            </a:r>
            <a:r>
              <a:rPr lang="en-US" sz="1200"/>
              <a:t>dans l’état </a:t>
            </a:r>
            <a:r>
              <a:rPr lang="en-US" sz="1200" b="1"/>
              <a:t>prêt</a:t>
            </a:r>
            <a:r>
              <a:rPr lang="en-US" sz="1200"/>
              <a:t>. Un processus se </a:t>
            </a:r>
            <a:r>
              <a:rPr lang="en-US" sz="1200" b="1"/>
              <a:t>termine </a:t>
            </a:r>
            <a:r>
              <a:rPr lang="en-US" sz="1200"/>
              <a:t>toujours </a:t>
            </a:r>
            <a:r>
              <a:rPr lang="en-US" sz="1200" b="1"/>
              <a:t>à</a:t>
            </a:r>
            <a:r>
              <a:rPr lang="fr-FR" altLang="en-US" sz="1200" b="1"/>
              <a:t> </a:t>
            </a:r>
            <a:r>
              <a:rPr lang="en-US" sz="1200" b="1"/>
              <a:t>partir</a:t>
            </a:r>
            <a:r>
              <a:rPr lang="en-US" sz="1200"/>
              <a:t> de </a:t>
            </a:r>
            <a:r>
              <a:rPr lang="en-US" sz="1200" b="1"/>
              <a:t>l’état </a:t>
            </a:r>
            <a:r>
              <a:rPr lang="en-US" sz="1200"/>
              <a:t>élu (sauf anomalie).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NOTION DE PROCESSUS</a:t>
            </a:r>
            <a:b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</a:br>
            <a:r>
              <a:rPr lang="fr-FR" sz="20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Bloc de contrôle du processus </a:t>
            </a:r>
            <a:br>
              <a:rPr lang="fr-FR" sz="20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</a:br>
            <a:r>
              <a:rPr lang="fr-FR" sz="20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(</a:t>
            </a:r>
            <a:r>
              <a:rPr lang="fr-FR" sz="2000" b="0" i="1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PCB :  Process Control Block</a:t>
            </a:r>
            <a:r>
              <a:rPr lang="fr-FR" sz="20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)</a:t>
            </a:r>
            <a:b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Times New Roman" panose="02020603050405020304"/>
              </a:rPr>
              <a:t>8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5560" y="1772920"/>
            <a:ext cx="639445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sz="1200"/>
              <a:t>En même temps que </a:t>
            </a:r>
            <a:r>
              <a:rPr lang="fr-FR" sz="1200"/>
              <a:t>l</a:t>
            </a:r>
            <a:r>
              <a:rPr sz="1200"/>
              <a:t>e </a:t>
            </a:r>
            <a:r>
              <a:rPr sz="1200" b="1"/>
              <a:t>chargement</a:t>
            </a:r>
            <a:r>
              <a:rPr lang="fr-FR" sz="1200" b="1"/>
              <a:t> </a:t>
            </a:r>
            <a:r>
              <a:rPr lang="fr-FR" sz="1200"/>
              <a:t>du programme en MC</a:t>
            </a:r>
            <a:r>
              <a:rPr sz="1200"/>
              <a:t>, le </a:t>
            </a:r>
            <a:r>
              <a:rPr sz="1200" b="1"/>
              <a:t>système d’exploitation</a:t>
            </a:r>
            <a:r>
              <a:rPr lang="fr-FR" sz="1200" b="1"/>
              <a:t> </a:t>
            </a:r>
            <a:r>
              <a:rPr sz="1200" b="1"/>
              <a:t>crée </a:t>
            </a:r>
            <a:r>
              <a:rPr sz="1200"/>
              <a:t>une </a:t>
            </a:r>
            <a:r>
              <a:rPr sz="1200" b="1"/>
              <a:t>structure </a:t>
            </a:r>
            <a:r>
              <a:rPr sz="1200"/>
              <a:t>de </a:t>
            </a:r>
            <a:r>
              <a:rPr sz="1200" b="1"/>
              <a:t>description </a:t>
            </a:r>
            <a:r>
              <a:rPr sz="1200"/>
              <a:t>du </a:t>
            </a:r>
            <a:r>
              <a:rPr sz="1200" b="1"/>
              <a:t>processus associé </a:t>
            </a:r>
            <a:r>
              <a:rPr sz="1200"/>
              <a:t>au </a:t>
            </a:r>
            <a:r>
              <a:rPr sz="1200" b="1"/>
              <a:t>programme </a:t>
            </a:r>
            <a:r>
              <a:rPr sz="1200"/>
              <a:t>exécutable</a:t>
            </a:r>
            <a:r>
              <a:rPr lang="fr-FR" sz="1200"/>
              <a:t>, le </a:t>
            </a:r>
            <a:r>
              <a:rPr lang="fr-FR" sz="1200" b="1"/>
              <a:t>PCB. </a:t>
            </a:r>
            <a:r>
              <a:rPr lang="fr-FR" sz="1200" b="1">
                <a:solidFill>
                  <a:srgbClr val="00B050"/>
                </a:solidFill>
              </a:rPr>
              <a:t>(note 3)</a:t>
            </a:r>
            <a:endParaRPr lang="fr-FR" sz="1200" b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/>
              <a:t> Le PCB </a:t>
            </a:r>
            <a:r>
              <a:rPr lang="fr-FR" sz="1200" b="1"/>
              <a:t>permet </a:t>
            </a:r>
            <a:r>
              <a:rPr lang="fr-FR" sz="1200"/>
              <a:t>la </a:t>
            </a:r>
            <a:r>
              <a:rPr lang="fr-FR" sz="1200" b="1"/>
              <a:t>sauvegarde </a:t>
            </a:r>
            <a:r>
              <a:rPr lang="fr-FR" sz="1200"/>
              <a:t>et la </a:t>
            </a:r>
            <a:r>
              <a:rPr lang="fr-FR" sz="1200" b="1"/>
              <a:t>restauration </a:t>
            </a:r>
            <a:r>
              <a:rPr lang="fr-FR" sz="1200"/>
              <a:t>du </a:t>
            </a:r>
            <a:r>
              <a:rPr lang="fr-FR" sz="1200" b="1"/>
              <a:t>contexte mémoire </a:t>
            </a:r>
            <a:r>
              <a:rPr lang="fr-FR" sz="1200"/>
              <a:t>et du contexte </a:t>
            </a:r>
            <a:r>
              <a:rPr lang="fr-FR" sz="1200" b="1"/>
              <a:t>processeur </a:t>
            </a:r>
            <a:r>
              <a:rPr lang="fr-FR" sz="1200"/>
              <a:t>lors des opérations de </a:t>
            </a:r>
            <a:r>
              <a:rPr lang="fr-FR" sz="1200" b="1"/>
              <a:t>commutations </a:t>
            </a:r>
            <a:r>
              <a:rPr lang="fr-FR" sz="1200"/>
              <a:t>de </a:t>
            </a:r>
            <a:r>
              <a:rPr lang="fr-FR" sz="1200" b="1"/>
              <a:t>contexte</a:t>
            </a:r>
            <a:r>
              <a:rPr lang="fr-FR" sz="120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FR" sz="1200" b="1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FR" sz="1200"/>
          </a:p>
        </p:txBody>
      </p:sp>
      <p:sp>
        <p:nvSpPr>
          <p:cNvPr id="181" name="Text Box 2"/>
          <p:cNvSpPr/>
          <p:nvPr/>
        </p:nvSpPr>
        <p:spPr>
          <a:xfrm>
            <a:off x="6430850" y="5589305"/>
            <a:ext cx="2670810" cy="2425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l">
              <a:lnSpc>
                <a:spcPct val="100000"/>
              </a:lnSpc>
              <a:tabLst>
                <a:tab pos="0" algn="l"/>
              </a:tabLst>
            </a:pPr>
            <a:r>
              <a:rPr lang="fr-FR" sz="10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Figure 5 : Bloc de contrôle de processus.</a:t>
            </a:r>
          </a:p>
        </p:txBody>
      </p:sp>
      <p:pic>
        <p:nvPicPr>
          <p:cNvPr id="2" name="Picture 1" descr="PC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00" y="1557020"/>
            <a:ext cx="2755900" cy="4051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NOTION DE PROCESSUS</a:t>
            </a:r>
            <a:b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</a:br>
            <a:r>
              <a:rPr lang="fr-FR" sz="20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Opérations sur les processus</a:t>
            </a:r>
            <a:b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Times New Roman" panose="02020603050405020304"/>
              </a:rPr>
              <a:t>9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07315" y="1416685"/>
            <a:ext cx="894715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Le </a:t>
            </a:r>
            <a:r>
              <a:rPr lang="en-US" sz="1200" b="1"/>
              <a:t>système d’exploitation offre </a:t>
            </a:r>
            <a:r>
              <a:rPr lang="en-US" sz="1200"/>
              <a:t>généralement les </a:t>
            </a:r>
            <a:r>
              <a:rPr lang="en-US" sz="1200" b="1"/>
              <a:t>opérations </a:t>
            </a:r>
            <a:r>
              <a:rPr lang="en-US" sz="1200"/>
              <a:t>suivantes pour la </a:t>
            </a:r>
            <a:r>
              <a:rPr lang="en-US" sz="1200" b="1"/>
              <a:t>gestion</a:t>
            </a:r>
            <a:r>
              <a:rPr lang="fr-FR" altLang="en-US" sz="1200" b="1"/>
              <a:t> </a:t>
            </a:r>
            <a:r>
              <a:rPr lang="en-US" sz="1200"/>
              <a:t>des </a:t>
            </a:r>
            <a:r>
              <a:rPr lang="en-US" sz="1200" b="1"/>
              <a:t>processus </a:t>
            </a:r>
            <a:r>
              <a:rPr lang="en-US" sz="1200"/>
              <a:t>: création de processus, destruction de processus, suspension de l’exécution et reprise de celle-ci</a:t>
            </a:r>
            <a:r>
              <a:rPr lang="fr-FR" altLang="en-US" sz="1200"/>
              <a:t> 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 b="1"/>
              <a:t>Création </a:t>
            </a:r>
            <a:r>
              <a:rPr lang="fr-FR" altLang="en-US" sz="1200"/>
              <a:t>de </a:t>
            </a:r>
            <a:r>
              <a:rPr lang="fr-FR" altLang="en-US" sz="1200" b="1"/>
              <a:t>processus </a:t>
            </a:r>
            <a:r>
              <a:rPr lang="fr-FR" altLang="en-US" sz="1200"/>
              <a:t>: Un </a:t>
            </a:r>
            <a:r>
              <a:rPr lang="fr-FR" altLang="en-US" sz="1200" b="1"/>
              <a:t>processus </a:t>
            </a:r>
            <a:r>
              <a:rPr lang="fr-FR" altLang="en-US" sz="1200"/>
              <a:t>peut </a:t>
            </a:r>
            <a:r>
              <a:rPr lang="fr-FR" altLang="en-US" sz="1200" b="1"/>
              <a:t>créer </a:t>
            </a:r>
            <a:r>
              <a:rPr lang="fr-FR" altLang="en-US" sz="1200"/>
              <a:t>un ou plusieurs </a:t>
            </a:r>
            <a:r>
              <a:rPr lang="fr-FR" altLang="en-US" sz="1200" b="1"/>
              <a:t>autres processus </a:t>
            </a:r>
            <a:r>
              <a:rPr lang="fr-FR" altLang="en-US" sz="1200"/>
              <a:t>en invoquant un </a:t>
            </a:r>
            <a:r>
              <a:rPr lang="fr-FR" altLang="en-US" sz="1200" b="1"/>
              <a:t>appel système </a:t>
            </a:r>
            <a:r>
              <a:rPr lang="fr-FR" altLang="en-US" sz="1200"/>
              <a:t>de création de processus (</a:t>
            </a:r>
            <a:r>
              <a:rPr lang="fr-FR" altLang="en-US" sz="1200" b="1">
                <a:latin typeface="Courier" charset="0"/>
                <a:cs typeface="Courier" charset="0"/>
              </a:rPr>
              <a:t>fork</a:t>
            </a:r>
            <a:r>
              <a:rPr lang="fr-FR" altLang="en-US" sz="1200"/>
              <a:t>, sous Linux, </a:t>
            </a:r>
            <a:r>
              <a:rPr lang="fr-FR" altLang="en-US" sz="1200" b="1">
                <a:solidFill>
                  <a:srgbClr val="00B050"/>
                </a:solidFill>
              </a:rPr>
              <a:t>note 4</a:t>
            </a:r>
            <a:r>
              <a:rPr lang="fr-FR" altLang="en-US" sz="1200"/>
              <a:t>), se développe un </a:t>
            </a:r>
            <a:r>
              <a:rPr lang="fr-FR" altLang="en-US" sz="1200" b="1"/>
              <a:t>arbre </a:t>
            </a:r>
            <a:r>
              <a:rPr lang="fr-FR" altLang="en-US" sz="1200"/>
              <a:t>de </a:t>
            </a:r>
            <a:r>
              <a:rPr lang="fr-FR" altLang="en-US" sz="1200" b="1"/>
              <a:t>filiation </a:t>
            </a:r>
            <a:r>
              <a:rPr lang="fr-FR" altLang="en-US" sz="1200"/>
              <a:t>entre processus (</a:t>
            </a:r>
            <a:r>
              <a:rPr lang="fr-FR" altLang="en-US" sz="1200" i="1"/>
              <a:t>pére -&gt; fils -&gt; petit-fils -&gt; ....</a:t>
            </a:r>
            <a:r>
              <a:rPr lang="fr-FR" altLang="en-US" sz="1200"/>
              <a:t>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 b="1"/>
              <a:t>Destruction </a:t>
            </a:r>
            <a:r>
              <a:rPr lang="fr-FR" altLang="en-US" sz="1200"/>
              <a:t>de </a:t>
            </a:r>
            <a:r>
              <a:rPr lang="fr-FR" altLang="en-US" sz="1200" b="1"/>
              <a:t>processus </a:t>
            </a:r>
            <a:r>
              <a:rPr lang="fr-FR" altLang="en-US" sz="1200"/>
              <a:t>intervient 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altLang="en-US" sz="1200" b="1"/>
              <a:t>processus </a:t>
            </a:r>
            <a:r>
              <a:rPr lang="fr-FR" altLang="en-US" sz="1200"/>
              <a:t>a </a:t>
            </a:r>
            <a:r>
              <a:rPr lang="fr-FR" altLang="en-US" sz="1200" b="1"/>
              <a:t>terminé </a:t>
            </a:r>
            <a:r>
              <a:rPr lang="fr-FR" altLang="en-US" sz="1200"/>
              <a:t>son exécution, il  </a:t>
            </a:r>
            <a:r>
              <a:rPr lang="fr-FR" altLang="en-US" sz="1200" b="1"/>
              <a:t>s’autodétruit </a:t>
            </a:r>
            <a:r>
              <a:rPr lang="fr-FR" altLang="en-US" sz="1200"/>
              <a:t>en appelant une </a:t>
            </a:r>
            <a:r>
              <a:rPr lang="fr-FR" altLang="en-US" sz="1200" b="1"/>
              <a:t>routine système </a:t>
            </a:r>
            <a:r>
              <a:rPr lang="fr-FR" altLang="en-US" sz="1200"/>
              <a:t>de fin d’exécution (par exemple </a:t>
            </a:r>
            <a:r>
              <a:rPr lang="fr-FR" altLang="en-US" sz="1200">
                <a:latin typeface="Courier" charset="0"/>
                <a:cs typeface="Courier" charset="0"/>
              </a:rPr>
              <a:t>exit()</a:t>
            </a:r>
            <a:r>
              <a:rPr lang="fr-FR" altLang="en-US" sz="1200"/>
              <a:t> sous Unix);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altLang="en-US" sz="1200"/>
              <a:t>processus </a:t>
            </a:r>
            <a:r>
              <a:rPr lang="fr-FR" altLang="en-US" sz="1200" b="1"/>
              <a:t>commet </a:t>
            </a:r>
            <a:r>
              <a:rPr lang="fr-FR" altLang="en-US" sz="1200"/>
              <a:t>une </a:t>
            </a:r>
            <a:r>
              <a:rPr lang="fr-FR" altLang="en-US" sz="1200" b="1"/>
              <a:t>erreur irrécouvrable</a:t>
            </a:r>
            <a:r>
              <a:rPr lang="fr-FR" altLang="en-US" sz="1200"/>
              <a:t>.  Une </a:t>
            </a:r>
            <a:r>
              <a:rPr lang="fr-FR" altLang="en-US" sz="1200" b="1"/>
              <a:t>trappe </a:t>
            </a:r>
            <a:r>
              <a:rPr lang="fr-FR" altLang="en-US" sz="1200"/>
              <a:t>est </a:t>
            </a:r>
            <a:r>
              <a:rPr lang="fr-FR" altLang="en-US" sz="1200" b="1"/>
              <a:t>levée </a:t>
            </a:r>
            <a:r>
              <a:rPr lang="fr-FR" altLang="en-US" sz="1200"/>
              <a:t>et le processus est </a:t>
            </a:r>
            <a:r>
              <a:rPr lang="fr-FR" altLang="en-US" sz="1200" b="1"/>
              <a:t>terminé </a:t>
            </a:r>
            <a:r>
              <a:rPr lang="fr-FR" altLang="en-US" sz="1200"/>
              <a:t>par le </a:t>
            </a:r>
            <a:r>
              <a:rPr lang="fr-FR" altLang="en-US" sz="1200" b="1"/>
              <a:t>système</a:t>
            </a:r>
            <a:r>
              <a:rPr lang="fr-FR" altLang="en-US" sz="120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altLang="en-US" sz="1200"/>
              <a:t>lorsqu’un </a:t>
            </a:r>
            <a:r>
              <a:rPr lang="fr-FR" altLang="en-US" sz="1200" b="1"/>
              <a:t>autre processus demande </a:t>
            </a:r>
            <a:r>
              <a:rPr lang="fr-FR" altLang="en-US" sz="1200"/>
              <a:t>la </a:t>
            </a:r>
            <a:r>
              <a:rPr lang="fr-FR" altLang="en-US" sz="1200" b="1"/>
              <a:t>destruction </a:t>
            </a:r>
            <a:r>
              <a:rPr lang="fr-FR" altLang="en-US" sz="1200"/>
              <a:t>du processus, </a:t>
            </a:r>
            <a:r>
              <a:rPr lang="fr-FR" altLang="en-US" sz="1200" b="1"/>
              <a:t>par </a:t>
            </a:r>
            <a:r>
              <a:rPr lang="fr-FR" altLang="en-US" sz="1200"/>
              <a:t>le biais d’un </a:t>
            </a:r>
            <a:r>
              <a:rPr lang="fr-FR" altLang="en-US" sz="1200" b="1"/>
              <a:t>appel </a:t>
            </a:r>
            <a:r>
              <a:rPr lang="fr-FR" altLang="en-US" sz="1200"/>
              <a:t>à une routine </a:t>
            </a:r>
            <a:r>
              <a:rPr lang="fr-FR" altLang="en-US" sz="1200" b="1"/>
              <a:t>système </a:t>
            </a:r>
            <a:r>
              <a:rPr lang="fr-FR" altLang="en-US" sz="1200"/>
              <a:t>telle que </a:t>
            </a:r>
            <a:r>
              <a:rPr lang="fr-FR" altLang="en-US" sz="1200" b="1">
                <a:latin typeface="Courier" charset="0"/>
                <a:cs typeface="Courier" charset="0"/>
              </a:rPr>
              <a:t>kill </a:t>
            </a:r>
            <a:r>
              <a:rPr lang="fr-FR" altLang="en-US" sz="1200"/>
              <a:t>sous Unix.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altLang="en-US" sz="1200"/>
              <a:t>Lors de la </a:t>
            </a:r>
            <a:r>
              <a:rPr lang="fr-FR" altLang="en-US" sz="1200" b="1"/>
              <a:t>destruction </a:t>
            </a:r>
            <a:r>
              <a:rPr lang="fr-FR" altLang="en-US" sz="1200"/>
              <a:t>d’un processus, le </a:t>
            </a:r>
            <a:r>
              <a:rPr lang="fr-FR" altLang="en-US" sz="1200" b="1"/>
              <a:t>contexte </a:t>
            </a:r>
            <a:r>
              <a:rPr lang="fr-FR" altLang="en-US" sz="1200"/>
              <a:t>de celui-ci est </a:t>
            </a:r>
            <a:r>
              <a:rPr lang="fr-FR" altLang="en-US" sz="1200" b="1"/>
              <a:t>démantelé </a:t>
            </a:r>
            <a:r>
              <a:rPr lang="fr-FR" altLang="en-US" sz="1200"/>
              <a:t>: les </a:t>
            </a:r>
            <a:r>
              <a:rPr lang="fr-FR" altLang="en-US" sz="1200" b="1"/>
              <a:t>ressources </a:t>
            </a:r>
            <a:r>
              <a:rPr lang="fr-FR" altLang="en-US" sz="1200"/>
              <a:t>allouées au processus sont </a:t>
            </a:r>
            <a:r>
              <a:rPr lang="fr-FR" altLang="en-US" sz="1200" b="1"/>
              <a:t>libérées </a:t>
            </a:r>
            <a:r>
              <a:rPr lang="fr-FR" altLang="en-US" sz="1200"/>
              <a:t>et son </a:t>
            </a:r>
            <a:r>
              <a:rPr lang="fr-FR" altLang="en-US" sz="1200" b="1"/>
              <a:t>bloc </a:t>
            </a:r>
            <a:r>
              <a:rPr lang="fr-FR" altLang="en-US" sz="1200"/>
              <a:t>de </a:t>
            </a:r>
            <a:r>
              <a:rPr lang="fr-FR" altLang="en-US" sz="1200" b="1"/>
              <a:t>contrôle </a:t>
            </a:r>
            <a:r>
              <a:rPr lang="fr-FR" altLang="en-US" sz="1200"/>
              <a:t>est </a:t>
            </a:r>
            <a:r>
              <a:rPr lang="fr-FR" altLang="en-US" sz="1200" b="1"/>
              <a:t>détruit</a:t>
            </a:r>
            <a:r>
              <a:rPr lang="fr-FR" altLang="en-US" sz="120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 b="1"/>
              <a:t>Suspension </a:t>
            </a:r>
            <a:r>
              <a:rPr lang="fr-FR" altLang="en-US" sz="1200"/>
              <a:t>d’exécution : 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altLang="en-US" sz="1200"/>
              <a:t>opération qui </a:t>
            </a:r>
            <a:r>
              <a:rPr lang="fr-FR" altLang="en-US" sz="1200" b="1"/>
              <a:t>consiste </a:t>
            </a:r>
            <a:r>
              <a:rPr lang="fr-FR" altLang="en-US" sz="1200"/>
              <a:t>à momentanément </a:t>
            </a:r>
            <a:r>
              <a:rPr lang="fr-FR" altLang="en-US" sz="1200" b="1"/>
              <a:t>arrêter l’exécution </a:t>
            </a:r>
            <a:r>
              <a:rPr lang="fr-FR" altLang="en-US" sz="1200"/>
              <a:t>d’un </a:t>
            </a:r>
            <a:r>
              <a:rPr lang="fr-FR" altLang="en-US" sz="1200" b="1"/>
              <a:t>processus </a:t>
            </a:r>
            <a:r>
              <a:rPr lang="fr-FR" altLang="en-US" sz="1200"/>
              <a:t>pour la </a:t>
            </a:r>
            <a:r>
              <a:rPr lang="fr-FR" altLang="en-US" sz="1200" b="1"/>
              <a:t>reprendre ultérieurement</a:t>
            </a:r>
            <a:r>
              <a:rPr lang="fr-FR" altLang="en-US" sz="120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altLang="en-US" sz="1200"/>
              <a:t>le </a:t>
            </a:r>
            <a:r>
              <a:rPr lang="fr-FR" altLang="en-US" sz="1200" b="1"/>
              <a:t>contexte </a:t>
            </a:r>
            <a:r>
              <a:rPr lang="fr-FR" altLang="en-US" sz="1200"/>
              <a:t>du </a:t>
            </a:r>
            <a:r>
              <a:rPr lang="fr-FR" altLang="en-US" sz="1200" b="1"/>
              <a:t>processus </a:t>
            </a:r>
            <a:r>
              <a:rPr lang="fr-FR" altLang="en-US" sz="1200"/>
              <a:t>est </a:t>
            </a:r>
            <a:r>
              <a:rPr lang="fr-FR" altLang="en-US" sz="1200" b="1"/>
              <a:t>sauvegardé </a:t>
            </a:r>
            <a:r>
              <a:rPr lang="fr-FR" altLang="en-US" sz="1200"/>
              <a:t>dans son </a:t>
            </a:r>
            <a:r>
              <a:rPr lang="fr-FR" altLang="en-US" sz="1200" b="1"/>
              <a:t>PCB </a:t>
            </a:r>
            <a:r>
              <a:rPr lang="fr-FR" altLang="en-US" sz="1200"/>
              <a:t>afin de pouvoir </a:t>
            </a:r>
            <a:r>
              <a:rPr lang="fr-FR" altLang="en-US" sz="1200" b="1"/>
              <a:t>reprendre l’exécution</a:t>
            </a:r>
            <a:r>
              <a:rPr lang="fr-FR" altLang="en-US" sz="1200"/>
              <a:t>, là où elle a été suspendue.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altLang="en-US" sz="1200"/>
              <a:t> Le processus suspendu </a:t>
            </a:r>
            <a:r>
              <a:rPr lang="fr-FR" altLang="en-US" sz="1200" b="1"/>
              <a:t>passe </a:t>
            </a:r>
            <a:r>
              <a:rPr lang="fr-FR" altLang="en-US" sz="1200"/>
              <a:t>dans l’état </a:t>
            </a:r>
            <a:r>
              <a:rPr lang="fr-FR" altLang="en-US" sz="1200" b="1"/>
              <a:t>bloqué</a:t>
            </a:r>
            <a:r>
              <a:rPr lang="fr-FR" altLang="en-US" sz="1200"/>
              <a:t>. 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altLang="en-US" sz="1200"/>
              <a:t>Lors de sa </a:t>
            </a:r>
            <a:r>
              <a:rPr lang="fr-FR" altLang="en-US" sz="1200" b="1"/>
              <a:t>reprise </a:t>
            </a:r>
            <a:r>
              <a:rPr lang="fr-FR" altLang="en-US" sz="1200"/>
              <a:t>d’exécution, le processus franchit la transition de </a:t>
            </a:r>
            <a:r>
              <a:rPr lang="fr-FR" altLang="en-US" sz="1200" b="1"/>
              <a:t>déblocage </a:t>
            </a:r>
            <a:r>
              <a:rPr lang="fr-FR" altLang="en-US" sz="1200"/>
              <a:t>et entre dans l’état </a:t>
            </a:r>
            <a:r>
              <a:rPr lang="fr-FR" altLang="en-US" sz="1200" b="1"/>
              <a:t>prêt</a:t>
            </a:r>
            <a:r>
              <a:rPr lang="fr-FR" altLang="en-US" sz="120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altLang="en-US" sz="1200"/>
              <a:t>Sous les systèmes Linux ou Unix, </a:t>
            </a:r>
            <a:r>
              <a:rPr lang="fr-FR" altLang="en-US" sz="1200" b="1"/>
              <a:t>l’appel système </a:t>
            </a:r>
            <a:r>
              <a:rPr lang="fr-FR" altLang="en-US" sz="1200">
                <a:latin typeface="Courier" charset="0"/>
                <a:cs typeface="Courier" charset="0"/>
              </a:rPr>
              <a:t>sleep(duree)</a:t>
            </a:r>
            <a:r>
              <a:rPr lang="fr-FR" altLang="en-US" sz="1200"/>
              <a:t> permet de </a:t>
            </a:r>
            <a:r>
              <a:rPr lang="fr-FR" altLang="en-US" sz="1200" b="1"/>
              <a:t>suspendre </a:t>
            </a:r>
            <a:r>
              <a:rPr lang="fr-FR" altLang="en-US" sz="1200"/>
              <a:t>l’exécution d’un </a:t>
            </a:r>
            <a:r>
              <a:rPr lang="fr-FR" altLang="en-US" sz="1200" b="1"/>
              <a:t>processus </a:t>
            </a:r>
            <a:r>
              <a:rPr lang="fr-FR" altLang="en-US" sz="1200"/>
              <a:t>pour un temps égal à </a:t>
            </a:r>
            <a:r>
              <a:rPr lang="fr-FR" altLang="en-US" sz="1200" b="1"/>
              <a:t>duree secondes</a:t>
            </a:r>
            <a:r>
              <a:rPr lang="fr-FR" altLang="en-US" sz="12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8D452BAFB8ED42ABC8126835C3F547" ma:contentTypeVersion="11" ma:contentTypeDescription="Crée un document." ma:contentTypeScope="" ma:versionID="4795fb58b254509285914090dfe0ad51">
  <xsd:schema xmlns:xsd="http://www.w3.org/2001/XMLSchema" xmlns:xs="http://www.w3.org/2001/XMLSchema" xmlns:p="http://schemas.microsoft.com/office/2006/metadata/properties" xmlns:ns2="766e261a-0364-4f22-a87c-bb1ba8a18389" xmlns:ns3="8809df66-654d-4558-95ed-9419bae7ad50" targetNamespace="http://schemas.microsoft.com/office/2006/metadata/properties" ma:root="true" ma:fieldsID="599bdd61ba10b47222ffd1a270a1c964" ns2:_="" ns3:_="">
    <xsd:import namespace="766e261a-0364-4f22-a87c-bb1ba8a18389"/>
    <xsd:import namespace="8809df66-654d-4558-95ed-9419bae7ad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6e261a-0364-4f22-a87c-bb1ba8a183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3b972a7f-0ff5-4d06-af94-aff851ef5c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09df66-654d-4558-95ed-9419bae7ad5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5e7cec02-6323-426e-83cb-e7abffb8290f}" ma:internalName="TaxCatchAll" ma:showField="CatchAllData" ma:web="8809df66-654d-4558-95ed-9419bae7ad5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66e261a-0364-4f22-a87c-bb1ba8a18389">
      <Terms xmlns="http://schemas.microsoft.com/office/infopath/2007/PartnerControls"/>
    </lcf76f155ced4ddcb4097134ff3c332f>
    <TaxCatchAll xmlns="8809df66-654d-4558-95ed-9419bae7ad5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6A7D95-041F-4423-8252-ED1B00493AF0}"/>
</file>

<file path=customXml/itemProps2.xml><?xml version="1.0" encoding="utf-8"?>
<ds:datastoreItem xmlns:ds="http://schemas.openxmlformats.org/officeDocument/2006/customXml" ds:itemID="{4215BB48-5F78-4640-B8E5-7A49E07FE679}">
  <ds:schemaRefs>
    <ds:schemaRef ds:uri="http://schemas.microsoft.com/office/2006/metadata/properties"/>
    <ds:schemaRef ds:uri="http://schemas.microsoft.com/office/infopath/2007/PartnerControls"/>
    <ds:schemaRef ds:uri="ca2b80a2-2871-4120-a587-e0c3105bfd73"/>
    <ds:schemaRef ds:uri="1ba4732b-772d-4449-a4b4-835f90b02ea8"/>
  </ds:schemaRefs>
</ds:datastoreItem>
</file>

<file path=customXml/itemProps3.xml><?xml version="1.0" encoding="utf-8"?>
<ds:datastoreItem xmlns:ds="http://schemas.openxmlformats.org/officeDocument/2006/customXml" ds:itemID="{7E63078F-80AB-4C9F-B258-52AF32153C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25443</Words>
  <Application>Microsoft Office PowerPoint</Application>
  <PresentationFormat>Affichage à l'écran (4:3)</PresentationFormat>
  <Paragraphs>575</Paragraphs>
  <Slides>41</Slides>
  <Notes>27</Notes>
  <HiddenSlides>0</HiddenSlides>
  <MMClips>0</MMClips>
  <ScaleCrop>false</ScaleCrop>
  <HeadingPairs>
    <vt:vector size="4" baseType="variant">
      <vt:variant>
        <vt:lpstr>Thème</vt:lpstr>
      </vt:variant>
      <vt:variant>
        <vt:i4>4</vt:i4>
      </vt:variant>
      <vt:variant>
        <vt:lpstr>Titres des diapositives</vt:lpstr>
      </vt:variant>
      <vt:variant>
        <vt:i4>41</vt:i4>
      </vt:variant>
    </vt:vector>
  </HeadingPairs>
  <TitlesOfParts>
    <vt:vector size="45" baseType="lpstr">
      <vt:lpstr>默认设计模板</vt:lpstr>
      <vt:lpstr>默认设计模板</vt:lpstr>
      <vt:lpstr>1_默认设计模板</vt:lpstr>
      <vt:lpstr>2_默认设计模板</vt:lpstr>
      <vt:lpstr>B. Gestion des exécutions programmes</vt:lpstr>
      <vt:lpstr>Sommaire</vt:lpstr>
      <vt:lpstr>Introduction</vt:lpstr>
      <vt:lpstr> NOTION DE PROCESSUS Définitions</vt:lpstr>
      <vt:lpstr> NOTION DE PROCESSUS Définitions </vt:lpstr>
      <vt:lpstr> NOTION DE PROCESSUS Définitions </vt:lpstr>
      <vt:lpstr> NOTION DE PROCESSUS États d’un processus </vt:lpstr>
      <vt:lpstr> NOTION DE PROCESSUS Bloc de contrôle du processus  (PCB :  Process Control Block) </vt:lpstr>
      <vt:lpstr> NOTION DE PROCESSUS Opérations sur les processus </vt:lpstr>
      <vt:lpstr> NOTION DE PROCESSUS Un exemple de processus : les processus Unix </vt:lpstr>
      <vt:lpstr> NOTION DE PROCESSUS Un exemple de processus : les processus Unix </vt:lpstr>
      <vt:lpstr> NOTION DE PROCESSUS Un exemple de processus : les processus Unix </vt:lpstr>
      <vt:lpstr> NOTION DE PROCESSUS Programmation de processus : l’exemple de LINUX </vt:lpstr>
      <vt:lpstr> NOTION DE PROCESSUS Programmation de processus : l’exemple de LINUX </vt:lpstr>
      <vt:lpstr> NOTION DE PROCESSUS Programmation de processus : l’exemple de LINUX </vt:lpstr>
      <vt:lpstr> NOTION DE PROCESSUS Programmation de processus : l’exemple de LINUX </vt:lpstr>
      <vt:lpstr> NOTION DE PROCESSUS  Langage de commandes Processus : l’exemple de Linux </vt:lpstr>
      <vt:lpstr> NOTION DE PROCESSUS  Langage de commandes Processus : l’exemple de Linux </vt:lpstr>
      <vt:lpstr> ORDONNANCEMENT SUR L’UNITÉ CENTRALE Introduction </vt:lpstr>
      <vt:lpstr> ORDONNANCEMENT SUR L’UNITÉ CENTRALE Ordonnancement préemptif et non préemptif </vt:lpstr>
      <vt:lpstr> ORDONNANCEMENT SUR L’UNITÉ CENTRALE Ordonnancement préemptif et non préemptif </vt:lpstr>
      <vt:lpstr> ORDONNANCEMENT SUR L’UNITÉ CENTRALE Entités systèmes responsable de l’ordonnancement</vt:lpstr>
      <vt:lpstr> ORDONNANCEMENT SUR L’UNITÉ CENTRALE Politiques d’ordonnancement</vt:lpstr>
      <vt:lpstr> ORDONNANCEMENT SUR L’UNITÉ CENTRALE Politiques d’ordonnancement</vt:lpstr>
      <vt:lpstr> ORDONNANCEMENT SUR L’UNITÉ CENTRALE Politiques d’ordonnancement</vt:lpstr>
      <vt:lpstr> ORDONNANCEMENT SUR L’UNITÉ CENTRALE Politiques d’ordonnancement</vt:lpstr>
      <vt:lpstr> ORDONNANCEMENT SUR L’UNITÉ CENTRALE Politiques d’ordonnancement</vt:lpstr>
      <vt:lpstr> ORDONNANCEMENT SUR L’UNITÉ CENTRALE Exemples</vt:lpstr>
      <vt:lpstr>ORDONNANCEMENT SUR L’UNITÉ CENTRALE Exemples</vt:lpstr>
      <vt:lpstr>ORDONNANCEMENT SUR L’UNITÉ CENTRALE Exemples</vt:lpstr>
      <vt:lpstr> SYNCHRONISATION ET COMMUNICATION  ENTRE PROCESSUS Introduction</vt:lpstr>
      <vt:lpstr> SYNCHRONISATION ET COMMUNICATION  ENTRE PROCESSUS Introduction</vt:lpstr>
      <vt:lpstr> SYNCHRONISATION ET COMMUNICATION  ENTRE PROCESSUS  Le schéma de l’allocation de ressources</vt:lpstr>
      <vt:lpstr> SYNCHRONISATION ET COMMUNICATION  ENTRE PROCESSUS L’exclusion mutuelle</vt:lpstr>
      <vt:lpstr> SYNCHRONISATION ET COMMUNICATION  ENTRE PROCESSUS   Le schéma producteur-consommateur</vt:lpstr>
      <vt:lpstr> SYNCHRONISATION ET COMMUNICATION  ENTRE PROCESSUS   Le schéma lecteurs-rédacteurs</vt:lpstr>
      <vt:lpstr> NOTION DE PROCESSUS LÉGER OU THREAD    Notion de thread</vt:lpstr>
      <vt:lpstr> NOTION DE PROCESSUS LÉGER OU THREAD    Exemple sous Linux</vt:lpstr>
      <vt:lpstr> NOTION DE PROCESSUS LÉGER OU THREAD    Exemple sous Windows</vt:lpstr>
      <vt:lpstr>Conclusion</vt:lpstr>
      <vt:lpstr>TP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1</dc:title>
  <dc:creator>wps</dc:creator>
  <cp:lastModifiedBy>komo</cp:lastModifiedBy>
  <cp:revision>257</cp:revision>
  <dcterms:created xsi:type="dcterms:W3CDTF">2023-06-18T11:13:14Z</dcterms:created>
  <dcterms:modified xsi:type="dcterms:W3CDTF">2023-11-30T09:22:41Z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1033-11.1.0.11698</vt:lpwstr>
  </property>
  <property fmtid="{D5CDD505-2E9C-101B-9397-08002B2CF9AE}" pid="4" name="Slides">
    <vt:i4>29</vt:i4>
  </property>
  <property fmtid="{D5CDD505-2E9C-101B-9397-08002B2CF9AE}" pid="5" name="ContentTypeId">
    <vt:lpwstr>0x0101002B8D452BAFB8ED42ABC8126835C3F547</vt:lpwstr>
  </property>
  <property fmtid="{D5CDD505-2E9C-101B-9397-08002B2CF9AE}" pid="6" name="MediaServiceImageTags">
    <vt:lpwstr/>
  </property>
  <property fmtid="{D5CDD505-2E9C-101B-9397-08002B2CF9AE}" pid="7" name="Order">
    <vt:r8>37600</vt:r8>
  </property>
  <property fmtid="{D5CDD505-2E9C-101B-9397-08002B2CF9AE}" pid="8" name="xd_Signature">
    <vt:bool>false</vt:bool>
  </property>
  <property fmtid="{D5CDD505-2E9C-101B-9397-08002B2CF9AE}" pid="9" name="xd_ProgID">
    <vt:lpwstr/>
  </property>
  <property fmtid="{D5CDD505-2E9C-101B-9397-08002B2CF9AE}" pid="10" name="_SourceUrl">
    <vt:lpwstr/>
  </property>
  <property fmtid="{D5CDD505-2E9C-101B-9397-08002B2CF9AE}" pid="11" name="_SharedFileIndex">
    <vt:lpwstr/>
  </property>
  <property fmtid="{D5CDD505-2E9C-101B-9397-08002B2CF9AE}" pid="12" name="ComplianceAssetId">
    <vt:lpwstr/>
  </property>
  <property fmtid="{D5CDD505-2E9C-101B-9397-08002B2CF9AE}" pid="13" name="TemplateUrl">
    <vt:lpwstr/>
  </property>
  <property fmtid="{D5CDD505-2E9C-101B-9397-08002B2CF9AE}" pid="14" name="_ExtendedDescription">
    <vt:lpwstr/>
  </property>
  <property fmtid="{D5CDD505-2E9C-101B-9397-08002B2CF9AE}" pid="15" name="TriggerFlowInfo">
    <vt:lpwstr/>
  </property>
</Properties>
</file>