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Lst>
  <p:sldIdLst>
    <p:sldId id="256" r:id="rId2"/>
    <p:sldId id="257" r:id="rId3"/>
    <p:sldId id="258" r:id="rId4"/>
    <p:sldId id="268" r:id="rId5"/>
    <p:sldId id="260" r:id="rId6"/>
    <p:sldId id="269" r:id="rId7"/>
    <p:sldId id="261" r:id="rId8"/>
    <p:sldId id="270" r:id="rId9"/>
    <p:sldId id="265" r:id="rId10"/>
    <p:sldId id="271" r:id="rId11"/>
    <p:sldId id="267" r:id="rId12"/>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tion par défaut" id="{3826603B-8CB3-49DE-AFBC-E99A14980B9E}">
          <p14:sldIdLst>
            <p14:sldId id="256"/>
            <p14:sldId id="257"/>
            <p14:sldId id="258"/>
            <p14:sldId id="268"/>
            <p14:sldId id="260"/>
            <p14:sldId id="269"/>
            <p14:sldId id="261"/>
            <p14:sldId id="270"/>
            <p14:sldId id="265"/>
            <p14:sldId id="271"/>
            <p14:sldId id="267"/>
          </p14:sldIdLst>
        </p14:section>
        <p14:section name="Section sans titre" id="{B97527B9-EE76-4167-AE70-F0330F6B04AF}">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7749658-C23A-984D-A31E-C05C96761581}" v="27" dt="2024-09-27T12:30:32.407"/>
    <p1510:client id="{6ABBC609-76DE-5D30-3C98-6C7245F5D89D}" v="15" dt="2024-09-27T12:20:34.019"/>
    <p1510:client id="{DCB3C6AB-CD6B-84F0-E903-49C2C95A67CE}" v="138" dt="2024-09-27T09:59:32.379"/>
    <p1510:client id="{FCFDC233-603D-CC1D-1634-EE7C0B6A5991}" v="410" dt="2024-09-27T12:30:13.19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&#65279;<?xml version="1.0" encoding="utf-8"?><Relationships xmlns="http://schemas.openxmlformats.org/package/2006/relationships"><Relationship Type="http://schemas.openxmlformats.org/officeDocument/2006/relationships/slide" Target="slides/slide7.xml" Id="rId8" /><Relationship Type="http://schemas.openxmlformats.org/officeDocument/2006/relationships/presProps" Target="presProps.xml" Id="rId13" /><Relationship Type="http://schemas.microsoft.com/office/2015/10/relationships/revisionInfo" Target="revisionInfo.xml" Id="rId18" /><Relationship Type="http://schemas.openxmlformats.org/officeDocument/2006/relationships/slide" Target="slides/slide2.xml" Id="rId3" /><Relationship Type="http://schemas.openxmlformats.org/officeDocument/2006/relationships/slide" Target="slides/slide6.xml" Id="rId7" /><Relationship Type="http://schemas.openxmlformats.org/officeDocument/2006/relationships/slide" Target="slides/slide11.xml" Id="rId12" /><Relationship Type="http://schemas.openxmlformats.org/officeDocument/2006/relationships/slide" Target="slides/slide1.xml" Id="rId2" /><Relationship Type="http://schemas.openxmlformats.org/officeDocument/2006/relationships/tableStyles" Target="tableStyles.xml" Id="rId16" /><Relationship Type="http://schemas.openxmlformats.org/officeDocument/2006/relationships/slideMaster" Target="slideMasters/slideMaster1.xml" Id="rId1" /><Relationship Type="http://schemas.openxmlformats.org/officeDocument/2006/relationships/slide" Target="slides/slide5.xml" Id="rId6" /><Relationship Type="http://schemas.openxmlformats.org/officeDocument/2006/relationships/slide" Target="slides/slide10.xml" Id="rId11" /><Relationship Type="http://schemas.openxmlformats.org/officeDocument/2006/relationships/slide" Target="slides/slide4.xml" Id="rId5" /><Relationship Type="http://schemas.openxmlformats.org/officeDocument/2006/relationships/theme" Target="theme/theme1.xml" Id="rId15" /><Relationship Type="http://schemas.openxmlformats.org/officeDocument/2006/relationships/slide" Target="slides/slide9.xml" Id="rId10" /><Relationship Type="http://schemas.openxmlformats.org/officeDocument/2006/relationships/slide" Target="slides/slide3.xml" Id="rId4" /><Relationship Type="http://schemas.openxmlformats.org/officeDocument/2006/relationships/slide" Target="slides/slide8.xml" Id="rId9" /><Relationship Type="http://schemas.openxmlformats.org/officeDocument/2006/relationships/viewProps" Target="viewProps.xml" Id="rId14"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B0DB3-A8FF-4ABB-9E2E-D960422260EB}"/>
              </a:ext>
            </a:extLst>
          </p:cNvPr>
          <p:cNvSpPr>
            <a:spLocks noGrp="1"/>
          </p:cNvSpPr>
          <p:nvPr>
            <p:ph type="ctrTitle"/>
          </p:nvPr>
        </p:nvSpPr>
        <p:spPr>
          <a:xfrm>
            <a:off x="1524000" y="1122363"/>
            <a:ext cx="9144000" cy="3025308"/>
          </a:xfrm>
        </p:spPr>
        <p:txBody>
          <a:bodyPr anchor="b">
            <a:normAutofit/>
          </a:bodyPr>
          <a:lstStyle>
            <a:lvl1pPr algn="ctr">
              <a:defRPr sz="6600"/>
            </a:lvl1pPr>
          </a:lstStyle>
          <a:p>
            <a:r>
              <a:rPr lang="en-US"/>
              <a:t>Click to edit Master title style</a:t>
            </a:r>
          </a:p>
        </p:txBody>
      </p:sp>
      <p:sp>
        <p:nvSpPr>
          <p:cNvPr id="3" name="Subtitle 2">
            <a:extLst>
              <a:ext uri="{FF2B5EF4-FFF2-40B4-BE49-F238E27FC236}">
                <a16:creationId xmlns:a16="http://schemas.microsoft.com/office/drawing/2014/main" id="{8BEE0618-75D7-410F-859C-CDF53BC53E85}"/>
              </a:ext>
            </a:extLst>
          </p:cNvPr>
          <p:cNvSpPr>
            <a:spLocks noGrp="1"/>
          </p:cNvSpPr>
          <p:nvPr>
            <p:ph type="subTitle" idx="1"/>
          </p:nvPr>
        </p:nvSpPr>
        <p:spPr>
          <a:xfrm>
            <a:off x="1524000" y="4386729"/>
            <a:ext cx="9144000" cy="1135529"/>
          </a:xfrm>
        </p:spPr>
        <p:txBody>
          <a:bodyPr>
            <a:normAutofit/>
          </a:bodyPr>
          <a:lstStyle>
            <a:lvl1pPr marL="0" indent="0" algn="ctr">
              <a:lnSpc>
                <a:spcPct val="120000"/>
              </a:lnSpc>
              <a:buNone/>
              <a:defRPr sz="1800" b="1"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5237F11-76DB-4DD9-9747-3F38D05BA0FE}"/>
              </a:ext>
            </a:extLst>
          </p:cNvPr>
          <p:cNvSpPr>
            <a:spLocks noGrp="1"/>
          </p:cNvSpPr>
          <p:nvPr>
            <p:ph type="dt" sz="half" idx="10"/>
          </p:nvPr>
        </p:nvSpPr>
        <p:spPr/>
        <p:txBody>
          <a:bodyPr/>
          <a:lstStyle/>
          <a:p>
            <a:fld id="{11EAACC7-3B3F-47D1-959A-EF58926E955E}" type="datetimeFigureOut">
              <a:rPr lang="en-US" smtClean="0"/>
              <a:t>9/27/2024</a:t>
            </a:fld>
            <a:endParaRPr lang="en-US"/>
          </a:p>
        </p:txBody>
      </p:sp>
      <p:sp>
        <p:nvSpPr>
          <p:cNvPr id="5" name="Footer Placeholder 4">
            <a:extLst>
              <a:ext uri="{FF2B5EF4-FFF2-40B4-BE49-F238E27FC236}">
                <a16:creationId xmlns:a16="http://schemas.microsoft.com/office/drawing/2014/main" id="{3059F581-81B0-44B3-ABA5-A25CA4BAE4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10D591-ADCF-4300-8282-72AE357F3D2D}"/>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7781771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E5C77-55F8-4677-A96C-E6D3F5545D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9A064EF-ADDA-4943-8F87-A7469D79975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B0D493-D1E7-4358-95E9-B5B80A49E603}"/>
              </a:ext>
            </a:extLst>
          </p:cNvPr>
          <p:cNvSpPr>
            <a:spLocks noGrp="1"/>
          </p:cNvSpPr>
          <p:nvPr>
            <p:ph type="dt" sz="half" idx="10"/>
          </p:nvPr>
        </p:nvSpPr>
        <p:spPr/>
        <p:txBody>
          <a:bodyPr/>
          <a:lstStyle/>
          <a:p>
            <a:fld id="{11EAACC7-3B3F-47D1-959A-EF58926E955E}" type="datetimeFigureOut">
              <a:rPr lang="en-US" smtClean="0"/>
              <a:t>9/27/2024</a:t>
            </a:fld>
            <a:endParaRPr lang="en-US"/>
          </a:p>
        </p:txBody>
      </p:sp>
      <p:sp>
        <p:nvSpPr>
          <p:cNvPr id="5" name="Footer Placeholder 4">
            <a:extLst>
              <a:ext uri="{FF2B5EF4-FFF2-40B4-BE49-F238E27FC236}">
                <a16:creationId xmlns:a16="http://schemas.microsoft.com/office/drawing/2014/main" id="{A6E98326-3276-4B9E-960F-10C6677BFA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4C3AC2-288D-4FEE-BF80-0EAEDDFAB049}"/>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8096012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3333C6A-5417-40BD-BF7A-94058322377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43BCB45-B343-46F6-9718-AA0D68CED1F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BDA2A4-FD34-4E17-908F-4367B1E644C3}"/>
              </a:ext>
            </a:extLst>
          </p:cNvPr>
          <p:cNvSpPr>
            <a:spLocks noGrp="1"/>
          </p:cNvSpPr>
          <p:nvPr>
            <p:ph type="dt" sz="half" idx="10"/>
          </p:nvPr>
        </p:nvSpPr>
        <p:spPr/>
        <p:txBody>
          <a:bodyPr/>
          <a:lstStyle/>
          <a:p>
            <a:fld id="{11EAACC7-3B3F-47D1-959A-EF58926E955E}" type="datetimeFigureOut">
              <a:rPr lang="en-US" smtClean="0"/>
              <a:t>9/27/2024</a:t>
            </a:fld>
            <a:endParaRPr lang="en-US"/>
          </a:p>
        </p:txBody>
      </p:sp>
      <p:sp>
        <p:nvSpPr>
          <p:cNvPr id="5" name="Footer Placeholder 4">
            <a:extLst>
              <a:ext uri="{FF2B5EF4-FFF2-40B4-BE49-F238E27FC236}">
                <a16:creationId xmlns:a16="http://schemas.microsoft.com/office/drawing/2014/main" id="{93B87AE3-776D-451D-AA52-C06B747248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A0C4D5-BE1E-4D6A-9196-E0F9E42B2E1E}"/>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38843262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75558-A264-444E-829B-51AAE6B4BFC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08D9373-37D1-4135-8D34-755E139F79DD}"/>
              </a:ext>
            </a:extLst>
          </p:cNvPr>
          <p:cNvSpPr>
            <a:spLocks noGrp="1"/>
          </p:cNvSpPr>
          <p:nvPr>
            <p:ph idx="1"/>
          </p:nvPr>
        </p:nvSpPr>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5E4A6B-1966-4E57-9FB8-8B111E97BC11}"/>
              </a:ext>
            </a:extLst>
          </p:cNvPr>
          <p:cNvSpPr>
            <a:spLocks noGrp="1"/>
          </p:cNvSpPr>
          <p:nvPr>
            <p:ph type="dt" sz="half" idx="10"/>
          </p:nvPr>
        </p:nvSpPr>
        <p:spPr/>
        <p:txBody>
          <a:bodyPr/>
          <a:lstStyle/>
          <a:p>
            <a:fld id="{11EAACC7-3B3F-47D1-959A-EF58926E955E}" type="datetimeFigureOut">
              <a:rPr lang="en-US" smtClean="0"/>
              <a:t>9/27/2024</a:t>
            </a:fld>
            <a:endParaRPr lang="en-US"/>
          </a:p>
        </p:txBody>
      </p:sp>
      <p:sp>
        <p:nvSpPr>
          <p:cNvPr id="5" name="Footer Placeholder 4">
            <a:extLst>
              <a:ext uri="{FF2B5EF4-FFF2-40B4-BE49-F238E27FC236}">
                <a16:creationId xmlns:a16="http://schemas.microsoft.com/office/drawing/2014/main" id="{133FC3DD-F2BE-41FF-895B-00129AAB15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1F830C-8424-4FAF-A011-605AE1D147FC}"/>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31697866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A1BE8-ECC1-4027-B16E-C7BECCA9DF4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246C7E1-471A-46AA-8068-98E68C0C207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F7C9F8F-EC48-4D16-B4C6-023A7B607BE6}"/>
              </a:ext>
            </a:extLst>
          </p:cNvPr>
          <p:cNvSpPr>
            <a:spLocks noGrp="1"/>
          </p:cNvSpPr>
          <p:nvPr>
            <p:ph type="dt" sz="half" idx="10"/>
          </p:nvPr>
        </p:nvSpPr>
        <p:spPr/>
        <p:txBody>
          <a:bodyPr/>
          <a:lstStyle/>
          <a:p>
            <a:fld id="{11EAACC7-3B3F-47D1-959A-EF58926E955E}" type="datetimeFigureOut">
              <a:rPr lang="en-US" smtClean="0"/>
              <a:t>9/27/2024</a:t>
            </a:fld>
            <a:endParaRPr lang="en-US"/>
          </a:p>
        </p:txBody>
      </p:sp>
      <p:sp>
        <p:nvSpPr>
          <p:cNvPr id="5" name="Footer Placeholder 4">
            <a:extLst>
              <a:ext uri="{FF2B5EF4-FFF2-40B4-BE49-F238E27FC236}">
                <a16:creationId xmlns:a16="http://schemas.microsoft.com/office/drawing/2014/main" id="{B79FA5B3-F726-417B-932A-B93E0C8F5A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7D21F1-1A24-43EA-AB09-3024C491E8FB}"/>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22410559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16569-B648-4D50-BEB8-E8DAE24D68F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40831B3-A1FD-470C-BEEE-4CFB441502DD}"/>
              </a:ext>
            </a:extLst>
          </p:cNvPr>
          <p:cNvSpPr>
            <a:spLocks noGrp="1"/>
          </p:cNvSpPr>
          <p:nvPr>
            <p:ph sz="half" idx="1"/>
          </p:nvPr>
        </p:nvSpPr>
        <p:spPr>
          <a:xfrm>
            <a:off x="838200" y="1924493"/>
            <a:ext cx="5181600" cy="42524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1F34A17-C244-438C-9AE3-FB9B3CE3BD8F}"/>
              </a:ext>
            </a:extLst>
          </p:cNvPr>
          <p:cNvSpPr>
            <a:spLocks noGrp="1"/>
          </p:cNvSpPr>
          <p:nvPr>
            <p:ph sz="half" idx="2"/>
          </p:nvPr>
        </p:nvSpPr>
        <p:spPr>
          <a:xfrm>
            <a:off x="6172200" y="1924493"/>
            <a:ext cx="5181600" cy="42524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4CFA3AA-3FC1-4B98-8F99-1726F1AC0A38}"/>
              </a:ext>
            </a:extLst>
          </p:cNvPr>
          <p:cNvSpPr>
            <a:spLocks noGrp="1"/>
          </p:cNvSpPr>
          <p:nvPr>
            <p:ph type="dt" sz="half" idx="10"/>
          </p:nvPr>
        </p:nvSpPr>
        <p:spPr/>
        <p:txBody>
          <a:bodyPr/>
          <a:lstStyle/>
          <a:p>
            <a:fld id="{11EAACC7-3B3F-47D1-959A-EF58926E955E}" type="datetimeFigureOut">
              <a:rPr lang="en-US" smtClean="0"/>
              <a:t>9/27/2024</a:t>
            </a:fld>
            <a:endParaRPr lang="en-US"/>
          </a:p>
        </p:txBody>
      </p:sp>
      <p:sp>
        <p:nvSpPr>
          <p:cNvPr id="6" name="Footer Placeholder 5">
            <a:extLst>
              <a:ext uri="{FF2B5EF4-FFF2-40B4-BE49-F238E27FC236}">
                <a16:creationId xmlns:a16="http://schemas.microsoft.com/office/drawing/2014/main" id="{1CE10883-BACC-41A1-9067-ECFDB937D72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27660A2-13C9-4432-A6EB-A4FF3D78F15F}"/>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8639647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7C843-C993-4E9C-80DD-3620816E56A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D91A8E3-B066-4511-9C6E-A3435B64DD88}"/>
              </a:ext>
            </a:extLst>
          </p:cNvPr>
          <p:cNvSpPr>
            <a:spLocks noGrp="1"/>
          </p:cNvSpPr>
          <p:nvPr>
            <p:ph type="body" idx="1"/>
          </p:nvPr>
        </p:nvSpPr>
        <p:spPr>
          <a:xfrm>
            <a:off x="839788" y="1734325"/>
            <a:ext cx="5157787" cy="823912"/>
          </a:xfrm>
        </p:spPr>
        <p:txBody>
          <a:bodyPr anchor="b">
            <a:normAutofit/>
          </a:bodyPr>
          <a:lstStyle>
            <a:lvl1pPr marL="0" indent="0">
              <a:buNone/>
              <a:defRPr sz="20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E86B63-4102-4802-94D7-F138F80F3E19}"/>
              </a:ext>
            </a:extLst>
          </p:cNvPr>
          <p:cNvSpPr>
            <a:spLocks noGrp="1"/>
          </p:cNvSpPr>
          <p:nvPr>
            <p:ph sz="half" idx="2"/>
          </p:nvPr>
        </p:nvSpPr>
        <p:spPr>
          <a:xfrm>
            <a:off x="839788" y="2558237"/>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C924765-08A7-4A60-86DC-DC420F60BBAE}"/>
              </a:ext>
            </a:extLst>
          </p:cNvPr>
          <p:cNvSpPr>
            <a:spLocks noGrp="1"/>
          </p:cNvSpPr>
          <p:nvPr>
            <p:ph type="body" sz="quarter" idx="3"/>
          </p:nvPr>
        </p:nvSpPr>
        <p:spPr>
          <a:xfrm>
            <a:off x="6172200" y="1734325"/>
            <a:ext cx="5183188" cy="823912"/>
          </a:xfrm>
        </p:spPr>
        <p:txBody>
          <a:bodyPr anchor="b">
            <a:normAutofit/>
          </a:bodyPr>
          <a:lstStyle>
            <a:lvl1pPr marL="0" indent="0">
              <a:buNone/>
              <a:defRPr sz="20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4AA2795-EFB6-4000-8F25-FBB62646C0CD}"/>
              </a:ext>
            </a:extLst>
          </p:cNvPr>
          <p:cNvSpPr>
            <a:spLocks noGrp="1"/>
          </p:cNvSpPr>
          <p:nvPr>
            <p:ph sz="quarter" idx="4"/>
          </p:nvPr>
        </p:nvSpPr>
        <p:spPr>
          <a:xfrm>
            <a:off x="6172200" y="2558237"/>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C942CFB-FE12-494A-9C41-3CB90F07BDAA}"/>
              </a:ext>
            </a:extLst>
          </p:cNvPr>
          <p:cNvSpPr>
            <a:spLocks noGrp="1"/>
          </p:cNvSpPr>
          <p:nvPr>
            <p:ph type="dt" sz="half" idx="10"/>
          </p:nvPr>
        </p:nvSpPr>
        <p:spPr/>
        <p:txBody>
          <a:bodyPr/>
          <a:lstStyle/>
          <a:p>
            <a:fld id="{11EAACC7-3B3F-47D1-959A-EF58926E955E}" type="datetimeFigureOut">
              <a:rPr lang="en-US" smtClean="0"/>
              <a:t>9/27/2024</a:t>
            </a:fld>
            <a:endParaRPr lang="en-US"/>
          </a:p>
        </p:txBody>
      </p:sp>
      <p:sp>
        <p:nvSpPr>
          <p:cNvPr id="8" name="Footer Placeholder 7">
            <a:extLst>
              <a:ext uri="{FF2B5EF4-FFF2-40B4-BE49-F238E27FC236}">
                <a16:creationId xmlns:a16="http://schemas.microsoft.com/office/drawing/2014/main" id="{6C3A07E3-59E1-4EBD-9687-4B6ABE96ACA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CF7BB23-7539-4674-8B66-ACEFF94686CE}"/>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36220211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841DB-C73C-4968-B434-A6AA14DAF62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08152BF-92C7-4BF5-A9DB-16A0BF0F5F5D}"/>
              </a:ext>
            </a:extLst>
          </p:cNvPr>
          <p:cNvSpPr>
            <a:spLocks noGrp="1"/>
          </p:cNvSpPr>
          <p:nvPr>
            <p:ph type="dt" sz="half" idx="10"/>
          </p:nvPr>
        </p:nvSpPr>
        <p:spPr/>
        <p:txBody>
          <a:bodyPr/>
          <a:lstStyle/>
          <a:p>
            <a:fld id="{11EAACC7-3B3F-47D1-959A-EF58926E955E}" type="datetimeFigureOut">
              <a:rPr lang="en-US" smtClean="0"/>
              <a:t>9/27/2024</a:t>
            </a:fld>
            <a:endParaRPr lang="en-US"/>
          </a:p>
        </p:txBody>
      </p:sp>
      <p:sp>
        <p:nvSpPr>
          <p:cNvPr id="4" name="Footer Placeholder 3">
            <a:extLst>
              <a:ext uri="{FF2B5EF4-FFF2-40B4-BE49-F238E27FC236}">
                <a16:creationId xmlns:a16="http://schemas.microsoft.com/office/drawing/2014/main" id="{C1289DB7-F492-4037-A439-D70F7E55652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FFA96F1-8B8A-4E83-B3C2-E10DE522AD30}"/>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23906630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a:lstStyle/>
          <a:p>
            <a:fld id="{11EAACC7-3B3F-47D1-959A-EF58926E955E}" type="datetimeFigureOut">
              <a:rPr lang="en-US" smtClean="0"/>
              <a:t>9/27/2024</a:t>
            </a:fld>
            <a:endParaRPr lang="en-US"/>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4257768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CBE2C-9DAA-489D-AC88-15CBBA8A9B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EE124BE-E494-445A-A4FB-A2A8F28F0C1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F2446DE-9A32-4774-9F7C-86678CA90E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400115D-61B3-46D0-B4D3-30C374B526CF}"/>
              </a:ext>
            </a:extLst>
          </p:cNvPr>
          <p:cNvSpPr>
            <a:spLocks noGrp="1"/>
          </p:cNvSpPr>
          <p:nvPr>
            <p:ph type="dt" sz="half" idx="10"/>
          </p:nvPr>
        </p:nvSpPr>
        <p:spPr/>
        <p:txBody>
          <a:bodyPr/>
          <a:lstStyle/>
          <a:p>
            <a:fld id="{11EAACC7-3B3F-47D1-959A-EF58926E955E}" type="datetimeFigureOut">
              <a:rPr lang="en-US" smtClean="0"/>
              <a:t>9/27/2024</a:t>
            </a:fld>
            <a:endParaRPr lang="en-US"/>
          </a:p>
        </p:txBody>
      </p:sp>
      <p:sp>
        <p:nvSpPr>
          <p:cNvPr id="6" name="Footer Placeholder 5">
            <a:extLst>
              <a:ext uri="{FF2B5EF4-FFF2-40B4-BE49-F238E27FC236}">
                <a16:creationId xmlns:a16="http://schemas.microsoft.com/office/drawing/2014/main" id="{EF3C2AFC-D0F8-469F-B1E0-123C2E066EC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B9BCDA-9EF7-4531-8021-AF7B30751516}"/>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8027029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AE558-F89F-4688-94E5-77F37D49F1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BCD35AF-8CA2-49BB-BAE9-F29A0186EC6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C05CAA98-55BD-4118-A8AF-D603060784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BFF4C5-82A8-4AD8-B7E2-2882F657683C}"/>
              </a:ext>
            </a:extLst>
          </p:cNvPr>
          <p:cNvSpPr>
            <a:spLocks noGrp="1"/>
          </p:cNvSpPr>
          <p:nvPr>
            <p:ph type="dt" sz="half" idx="10"/>
          </p:nvPr>
        </p:nvSpPr>
        <p:spPr/>
        <p:txBody>
          <a:bodyPr/>
          <a:lstStyle/>
          <a:p>
            <a:fld id="{11EAACC7-3B3F-47D1-959A-EF58926E955E}" type="datetimeFigureOut">
              <a:rPr lang="en-US" smtClean="0"/>
              <a:t>9/27/2024</a:t>
            </a:fld>
            <a:endParaRPr lang="en-US"/>
          </a:p>
        </p:txBody>
      </p:sp>
      <p:sp>
        <p:nvSpPr>
          <p:cNvPr id="6" name="Footer Placeholder 5">
            <a:extLst>
              <a:ext uri="{FF2B5EF4-FFF2-40B4-BE49-F238E27FC236}">
                <a16:creationId xmlns:a16="http://schemas.microsoft.com/office/drawing/2014/main" id="{3860B401-B64F-417B-8AD6-581A22E5E0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F24BD4C-7149-44BF-8150-F72CAA95A56D}"/>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39313287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4436E0F2-A64B-471E-93C0-8DFE08CC57C8}"/>
              </a:ext>
            </a:extLst>
          </p:cNvPr>
          <p:cNvCxnSpPr>
            <a:cxnSpLocks/>
          </p:cNvCxnSpPr>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DC1E3AB1-2A8C-4607-9FAE-D8BDB280FE1A}"/>
              </a:ext>
            </a:extLst>
          </p:cNvPr>
          <p:cNvCxnSpPr>
            <a:cxnSpLocks/>
          </p:cNvCxnSpPr>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6D66059-832F-40B6-A35F-F56C8F38A1E7}"/>
              </a:ext>
            </a:extLst>
          </p:cNvPr>
          <p:cNvCxnSpPr>
            <a:cxnSpLocks/>
          </p:cNvCxnSpPr>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515E2ED-7EA9-448D-83FA-54C3DF9723BD}"/>
              </a:ext>
            </a:extLst>
          </p:cNvPr>
          <p:cNvCxnSpPr>
            <a:cxnSpLocks/>
          </p:cNvCxnSpPr>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20595356-EABD-4767-AC9D-EA21FF115EC0}"/>
              </a:ext>
            </a:extLst>
          </p:cNvPr>
          <p:cNvCxnSpPr>
            <a:cxnSpLocks/>
          </p:cNvCxnSpPr>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CD9F06-9628-469C-B788-A894E3E08281}"/>
              </a:ext>
            </a:extLst>
          </p:cNvPr>
          <p:cNvCxnSpPr>
            <a:cxnSpLocks/>
          </p:cNvCxnSpPr>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550A431-0B61-421B-B4B7-24C0CFF0F938}"/>
              </a:ext>
            </a:extLst>
          </p:cNvPr>
          <p:cNvCxnSpPr>
            <a:cxnSpLocks/>
          </p:cNvCxnSpPr>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675B94C5-D205-4339-B029-5D0FD2E5F3DB}"/>
              </a:ext>
            </a:extLst>
          </p:cNvPr>
          <p:cNvSpPr>
            <a:spLocks noGrp="1"/>
          </p:cNvSpPr>
          <p:nvPr>
            <p:ph type="title"/>
          </p:nvPr>
        </p:nvSpPr>
        <p:spPr>
          <a:xfrm>
            <a:off x="1143000" y="533401"/>
            <a:ext cx="9906000" cy="1382156"/>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096DC5C-BD34-4CE4-8AA7-A6A4B9516F8F}"/>
              </a:ext>
            </a:extLst>
          </p:cNvPr>
          <p:cNvSpPr>
            <a:spLocks noGrp="1"/>
          </p:cNvSpPr>
          <p:nvPr>
            <p:ph type="body" idx="1"/>
          </p:nvPr>
        </p:nvSpPr>
        <p:spPr>
          <a:xfrm>
            <a:off x="1143000" y="2009554"/>
            <a:ext cx="9906000" cy="40244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F192A7-D622-449D-9FC2-48FDE4D690F1}"/>
              </a:ext>
            </a:extLst>
          </p:cNvPr>
          <p:cNvSpPr>
            <a:spLocks noGrp="1"/>
          </p:cNvSpPr>
          <p:nvPr>
            <p:ph type="dt" sz="half" idx="2"/>
          </p:nvPr>
        </p:nvSpPr>
        <p:spPr>
          <a:xfrm>
            <a:off x="7337102" y="6398878"/>
            <a:ext cx="4193908" cy="365125"/>
          </a:xfrm>
          <a:prstGeom prst="rect">
            <a:avLst/>
          </a:prstGeom>
        </p:spPr>
        <p:txBody>
          <a:bodyPr vert="horz" lIns="91440" tIns="45720" rIns="91440" bIns="45720" rtlCol="0" anchor="ctr">
            <a:normAutofit/>
          </a:bodyPr>
          <a:lstStyle>
            <a:lvl1pPr algn="r">
              <a:defRPr sz="1100">
                <a:solidFill>
                  <a:schemeClr val="tx2"/>
                </a:solidFill>
                <a:latin typeface="+mn-lt"/>
              </a:defRPr>
            </a:lvl1pPr>
          </a:lstStyle>
          <a:p>
            <a:fld id="{11EAACC7-3B3F-47D1-959A-EF58926E955E}" type="datetimeFigureOut">
              <a:rPr lang="en-US" smtClean="0"/>
              <a:t>9/27/2024</a:t>
            </a:fld>
            <a:endParaRPr lang="en-US"/>
          </a:p>
        </p:txBody>
      </p:sp>
      <p:sp>
        <p:nvSpPr>
          <p:cNvPr id="5" name="Footer Placeholder 4">
            <a:extLst>
              <a:ext uri="{FF2B5EF4-FFF2-40B4-BE49-F238E27FC236}">
                <a16:creationId xmlns:a16="http://schemas.microsoft.com/office/drawing/2014/main" id="{8435B93C-2BE9-4847-BFE5-D3CBCC6E948C}"/>
              </a:ext>
            </a:extLst>
          </p:cNvPr>
          <p:cNvSpPr>
            <a:spLocks noGrp="1"/>
          </p:cNvSpPr>
          <p:nvPr>
            <p:ph type="ftr" sz="quarter" idx="3"/>
          </p:nvPr>
        </p:nvSpPr>
        <p:spPr>
          <a:xfrm>
            <a:off x="154429" y="6398878"/>
            <a:ext cx="4497315" cy="365125"/>
          </a:xfrm>
          <a:prstGeom prst="rect">
            <a:avLst/>
          </a:prstGeom>
        </p:spPr>
        <p:txBody>
          <a:bodyPr vert="horz" lIns="91440" tIns="45720" rIns="91440" bIns="45720" rtlCol="0" anchor="ctr">
            <a:normAutofit/>
          </a:bodyPr>
          <a:lstStyle>
            <a:lvl1pPr algn="l">
              <a:defRPr sz="1200" b="1" spc="30" baseline="0">
                <a:solidFill>
                  <a:schemeClr val="tx2"/>
                </a:solidFill>
                <a:latin typeface="+mj-lt"/>
              </a:defRPr>
            </a:lvl1pPr>
          </a:lstStyle>
          <a:p>
            <a:endParaRPr lang="en-US"/>
          </a:p>
        </p:txBody>
      </p:sp>
      <p:sp>
        <p:nvSpPr>
          <p:cNvPr id="6" name="Slide Number Placeholder 5">
            <a:extLst>
              <a:ext uri="{FF2B5EF4-FFF2-40B4-BE49-F238E27FC236}">
                <a16:creationId xmlns:a16="http://schemas.microsoft.com/office/drawing/2014/main" id="{ADF70A99-395E-4F22-8AAB-6C7EE743D7D5}"/>
              </a:ext>
            </a:extLst>
          </p:cNvPr>
          <p:cNvSpPr>
            <a:spLocks noGrp="1"/>
          </p:cNvSpPr>
          <p:nvPr>
            <p:ph type="sldNum" sz="quarter" idx="4"/>
          </p:nvPr>
        </p:nvSpPr>
        <p:spPr>
          <a:xfrm>
            <a:off x="11602477" y="6398878"/>
            <a:ext cx="470887" cy="365125"/>
          </a:xfrm>
          <a:prstGeom prst="rect">
            <a:avLst/>
          </a:prstGeom>
        </p:spPr>
        <p:txBody>
          <a:bodyPr vert="horz" lIns="91440" tIns="45720" rIns="91440" bIns="45720" rtlCol="0" anchor="ctr">
            <a:normAutofit/>
          </a:bodyPr>
          <a:lstStyle>
            <a:lvl1pPr algn="r">
              <a:defRPr sz="1100">
                <a:solidFill>
                  <a:schemeClr val="tx2"/>
                </a:solidFill>
                <a:latin typeface="+mn-lt"/>
              </a:defRPr>
            </a:lvl1pPr>
          </a:lstStyle>
          <a:p>
            <a:fld id="{312CC964-A50B-4C29-B4E4-2C30BB34CCF3}" type="slidenum">
              <a:rPr lang="en-US" smtClean="0"/>
              <a:t>‹#›</a:t>
            </a:fld>
            <a:endParaRPr lang="en-US"/>
          </a:p>
        </p:txBody>
      </p:sp>
    </p:spTree>
    <p:extLst>
      <p:ext uri="{BB962C8B-B14F-4D97-AF65-F5344CB8AC3E}">
        <p14:creationId xmlns:p14="http://schemas.microsoft.com/office/powerpoint/2010/main" val="78031828"/>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2" r:id="rId6"/>
    <p:sldLayoutId id="2147483688" r:id="rId7"/>
    <p:sldLayoutId id="2147483689" r:id="rId8"/>
    <p:sldLayoutId id="2147483690" r:id="rId9"/>
    <p:sldLayoutId id="2147483691" r:id="rId10"/>
    <p:sldLayoutId id="2147483693" r:id="rId11"/>
  </p:sldLayoutIdLst>
  <p:txStyles>
    <p:titleStyle>
      <a:lvl1pPr algn="l" defTabSz="914400" rtl="0" eaLnBrk="1" latinLnBrk="0" hangingPunct="1">
        <a:lnSpc>
          <a:spcPct val="90000"/>
        </a:lnSpc>
        <a:spcBef>
          <a:spcPct val="0"/>
        </a:spcBef>
        <a:buNone/>
        <a:defRPr sz="4400" i="1" kern="1200" cap="all" baseline="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1000"/>
        </a:spcBef>
        <a:buSzPct val="80000"/>
        <a:buFont typeface="Arial" panose="020B0604020202020204" pitchFamily="34" charset="0"/>
        <a:buChar char="•"/>
        <a:defRPr sz="2400" kern="1200">
          <a:solidFill>
            <a:schemeClr val="tx2"/>
          </a:solidFill>
          <a:latin typeface="+mn-lt"/>
          <a:ea typeface="+mn-ea"/>
          <a:cs typeface="+mn-cs"/>
        </a:defRPr>
      </a:lvl1pPr>
      <a:lvl2pPr marL="685800" indent="-228600" algn="l" defTabSz="914400" rtl="0" eaLnBrk="1" latinLnBrk="0" hangingPunct="1">
        <a:lnSpc>
          <a:spcPct val="100000"/>
        </a:lnSpc>
        <a:spcBef>
          <a:spcPts val="500"/>
        </a:spcBef>
        <a:buSzPct val="80000"/>
        <a:buFont typeface="Arial" panose="020B0604020202020204" pitchFamily="34" charset="0"/>
        <a:buChar char="•"/>
        <a:defRPr sz="2000" kern="1200">
          <a:solidFill>
            <a:schemeClr val="tx2"/>
          </a:solidFill>
          <a:latin typeface="+mn-lt"/>
          <a:ea typeface="+mn-ea"/>
          <a:cs typeface="+mn-cs"/>
        </a:defRPr>
      </a:lvl2pPr>
      <a:lvl3pPr marL="1143000" indent="-228600" algn="l" defTabSz="914400" rtl="0" eaLnBrk="1" latinLnBrk="0" hangingPunct="1">
        <a:lnSpc>
          <a:spcPct val="100000"/>
        </a:lnSpc>
        <a:spcBef>
          <a:spcPts val="500"/>
        </a:spcBef>
        <a:buSzPct val="80000"/>
        <a:buFont typeface="Arial" panose="020B0604020202020204" pitchFamily="34" charset="0"/>
        <a:buChar char="•"/>
        <a:defRPr sz="1800" kern="1200">
          <a:solidFill>
            <a:schemeClr val="tx2"/>
          </a:solidFill>
          <a:latin typeface="+mn-lt"/>
          <a:ea typeface="+mn-ea"/>
          <a:cs typeface="+mn-cs"/>
        </a:defRPr>
      </a:lvl3pPr>
      <a:lvl4pPr marL="16002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4pPr>
      <a:lvl5pPr marL="20574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projectmanagement.com/" TargetMode="External"/><Relationship Id="rId2" Type="http://schemas.openxmlformats.org/officeDocument/2006/relationships/hyperlink" Target="https://fr.linkedin.com/advice/0/how-can-you-determine-level-detail-needed-qcgfe?lang=fr" TargetMode="External"/><Relationship Id="rId1" Type="http://schemas.openxmlformats.org/officeDocument/2006/relationships/slideLayout" Target="../slideLayouts/slideLayout2.xml"/><Relationship Id="rId4" Type="http://schemas.openxmlformats.org/officeDocument/2006/relationships/hyperlink" Target="https://fr.linkedin.com/advice/0/what-best-way-determine-level-detail-your?lang=fr#:~:text=Apprenez%20quelques%20conseils%20et%20strat%C3%A9gies%20pour%20trouver%20le%20niveau%20d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451DF66-7290-48D2-847F-76C470BFF2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p:cNvSpPr>
            <a:spLocks noGrp="1"/>
          </p:cNvSpPr>
          <p:nvPr>
            <p:ph type="ctrTitle"/>
          </p:nvPr>
        </p:nvSpPr>
        <p:spPr>
          <a:xfrm>
            <a:off x="4651745" y="1214119"/>
            <a:ext cx="6386796" cy="3339951"/>
          </a:xfrm>
        </p:spPr>
        <p:txBody>
          <a:bodyPr anchor="t">
            <a:normAutofit fontScale="90000"/>
          </a:bodyPr>
          <a:lstStyle/>
          <a:p>
            <a:pPr algn="r"/>
            <a:r>
              <a:rPr lang="fr-FR" i="0">
                <a:ea typeface="+mj-lt"/>
                <a:cs typeface="+mj-lt"/>
              </a:rPr>
              <a:t>Particularités d’un projet </a:t>
            </a:r>
            <a:br>
              <a:rPr lang="fr-FR" i="0">
                <a:ea typeface="+mj-lt"/>
                <a:cs typeface="+mj-lt"/>
              </a:rPr>
            </a:br>
            <a:r>
              <a:rPr lang="fr-FR" i="0">
                <a:ea typeface="+mj-lt"/>
                <a:cs typeface="+mj-lt"/>
              </a:rPr>
              <a:t>« simple »</a:t>
            </a:r>
            <a:endParaRPr lang="fr-FR"/>
          </a:p>
        </p:txBody>
      </p:sp>
      <p:sp>
        <p:nvSpPr>
          <p:cNvPr id="3" name="Sous-titre 2"/>
          <p:cNvSpPr>
            <a:spLocks noGrp="1"/>
          </p:cNvSpPr>
          <p:nvPr>
            <p:ph type="subTitle" idx="1"/>
          </p:nvPr>
        </p:nvSpPr>
        <p:spPr>
          <a:xfrm>
            <a:off x="4930588" y="4928191"/>
            <a:ext cx="6107952" cy="1190846"/>
          </a:xfrm>
        </p:spPr>
        <p:txBody>
          <a:bodyPr vert="horz" lIns="91440" tIns="45720" rIns="91440" bIns="45720" rtlCol="0" anchor="t">
            <a:normAutofit fontScale="92500" lnSpcReduction="10000"/>
          </a:bodyPr>
          <a:lstStyle/>
          <a:p>
            <a:pPr algn="r"/>
            <a:endParaRPr lang="fr-FR" b="0"/>
          </a:p>
          <a:p>
            <a:pPr algn="r"/>
            <a:endParaRPr lang="fr-FR" b="0"/>
          </a:p>
          <a:p>
            <a:pPr algn="r"/>
            <a:r>
              <a:rPr lang="fr-FR" b="0"/>
              <a:t>Par Tom, Jérémy, Anthony et Guillaume</a:t>
            </a:r>
          </a:p>
        </p:txBody>
      </p:sp>
      <p:sp>
        <p:nvSpPr>
          <p:cNvPr id="10" name="Freeform: Shape 9">
            <a:extLst>
              <a:ext uri="{FF2B5EF4-FFF2-40B4-BE49-F238E27FC236}">
                <a16:creationId xmlns:a16="http://schemas.microsoft.com/office/drawing/2014/main" id="{623FEC10-513A-4206-9D94-8820D00FEC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65"/>
            <a:ext cx="4584879" cy="6863976"/>
          </a:xfrm>
          <a:custGeom>
            <a:avLst/>
            <a:gdLst>
              <a:gd name="connsiteX0" fmla="*/ 0 w 4584879"/>
              <a:gd name="connsiteY0" fmla="*/ 0 h 6863976"/>
              <a:gd name="connsiteX1" fmla="*/ 4584879 w 4584879"/>
              <a:gd name="connsiteY1" fmla="*/ 0 h 6863976"/>
              <a:gd name="connsiteX2" fmla="*/ 2493114 w 4584879"/>
              <a:gd name="connsiteY2" fmla="*/ 6863976 h 6863976"/>
              <a:gd name="connsiteX3" fmla="*/ 0 w 4584879"/>
              <a:gd name="connsiteY3" fmla="*/ 6863976 h 6863976"/>
            </a:gdLst>
            <a:ahLst/>
            <a:cxnLst>
              <a:cxn ang="0">
                <a:pos x="connsiteX0" y="connsiteY0"/>
              </a:cxn>
              <a:cxn ang="0">
                <a:pos x="connsiteX1" y="connsiteY1"/>
              </a:cxn>
              <a:cxn ang="0">
                <a:pos x="connsiteX2" y="connsiteY2"/>
              </a:cxn>
              <a:cxn ang="0">
                <a:pos x="connsiteX3" y="connsiteY3"/>
              </a:cxn>
            </a:cxnLst>
            <a:rect l="l" t="t" r="r" b="b"/>
            <a:pathLst>
              <a:path w="4584879" h="6863976">
                <a:moveTo>
                  <a:pt x="0" y="0"/>
                </a:moveTo>
                <a:lnTo>
                  <a:pt x="4584879" y="0"/>
                </a:lnTo>
                <a:lnTo>
                  <a:pt x="2493114" y="6863976"/>
                </a:lnTo>
                <a:lnTo>
                  <a:pt x="0" y="6863976"/>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12" name="Straight Connector 11">
            <a:extLst>
              <a:ext uri="{FF2B5EF4-FFF2-40B4-BE49-F238E27FC236}">
                <a16:creationId xmlns:a16="http://schemas.microsoft.com/office/drawing/2014/main" id="{4C2E5CB6-174F-4EF3-942E-29AFD868D66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397228" y="-11954"/>
            <a:ext cx="658529" cy="6860988"/>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BBFA501E-DBD8-48DD-A132-6758DE0F49A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0" y="3088758"/>
            <a:ext cx="3572065" cy="378154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4089036"/>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BADDB8B-2EAD-871F-A9A6-A285AF579F4D}"/>
              </a:ext>
            </a:extLst>
          </p:cNvPr>
          <p:cNvSpPr>
            <a:spLocks noGrp="1"/>
          </p:cNvSpPr>
          <p:nvPr>
            <p:ph type="title"/>
          </p:nvPr>
        </p:nvSpPr>
        <p:spPr/>
        <p:txBody>
          <a:bodyPr/>
          <a:lstStyle/>
          <a:p>
            <a:pPr algn="ctr">
              <a:lnSpc>
                <a:spcPct val="100000"/>
              </a:lnSpc>
              <a:spcBef>
                <a:spcPts val="1000"/>
              </a:spcBef>
            </a:pPr>
            <a:r>
              <a:rPr lang="fr-FR" sz="3200" i="0">
                <a:latin typeface="Univers Condensed Light"/>
              </a:rPr>
              <a:t>Que devons-nous retenir ?</a:t>
            </a:r>
          </a:p>
        </p:txBody>
      </p:sp>
      <p:sp>
        <p:nvSpPr>
          <p:cNvPr id="3" name="Espace réservé du contenu 2">
            <a:extLst>
              <a:ext uri="{FF2B5EF4-FFF2-40B4-BE49-F238E27FC236}">
                <a16:creationId xmlns:a16="http://schemas.microsoft.com/office/drawing/2014/main" id="{8E07659F-5D87-21F8-2E1A-827111CA7085}"/>
              </a:ext>
            </a:extLst>
          </p:cNvPr>
          <p:cNvSpPr>
            <a:spLocks noGrp="1"/>
          </p:cNvSpPr>
          <p:nvPr>
            <p:ph idx="1"/>
          </p:nvPr>
        </p:nvSpPr>
        <p:spPr/>
        <p:txBody>
          <a:bodyPr vert="horz" lIns="91440" tIns="45720" rIns="91440" bIns="45720" rtlCol="0" anchor="t">
            <a:normAutofit/>
          </a:bodyPr>
          <a:lstStyle/>
          <a:p>
            <a:endParaRPr lang="fr-FR"/>
          </a:p>
          <a:p>
            <a:r>
              <a:rPr lang="fr-FR"/>
              <a:t>Objectifs clairs et spécifiques</a:t>
            </a:r>
          </a:p>
          <a:p>
            <a:r>
              <a:rPr lang="fr-FR"/>
              <a:t>Peu de risques</a:t>
            </a:r>
          </a:p>
          <a:p>
            <a:r>
              <a:rPr lang="fr-FR"/>
              <a:t>Ressources limitées</a:t>
            </a:r>
          </a:p>
          <a:p>
            <a:r>
              <a:rPr lang="fr-FR"/>
              <a:t>Peu de dépendances</a:t>
            </a:r>
          </a:p>
        </p:txBody>
      </p:sp>
    </p:spTree>
    <p:extLst>
      <p:ext uri="{BB962C8B-B14F-4D97-AF65-F5344CB8AC3E}">
        <p14:creationId xmlns:p14="http://schemas.microsoft.com/office/powerpoint/2010/main" val="2139390146"/>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DA50869-4571-C50B-5C36-E60B25807A61}"/>
              </a:ext>
            </a:extLst>
          </p:cNvPr>
          <p:cNvSpPr>
            <a:spLocks noGrp="1"/>
          </p:cNvSpPr>
          <p:nvPr>
            <p:ph type="title"/>
          </p:nvPr>
        </p:nvSpPr>
        <p:spPr/>
        <p:txBody>
          <a:bodyPr/>
          <a:lstStyle/>
          <a:p>
            <a:r>
              <a:rPr lang="fr-FR"/>
              <a:t>Sources</a:t>
            </a:r>
          </a:p>
        </p:txBody>
      </p:sp>
      <p:sp>
        <p:nvSpPr>
          <p:cNvPr id="3" name="Espace réservé du contenu 2">
            <a:extLst>
              <a:ext uri="{FF2B5EF4-FFF2-40B4-BE49-F238E27FC236}">
                <a16:creationId xmlns:a16="http://schemas.microsoft.com/office/drawing/2014/main" id="{F231FDA9-A4B0-4919-208F-AD0672DEB6EB}"/>
              </a:ext>
            </a:extLst>
          </p:cNvPr>
          <p:cNvSpPr>
            <a:spLocks noGrp="1"/>
          </p:cNvSpPr>
          <p:nvPr>
            <p:ph idx="1"/>
          </p:nvPr>
        </p:nvSpPr>
        <p:spPr/>
        <p:txBody>
          <a:bodyPr vert="horz" lIns="91440" tIns="45720" rIns="91440" bIns="45720" rtlCol="0" anchor="t">
            <a:normAutofit/>
          </a:bodyPr>
          <a:lstStyle/>
          <a:p>
            <a:endParaRPr lang="fr-FR">
              <a:ea typeface="+mn-lt"/>
              <a:cs typeface="+mn-lt"/>
            </a:endParaRPr>
          </a:p>
          <a:p>
            <a:endParaRPr lang="fr-FR">
              <a:ea typeface="+mn-lt"/>
              <a:cs typeface="+mn-lt"/>
            </a:endParaRPr>
          </a:p>
          <a:p>
            <a:r>
              <a:rPr lang="fr-FR">
                <a:ea typeface="+mn-lt"/>
                <a:cs typeface="+mn-lt"/>
                <a:hlinkClick r:id="rId2"/>
              </a:rPr>
              <a:t>https://fr.linkedin.com/advice/0/how-can-you-determine-level-detail-needed-qcgfe?lang=fr</a:t>
            </a:r>
          </a:p>
          <a:p>
            <a:r>
              <a:rPr lang="fr-FR">
                <a:ea typeface="+mn-lt"/>
                <a:cs typeface="+mn-lt"/>
                <a:hlinkClick r:id="rId3"/>
              </a:rPr>
              <a:t>https://www.projectmanagement.com/</a:t>
            </a:r>
            <a:endParaRPr lang="fr-FR">
              <a:ea typeface="+mn-lt"/>
              <a:cs typeface="+mn-lt"/>
            </a:endParaRPr>
          </a:p>
          <a:p>
            <a:r>
              <a:rPr lang="fr-FR">
                <a:ea typeface="+mn-lt"/>
                <a:cs typeface="+mn-lt"/>
                <a:hlinkClick r:id="rId4"/>
              </a:rPr>
              <a:t>Comment déterminer le niveau de détail dans la conception de votre projet (linkedin.com)</a:t>
            </a:r>
            <a:br>
              <a:rPr lang="fr-FR">
                <a:ea typeface="+mn-lt"/>
                <a:cs typeface="+mn-lt"/>
              </a:rPr>
            </a:br>
            <a:endParaRPr lang="fr-FR">
              <a:ea typeface="+mn-lt"/>
              <a:cs typeface="+mn-lt"/>
            </a:endParaRPr>
          </a:p>
          <a:p>
            <a:endParaRPr lang="fr-FR"/>
          </a:p>
        </p:txBody>
      </p:sp>
    </p:spTree>
    <p:extLst>
      <p:ext uri="{BB962C8B-B14F-4D97-AF65-F5344CB8AC3E}">
        <p14:creationId xmlns:p14="http://schemas.microsoft.com/office/powerpoint/2010/main" val="1739398247"/>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DE96142-2C50-E54A-9EB4-3A877509AADD}"/>
              </a:ext>
            </a:extLst>
          </p:cNvPr>
          <p:cNvSpPr>
            <a:spLocks noGrp="1"/>
          </p:cNvSpPr>
          <p:nvPr>
            <p:ph type="title"/>
          </p:nvPr>
        </p:nvSpPr>
        <p:spPr>
          <a:xfrm>
            <a:off x="1143000" y="1019314"/>
            <a:ext cx="9906000" cy="1382156"/>
          </a:xfrm>
        </p:spPr>
        <p:txBody>
          <a:bodyPr/>
          <a:lstStyle/>
          <a:p>
            <a:r>
              <a:rPr lang="fr-FR"/>
              <a:t>Sommaire</a:t>
            </a:r>
          </a:p>
        </p:txBody>
      </p:sp>
      <p:sp>
        <p:nvSpPr>
          <p:cNvPr id="3" name="Espace réservé du contenu 2">
            <a:extLst>
              <a:ext uri="{FF2B5EF4-FFF2-40B4-BE49-F238E27FC236}">
                <a16:creationId xmlns:a16="http://schemas.microsoft.com/office/drawing/2014/main" id="{92DD10F0-7450-01BA-82B8-D194C121B715}"/>
              </a:ext>
            </a:extLst>
          </p:cNvPr>
          <p:cNvSpPr>
            <a:spLocks noGrp="1"/>
          </p:cNvSpPr>
          <p:nvPr>
            <p:ph idx="1"/>
          </p:nvPr>
        </p:nvSpPr>
        <p:spPr>
          <a:xfrm>
            <a:off x="1143000" y="2484424"/>
            <a:ext cx="9906000" cy="4024424"/>
          </a:xfrm>
        </p:spPr>
        <p:txBody>
          <a:bodyPr vert="horz" lIns="91440" tIns="45720" rIns="91440" bIns="45720" rtlCol="0" anchor="t">
            <a:normAutofit/>
          </a:bodyPr>
          <a:lstStyle/>
          <a:p>
            <a:pPr marL="0" indent="0">
              <a:buNone/>
            </a:pPr>
            <a:endParaRPr lang="fr-FR">
              <a:ea typeface="+mn-lt"/>
              <a:cs typeface="+mn-lt"/>
            </a:endParaRPr>
          </a:p>
          <a:p>
            <a:pPr marL="0" indent="0">
              <a:buNone/>
            </a:pPr>
            <a:r>
              <a:rPr lang="fr-FR">
                <a:ea typeface="+mn-lt"/>
                <a:cs typeface="+mn-lt"/>
              </a:rPr>
              <a:t>• Qu’est-ce qu’un projet « simple » ?</a:t>
            </a:r>
            <a:endParaRPr lang="fr-FR"/>
          </a:p>
          <a:p>
            <a:pPr marL="0" indent="0">
              <a:buNone/>
            </a:pPr>
            <a:r>
              <a:rPr lang="fr-FR">
                <a:ea typeface="+mn-lt"/>
                <a:cs typeface="+mn-lt"/>
              </a:rPr>
              <a:t>• Quelles sont les particularités d’un projet « simple » ?</a:t>
            </a:r>
            <a:endParaRPr lang="fr-FR"/>
          </a:p>
          <a:p>
            <a:pPr marL="0" indent="0">
              <a:buNone/>
            </a:pPr>
            <a:r>
              <a:rPr lang="fr-FR">
                <a:ea typeface="+mn-lt"/>
                <a:cs typeface="+mn-lt"/>
              </a:rPr>
              <a:t>• Quel est le niveau de détail généralement considéré ?</a:t>
            </a:r>
          </a:p>
          <a:p>
            <a:pPr marL="0" indent="0">
              <a:buNone/>
            </a:pPr>
            <a:r>
              <a:rPr lang="fr-FR"/>
              <a:t>• </a:t>
            </a:r>
            <a:r>
              <a:rPr lang="fr-FR">
                <a:ea typeface="+mn-lt"/>
                <a:cs typeface="+mn-lt"/>
              </a:rPr>
              <a:t>Que devons-nous retenir</a:t>
            </a:r>
          </a:p>
          <a:p>
            <a:pPr marL="0" indent="0">
              <a:buNone/>
            </a:pPr>
            <a:r>
              <a:rPr lang="fr-FR"/>
              <a:t>• Sources</a:t>
            </a:r>
            <a:endParaRPr lang="en-US"/>
          </a:p>
        </p:txBody>
      </p:sp>
    </p:spTree>
    <p:extLst>
      <p:ext uri="{BB962C8B-B14F-4D97-AF65-F5344CB8AC3E}">
        <p14:creationId xmlns:p14="http://schemas.microsoft.com/office/powerpoint/2010/main" val="1405148399"/>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FAAE776-5DAC-3C28-91D4-D7C477626FCE}"/>
              </a:ext>
            </a:extLst>
          </p:cNvPr>
          <p:cNvSpPr>
            <a:spLocks noGrp="1"/>
          </p:cNvSpPr>
          <p:nvPr>
            <p:ph type="title"/>
          </p:nvPr>
        </p:nvSpPr>
        <p:spPr>
          <a:xfrm>
            <a:off x="1143000" y="2742097"/>
            <a:ext cx="9906000" cy="1382156"/>
          </a:xfrm>
        </p:spPr>
        <p:txBody>
          <a:bodyPr>
            <a:normAutofit/>
          </a:bodyPr>
          <a:lstStyle/>
          <a:p>
            <a:pPr algn="ctr">
              <a:lnSpc>
                <a:spcPct val="100000"/>
              </a:lnSpc>
              <a:spcBef>
                <a:spcPts val="1000"/>
              </a:spcBef>
            </a:pPr>
            <a:r>
              <a:rPr lang="fr-FR" sz="3200" i="0">
                <a:latin typeface="Univers Condensed Light"/>
              </a:rPr>
              <a:t>Qu’est-ce qu’un projet « simple » ?</a:t>
            </a:r>
            <a:endParaRPr lang="fr-FR" sz="3200"/>
          </a:p>
        </p:txBody>
      </p:sp>
    </p:spTree>
    <p:extLst>
      <p:ext uri="{BB962C8B-B14F-4D97-AF65-F5344CB8AC3E}">
        <p14:creationId xmlns:p14="http://schemas.microsoft.com/office/powerpoint/2010/main" val="165611650"/>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575FC2B-69A4-AC87-0BCB-1D69B2A8F2BB}"/>
              </a:ext>
            </a:extLst>
          </p:cNvPr>
          <p:cNvSpPr>
            <a:spLocks noGrp="1"/>
          </p:cNvSpPr>
          <p:nvPr>
            <p:ph type="title"/>
          </p:nvPr>
        </p:nvSpPr>
        <p:spPr/>
        <p:txBody>
          <a:bodyPr/>
          <a:lstStyle/>
          <a:p>
            <a:pPr algn="ctr">
              <a:lnSpc>
                <a:spcPct val="100000"/>
              </a:lnSpc>
              <a:spcBef>
                <a:spcPts val="1000"/>
              </a:spcBef>
            </a:pPr>
            <a:r>
              <a:rPr lang="fr-FR" sz="3200" i="0">
                <a:latin typeface="Univers Condensed Light"/>
              </a:rPr>
              <a:t>Qu’est-ce qu’un projet « simple » ?</a:t>
            </a:r>
          </a:p>
        </p:txBody>
      </p:sp>
      <p:sp>
        <p:nvSpPr>
          <p:cNvPr id="5" name="Espace réservé du contenu 4">
            <a:extLst>
              <a:ext uri="{FF2B5EF4-FFF2-40B4-BE49-F238E27FC236}">
                <a16:creationId xmlns:a16="http://schemas.microsoft.com/office/drawing/2014/main" id="{2883810C-6C8A-FEDD-3C7B-7EA8457EE76E}"/>
              </a:ext>
            </a:extLst>
          </p:cNvPr>
          <p:cNvSpPr>
            <a:spLocks noGrp="1"/>
          </p:cNvSpPr>
          <p:nvPr>
            <p:ph idx="1"/>
          </p:nvPr>
        </p:nvSpPr>
        <p:spPr>
          <a:xfrm>
            <a:off x="1143000" y="1939216"/>
            <a:ext cx="9906000" cy="4891931"/>
          </a:xfrm>
        </p:spPr>
        <p:txBody>
          <a:bodyPr vert="horz" lIns="91440" tIns="45720" rIns="91440" bIns="45720" rtlCol="0" anchor="t">
            <a:normAutofit fontScale="92500" lnSpcReduction="10000"/>
          </a:bodyPr>
          <a:lstStyle/>
          <a:p>
            <a:pPr marL="0" indent="0">
              <a:buNone/>
            </a:pPr>
            <a:endParaRPr lang="fr-FR" sz="2000">
              <a:ea typeface="+mn-lt"/>
              <a:cs typeface="+mn-lt"/>
            </a:endParaRPr>
          </a:p>
          <a:p>
            <a:pPr>
              <a:buNone/>
            </a:pPr>
            <a:r>
              <a:rPr lang="fr-FR" sz="2000">
                <a:ea typeface="+mn-lt"/>
                <a:cs typeface="+mn-lt"/>
              </a:rPr>
              <a:t>En ce qui concerne un projet simple, il est caractérisé par des objectifs clairs et précis. Cela signifie que toutes les personnes impliquées savent exactement ce qu’elles doivent réaliser et pourquoi. De plus, ce type de projet dispose d’un périmètre bien défini, ce qui permet de délimiter clairement les tâches à accomplir et d’éviter les dérives. </a:t>
            </a:r>
            <a:endParaRPr lang="fr-FR" sz="2000"/>
          </a:p>
          <a:p>
            <a:pPr>
              <a:buNone/>
            </a:pPr>
            <a:r>
              <a:rPr lang="fr-FR" sz="2000">
                <a:ea typeface="+mn-lt"/>
                <a:cs typeface="+mn-lt"/>
              </a:rPr>
              <a:t>Un projet simple peut être géré de manière efficace sans avoir recours à des techniques complexes de gestion de projet. Cela le rend accessible et facile à mettre en œuvre, même pour ceux qui n'ont pas une formation spécifique en gestion. </a:t>
            </a:r>
            <a:endParaRPr lang="fr-FR" sz="2000"/>
          </a:p>
          <a:p>
            <a:pPr marL="0" indent="0">
              <a:buNone/>
            </a:pPr>
            <a:br>
              <a:rPr lang="fr-FR" sz="2000">
                <a:ea typeface="+mn-lt"/>
                <a:cs typeface="+mn-lt"/>
              </a:rPr>
            </a:br>
            <a:r>
              <a:rPr lang="fr-FR" sz="2000">
                <a:solidFill>
                  <a:srgbClr val="000000"/>
                </a:solidFill>
                <a:latin typeface="Univers Condensed Light"/>
                <a:ea typeface="+mn-lt"/>
                <a:cs typeface="+mn-lt"/>
              </a:rPr>
              <a:t>Prenons un exemple concret : mettre en place une nouvelle procédure au sein d’une équipe. Ce projet est simple car il ne nécessite pas de démarches compliquées ni de coordination de nombreuses parties prenantes. Les objectifs sont bien définis, comme améliorer l’efficacité ou la communication au sein de l’équipe, et les étapes à suivre sont claires. Cela illustre parfaitement comment un projet simple peut avoir un impact significatif sans nécessiter une gestion complexe.</a:t>
            </a:r>
            <a:br>
              <a:rPr lang="fr-FR" sz="2000">
                <a:ea typeface="+mn-lt"/>
                <a:cs typeface="+mn-lt"/>
              </a:rPr>
            </a:br>
            <a:br>
              <a:rPr lang="fr-FR" sz="2200">
                <a:ea typeface="+mn-lt"/>
                <a:cs typeface="+mn-lt"/>
              </a:rPr>
            </a:br>
            <a:endParaRPr lang="fr-FR"/>
          </a:p>
        </p:txBody>
      </p:sp>
    </p:spTree>
    <p:extLst>
      <p:ext uri="{BB962C8B-B14F-4D97-AF65-F5344CB8AC3E}">
        <p14:creationId xmlns:p14="http://schemas.microsoft.com/office/powerpoint/2010/main" val="91899923"/>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207F7E2-32D6-5AA9-F7BF-DCDAE884A4E5}"/>
              </a:ext>
            </a:extLst>
          </p:cNvPr>
          <p:cNvSpPr>
            <a:spLocks noGrp="1"/>
          </p:cNvSpPr>
          <p:nvPr>
            <p:ph type="title"/>
          </p:nvPr>
        </p:nvSpPr>
        <p:spPr>
          <a:xfrm>
            <a:off x="778566" y="2742097"/>
            <a:ext cx="10811564" cy="1382156"/>
          </a:xfrm>
        </p:spPr>
        <p:txBody>
          <a:bodyPr>
            <a:noAutofit/>
          </a:bodyPr>
          <a:lstStyle/>
          <a:p>
            <a:pPr algn="ctr">
              <a:lnSpc>
                <a:spcPct val="100000"/>
              </a:lnSpc>
              <a:spcBef>
                <a:spcPts val="1000"/>
              </a:spcBef>
            </a:pPr>
            <a:r>
              <a:rPr lang="fr-FR" sz="3200" i="0">
                <a:latin typeface="Univers Condensed Light"/>
              </a:rPr>
              <a:t>Quelles sont les particularités d’un projet « simple » ?</a:t>
            </a:r>
            <a:endParaRPr lang="fr-FR"/>
          </a:p>
        </p:txBody>
      </p:sp>
    </p:spTree>
    <p:extLst>
      <p:ext uri="{BB962C8B-B14F-4D97-AF65-F5344CB8AC3E}">
        <p14:creationId xmlns:p14="http://schemas.microsoft.com/office/powerpoint/2010/main" val="1772041946"/>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CB1D483-B20F-1A5F-0702-4EB6906D542D}"/>
              </a:ext>
            </a:extLst>
          </p:cNvPr>
          <p:cNvSpPr>
            <a:spLocks noGrp="1"/>
          </p:cNvSpPr>
          <p:nvPr>
            <p:ph type="title"/>
          </p:nvPr>
        </p:nvSpPr>
        <p:spPr/>
        <p:txBody>
          <a:bodyPr/>
          <a:lstStyle/>
          <a:p>
            <a:pPr algn="ctr">
              <a:lnSpc>
                <a:spcPct val="100000"/>
              </a:lnSpc>
              <a:spcBef>
                <a:spcPts val="1000"/>
              </a:spcBef>
            </a:pPr>
            <a:r>
              <a:rPr lang="fr-FR" sz="3200" i="0">
                <a:latin typeface="Univers Condensed Light"/>
              </a:rPr>
              <a:t>Quelles sont les particularités d’un projet « simple » ?</a:t>
            </a:r>
          </a:p>
        </p:txBody>
      </p:sp>
      <p:sp>
        <p:nvSpPr>
          <p:cNvPr id="3" name="Espace réservé du contenu 2">
            <a:extLst>
              <a:ext uri="{FF2B5EF4-FFF2-40B4-BE49-F238E27FC236}">
                <a16:creationId xmlns:a16="http://schemas.microsoft.com/office/drawing/2014/main" id="{EE9281A6-73B8-419E-A658-D61CC6F429A6}"/>
              </a:ext>
            </a:extLst>
          </p:cNvPr>
          <p:cNvSpPr>
            <a:spLocks noGrp="1"/>
          </p:cNvSpPr>
          <p:nvPr>
            <p:ph idx="1"/>
          </p:nvPr>
        </p:nvSpPr>
        <p:spPr/>
        <p:txBody>
          <a:bodyPr vert="horz" lIns="91440" tIns="45720" rIns="91440" bIns="45720" rtlCol="0" anchor="t">
            <a:normAutofit/>
          </a:bodyPr>
          <a:lstStyle/>
          <a:p>
            <a:r>
              <a:rPr lang="fr-FR"/>
              <a:t>Objectif bien défini et claire</a:t>
            </a:r>
          </a:p>
          <a:p>
            <a:r>
              <a:rPr lang="fr-FR"/>
              <a:t>Faible incertitude</a:t>
            </a:r>
          </a:p>
          <a:p>
            <a:r>
              <a:rPr lang="fr-FR"/>
              <a:t>Procédés et Méthodologie</a:t>
            </a:r>
          </a:p>
          <a:p>
            <a:r>
              <a:rPr lang="fr-FR"/>
              <a:t>Nombre restreint d'intervenants interne ou externe</a:t>
            </a:r>
          </a:p>
          <a:p>
            <a:r>
              <a:rPr lang="fr-FR"/>
              <a:t>Peu de dépendances</a:t>
            </a:r>
          </a:p>
          <a:p>
            <a:r>
              <a:rPr lang="fr-FR"/>
              <a:t>Gestion simplifiée</a:t>
            </a:r>
          </a:p>
          <a:p>
            <a:r>
              <a:rPr lang="fr-FR"/>
              <a:t>Flexibilité dans l'exécution</a:t>
            </a:r>
          </a:p>
          <a:p>
            <a:r>
              <a:rPr lang="fr-FR"/>
              <a:t>Faible niveau de formalisation</a:t>
            </a:r>
          </a:p>
        </p:txBody>
      </p:sp>
    </p:spTree>
    <p:extLst>
      <p:ext uri="{BB962C8B-B14F-4D97-AF65-F5344CB8AC3E}">
        <p14:creationId xmlns:p14="http://schemas.microsoft.com/office/powerpoint/2010/main" val="3302572157"/>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207F7E2-32D6-5AA9-F7BF-DCDAE884A4E5}"/>
              </a:ext>
            </a:extLst>
          </p:cNvPr>
          <p:cNvSpPr>
            <a:spLocks noGrp="1"/>
          </p:cNvSpPr>
          <p:nvPr>
            <p:ph type="title"/>
          </p:nvPr>
        </p:nvSpPr>
        <p:spPr>
          <a:xfrm>
            <a:off x="690218" y="2742097"/>
            <a:ext cx="10811564" cy="1382156"/>
          </a:xfrm>
        </p:spPr>
        <p:txBody>
          <a:bodyPr>
            <a:noAutofit/>
          </a:bodyPr>
          <a:lstStyle/>
          <a:p>
            <a:pPr algn="ctr">
              <a:lnSpc>
                <a:spcPct val="100000"/>
              </a:lnSpc>
              <a:spcBef>
                <a:spcPts val="1000"/>
              </a:spcBef>
            </a:pPr>
            <a:r>
              <a:rPr lang="fr-FR" sz="3200" i="0">
                <a:latin typeface="Univers Condensed Light"/>
              </a:rPr>
              <a:t>Quel est le niveau de détail généralement considéré ?</a:t>
            </a:r>
            <a:endParaRPr lang="fr-FR"/>
          </a:p>
        </p:txBody>
      </p:sp>
    </p:spTree>
    <p:extLst>
      <p:ext uri="{BB962C8B-B14F-4D97-AF65-F5344CB8AC3E}">
        <p14:creationId xmlns:p14="http://schemas.microsoft.com/office/powerpoint/2010/main" val="3558778291"/>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1775E6C-9FE7-4AE4-ABE7-2568D95DEA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F1D8699-067D-4768-9F87-3E302B3797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3"/>
            <a:ext cx="12192000" cy="20089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F7213BFA-EF0F-0CCD-89B5-5EB039B5FF88}"/>
              </a:ext>
            </a:extLst>
          </p:cNvPr>
          <p:cNvSpPr>
            <a:spLocks noGrp="1"/>
          </p:cNvSpPr>
          <p:nvPr>
            <p:ph type="title"/>
          </p:nvPr>
        </p:nvSpPr>
        <p:spPr>
          <a:xfrm>
            <a:off x="1129552" y="584791"/>
            <a:ext cx="9932896" cy="1148665"/>
          </a:xfrm>
        </p:spPr>
        <p:txBody>
          <a:bodyPr>
            <a:normAutofit/>
          </a:bodyPr>
          <a:lstStyle/>
          <a:p>
            <a:pPr>
              <a:spcBef>
                <a:spcPts val="1000"/>
              </a:spcBef>
            </a:pPr>
            <a:r>
              <a:rPr lang="fr-FR" sz="3700" i="0">
                <a:latin typeface="Univers Condensed Light"/>
              </a:rPr>
              <a:t>Quel est le niveau de détail généralement considéré ?</a:t>
            </a:r>
          </a:p>
        </p:txBody>
      </p:sp>
      <p:cxnSp>
        <p:nvCxnSpPr>
          <p:cNvPr id="12" name="Straight Connector 11">
            <a:extLst>
              <a:ext uri="{FF2B5EF4-FFF2-40B4-BE49-F238E27FC236}">
                <a16:creationId xmlns:a16="http://schemas.microsoft.com/office/drawing/2014/main" id="{E8A66062-E0FE-4EE7-9840-EC05B87ACF4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A364443-B44B-44C9-B8C4-AED23CB6215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49745" y="0"/>
            <a:ext cx="340591" cy="2009553"/>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A3B4C179-2540-4304-9C9C-2AAAA53EFDC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0" y="1313983"/>
            <a:ext cx="1769035" cy="69557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C5950BAB-F521-4A52-A263-D105789771E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1150" y="1185530"/>
            <a:ext cx="4860850" cy="824023"/>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3087726-EFA7-48B6-8527-80902BB5587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8968704" y="14436"/>
            <a:ext cx="2147217" cy="1995117"/>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E972B62-9819-493C-A305-2C04A2D432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1594353" y="0"/>
            <a:ext cx="239059" cy="2009553"/>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3" name="Espace réservé du contenu 2">
            <a:extLst>
              <a:ext uri="{FF2B5EF4-FFF2-40B4-BE49-F238E27FC236}">
                <a16:creationId xmlns:a16="http://schemas.microsoft.com/office/drawing/2014/main" id="{E9FF462A-C6C2-20D2-A19C-238B8F1145D7}"/>
              </a:ext>
            </a:extLst>
          </p:cNvPr>
          <p:cNvSpPr>
            <a:spLocks noGrp="1"/>
          </p:cNvSpPr>
          <p:nvPr>
            <p:ph idx="1"/>
          </p:nvPr>
        </p:nvSpPr>
        <p:spPr>
          <a:xfrm>
            <a:off x="1129552" y="2623302"/>
            <a:ext cx="9932896" cy="3553660"/>
          </a:xfrm>
        </p:spPr>
        <p:txBody>
          <a:bodyPr vert="horz" lIns="91440" tIns="45720" rIns="91440" bIns="45720" rtlCol="0" anchor="ctr">
            <a:normAutofit/>
          </a:bodyPr>
          <a:lstStyle/>
          <a:p>
            <a:pPr marL="0" indent="0">
              <a:lnSpc>
                <a:spcPct val="90000"/>
              </a:lnSpc>
              <a:buNone/>
            </a:pPr>
            <a:r>
              <a:rPr lang="fr-FR" sz="1700" b="1">
                <a:ea typeface="+mn-lt"/>
                <a:cs typeface="+mn-lt"/>
              </a:rPr>
              <a:t>1. Objectifs</a:t>
            </a:r>
            <a:endParaRPr lang="fr-FR" sz="1700"/>
          </a:p>
          <a:p>
            <a:pPr>
              <a:lnSpc>
                <a:spcPct val="90000"/>
              </a:lnSpc>
            </a:pPr>
            <a:r>
              <a:rPr lang="fr-FR" sz="1700">
                <a:ea typeface="+mn-lt"/>
                <a:cs typeface="+mn-lt"/>
              </a:rPr>
              <a:t>Les objectifs sont </a:t>
            </a:r>
            <a:r>
              <a:rPr lang="fr-FR" sz="1700" b="1">
                <a:ea typeface="+mn-lt"/>
                <a:cs typeface="+mn-lt"/>
              </a:rPr>
              <a:t>clairement définis</a:t>
            </a:r>
            <a:r>
              <a:rPr lang="fr-FR" sz="1700">
                <a:ea typeface="+mn-lt"/>
                <a:cs typeface="+mn-lt"/>
              </a:rPr>
              <a:t> lors de la création du projet ce qui fait qu’il aura très peu de tolérance de la part du client si ces objectifs ne sont pas atteint. </a:t>
            </a:r>
            <a:r>
              <a:rPr lang="fr-FR" sz="1700" b="1">
                <a:ea typeface="+mn-lt"/>
                <a:cs typeface="+mn-lt"/>
              </a:rPr>
              <a:t>Par exemple</a:t>
            </a:r>
            <a:r>
              <a:rPr lang="fr-FR" sz="1700">
                <a:ea typeface="+mn-lt"/>
                <a:cs typeface="+mn-lt"/>
              </a:rPr>
              <a:t> : Dans la construction d’une maison standardisée, chaque détail est spécifié à l'avance (comme les dimensions des pièces, les matériaux à utiliser, les finitions).</a:t>
            </a:r>
            <a:endParaRPr lang="fr-FR" sz="1700"/>
          </a:p>
          <a:p>
            <a:pPr marL="0" indent="0">
              <a:lnSpc>
                <a:spcPct val="90000"/>
              </a:lnSpc>
              <a:buNone/>
            </a:pPr>
            <a:r>
              <a:rPr lang="fr-FR" sz="1700" b="1">
                <a:ea typeface="+mn-lt"/>
                <a:cs typeface="+mn-lt"/>
              </a:rPr>
              <a:t>2. Planning</a:t>
            </a:r>
          </a:p>
          <a:p>
            <a:pPr>
              <a:lnSpc>
                <a:spcPct val="90000"/>
              </a:lnSpc>
            </a:pPr>
            <a:r>
              <a:rPr lang="fr-FR" sz="1700">
                <a:ea typeface="+mn-lt"/>
                <a:cs typeface="+mn-lt"/>
              </a:rPr>
              <a:t>Le planning dans un projet simple est souvent </a:t>
            </a:r>
            <a:r>
              <a:rPr lang="fr-FR" sz="1700" b="1">
                <a:ea typeface="+mn-lt"/>
                <a:cs typeface="+mn-lt"/>
              </a:rPr>
              <a:t>rigide</a:t>
            </a:r>
            <a:r>
              <a:rPr lang="fr-FR" sz="1700">
                <a:ea typeface="+mn-lt"/>
                <a:cs typeface="+mn-lt"/>
              </a:rPr>
              <a:t>, la gestion du temps est précise, et chaque retard peux rapidement agacer le client à cause de la simplicité des taches demandées.</a:t>
            </a:r>
            <a:endParaRPr lang="fr-FR" sz="1700"/>
          </a:p>
          <a:p>
            <a:pPr marL="0" indent="0">
              <a:lnSpc>
                <a:spcPct val="90000"/>
              </a:lnSpc>
              <a:buNone/>
            </a:pPr>
            <a:r>
              <a:rPr lang="fr-FR" sz="1700" b="1">
                <a:ea typeface="+mn-lt"/>
                <a:cs typeface="+mn-lt"/>
              </a:rPr>
              <a:t>3. Ressources</a:t>
            </a:r>
          </a:p>
          <a:p>
            <a:pPr>
              <a:lnSpc>
                <a:spcPct val="90000"/>
              </a:lnSpc>
            </a:pPr>
            <a:r>
              <a:rPr lang="fr-FR" sz="1700">
                <a:ea typeface="+mn-lt"/>
                <a:cs typeface="+mn-lt"/>
              </a:rPr>
              <a:t>Les ressources (humaines, matérielles et financières) sont allouées de manière </a:t>
            </a:r>
            <a:r>
              <a:rPr lang="fr-FR" sz="1700" b="1">
                <a:ea typeface="+mn-lt"/>
                <a:cs typeface="+mn-lt"/>
              </a:rPr>
              <a:t>spécifique et détaillée</a:t>
            </a:r>
            <a:r>
              <a:rPr lang="fr-FR" sz="1700">
                <a:ea typeface="+mn-lt"/>
                <a:cs typeface="+mn-lt"/>
              </a:rPr>
              <a:t>. </a:t>
            </a:r>
            <a:r>
              <a:rPr lang="fr-FR" sz="1700" b="1">
                <a:ea typeface="+mn-lt"/>
                <a:cs typeface="+mn-lt"/>
              </a:rPr>
              <a:t>Les budgets</a:t>
            </a:r>
            <a:r>
              <a:rPr lang="fr-FR" sz="1700">
                <a:ea typeface="+mn-lt"/>
                <a:cs typeface="+mn-lt"/>
              </a:rPr>
              <a:t> par exemple sont détaillés avec précision, et aucunes marges de flexibilité ne sera comprises par le client.</a:t>
            </a:r>
            <a:endParaRPr lang="fr-FR" sz="1700"/>
          </a:p>
          <a:p>
            <a:pPr>
              <a:lnSpc>
                <a:spcPct val="90000"/>
              </a:lnSpc>
            </a:pPr>
            <a:endParaRPr lang="fr-FR" sz="1700"/>
          </a:p>
          <a:p>
            <a:pPr>
              <a:lnSpc>
                <a:spcPct val="90000"/>
              </a:lnSpc>
            </a:pPr>
            <a:endParaRPr lang="fr-FR" sz="1700"/>
          </a:p>
        </p:txBody>
      </p:sp>
    </p:spTree>
    <p:extLst>
      <p:ext uri="{BB962C8B-B14F-4D97-AF65-F5344CB8AC3E}">
        <p14:creationId xmlns:p14="http://schemas.microsoft.com/office/powerpoint/2010/main" val="2725648616"/>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A1C55DB-47BD-BA91-C8F8-1343E6A5944B}"/>
              </a:ext>
            </a:extLst>
          </p:cNvPr>
          <p:cNvSpPr>
            <a:spLocks noGrp="1"/>
          </p:cNvSpPr>
          <p:nvPr>
            <p:ph type="title"/>
          </p:nvPr>
        </p:nvSpPr>
        <p:spPr>
          <a:xfrm>
            <a:off x="1143000" y="2742097"/>
            <a:ext cx="9906000" cy="1382156"/>
          </a:xfrm>
        </p:spPr>
        <p:txBody>
          <a:bodyPr/>
          <a:lstStyle/>
          <a:p>
            <a:pPr algn="ctr">
              <a:lnSpc>
                <a:spcPct val="100000"/>
              </a:lnSpc>
              <a:spcBef>
                <a:spcPts val="1000"/>
              </a:spcBef>
            </a:pPr>
            <a:r>
              <a:rPr lang="fr-FR" sz="3200" i="0">
                <a:latin typeface="Univers Condensed Light"/>
                <a:ea typeface="+mj-lt"/>
                <a:cs typeface="+mj-lt"/>
              </a:rPr>
              <a:t>Que devons-nous retenir ?</a:t>
            </a:r>
            <a:endParaRPr lang="fr-FR"/>
          </a:p>
        </p:txBody>
      </p:sp>
    </p:spTree>
    <p:extLst>
      <p:ext uri="{BB962C8B-B14F-4D97-AF65-F5344CB8AC3E}">
        <p14:creationId xmlns:p14="http://schemas.microsoft.com/office/powerpoint/2010/main" val="1185954758"/>
      </p:ext>
    </p:extLst>
  </p:cSld>
  <p:clrMapOvr>
    <a:masterClrMapping/>
  </p:clrMapOvr>
  <p:transition spd="slow">
    <p:push dir="u"/>
  </p:transition>
</p:sld>
</file>

<file path=ppt/theme/theme1.xml><?xml version="1.0" encoding="utf-8"?>
<a:theme xmlns:a="http://schemas.openxmlformats.org/drawingml/2006/main" name="AngleLinesVTI">
  <a:themeElements>
    <a:clrScheme name="Custom 34">
      <a:dk1>
        <a:sysClr val="windowText" lastClr="000000"/>
      </a:dk1>
      <a:lt1>
        <a:sysClr val="window" lastClr="FFFFFF"/>
      </a:lt1>
      <a:dk2>
        <a:srgbClr val="001E2E"/>
      </a:dk2>
      <a:lt2>
        <a:srgbClr val="F0ECEC"/>
      </a:lt2>
      <a:accent1>
        <a:srgbClr val="155767"/>
      </a:accent1>
      <a:accent2>
        <a:srgbClr val="BA9CA0"/>
      </a:accent2>
      <a:accent3>
        <a:srgbClr val="A57931"/>
      </a:accent3>
      <a:accent4>
        <a:srgbClr val="0E577C"/>
      </a:accent4>
      <a:accent5>
        <a:srgbClr val="CC846E"/>
      </a:accent5>
      <a:accent6>
        <a:srgbClr val="93767A"/>
      </a:accent6>
      <a:hlink>
        <a:srgbClr val="0563C1"/>
      </a:hlink>
      <a:folHlink>
        <a:srgbClr val="954F72"/>
      </a:folHlink>
    </a:clrScheme>
    <a:fontScheme name="Walbaum Light Univers Light">
      <a:majorFont>
        <a:latin typeface="Walbaum Display Light"/>
        <a:ea typeface=""/>
        <a:cs typeface=""/>
      </a:majorFont>
      <a:minorFont>
        <a:latin typeface="Univers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ngleLinesVTI" id="{BC1FC193-C72F-4761-9899-1105EDF6BAE8}" vid="{64612625-F022-44B7-B9FA-9D26DEDBDC21}"/>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11</Slides>
  <Notes>0</Notes>
  <HiddenSlides>0</HiddenSlide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AngleLinesVTI</vt:lpstr>
      <vt:lpstr>Particularités d’un projet  « simple »</vt:lpstr>
      <vt:lpstr>Sommaire</vt:lpstr>
      <vt:lpstr>Qu’est-ce qu’un projet « simple » ?</vt:lpstr>
      <vt:lpstr>Qu’est-ce qu’un projet « simple » ?</vt:lpstr>
      <vt:lpstr>Quelles sont les particularités d’un projet « simple » ?</vt:lpstr>
      <vt:lpstr>Quelles sont les particularités d’un projet « simple » ?</vt:lpstr>
      <vt:lpstr>Quel est le niveau de détail généralement considéré ?</vt:lpstr>
      <vt:lpstr>Quel est le niveau de détail généralement considéré ?</vt:lpstr>
      <vt:lpstr>Que devons-nous retenir ?</vt:lpstr>
      <vt:lpstr>Que devons-nous retenir ?</vt:lpstr>
      <vt:lpstr>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revision>1</cp:revision>
  <dcterms:created xsi:type="dcterms:W3CDTF">2024-09-27T09:29:15Z</dcterms:created>
  <dcterms:modified xsi:type="dcterms:W3CDTF">2024-09-27T12:30:46Z</dcterms:modified>
</cp:coreProperties>
</file>