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0" r:id="rId6"/>
    <p:sldId id="262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A659C-4F4F-4FA8-89F9-5355B7618B8C}" v="41" dt="2025-04-15T14:12:25.718"/>
    <p1510:client id="{809D22B3-7DC9-3B78-581B-42267C887C25}" v="35" dt="2025-04-15T13:51:15.672"/>
    <p1510:client id="{E0259B76-8312-7DC9-570A-16C90C49A637}" v="7" dt="2025-04-15T13:57:31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ABOOTER HOLLEMAN Antoine" userId="S::antoine.decabooter-holleman@cfautec.fr::49c268bd-4091-4fd9-8363-5616fa479d0e" providerId="AD" clId="Web-{809D22B3-7DC9-3B78-581B-42267C887C25}"/>
    <pc:docChg chg="modSld">
      <pc:chgData name="DECABOOTER HOLLEMAN Antoine" userId="S::antoine.decabooter-holleman@cfautec.fr::49c268bd-4091-4fd9-8363-5616fa479d0e" providerId="AD" clId="Web-{809D22B3-7DC9-3B78-581B-42267C887C25}" dt="2025-04-15T13:51:15.672" v="34" actId="1076"/>
      <pc:docMkLst>
        <pc:docMk/>
      </pc:docMkLst>
      <pc:sldChg chg="modSp">
        <pc:chgData name="DECABOOTER HOLLEMAN Antoine" userId="S::antoine.decabooter-holleman@cfautec.fr::49c268bd-4091-4fd9-8363-5616fa479d0e" providerId="AD" clId="Web-{809D22B3-7DC9-3B78-581B-42267C887C25}" dt="2025-04-15T13:51:15.672" v="34" actId="1076"/>
        <pc:sldMkLst>
          <pc:docMk/>
          <pc:sldMk cId="1725217738" sldId="260"/>
        </pc:sldMkLst>
        <pc:picChg chg="mod">
          <ac:chgData name="DECABOOTER HOLLEMAN Antoine" userId="S::antoine.decabooter-holleman@cfautec.fr::49c268bd-4091-4fd9-8363-5616fa479d0e" providerId="AD" clId="Web-{809D22B3-7DC9-3B78-581B-42267C887C25}" dt="2025-04-15T13:51:15.672" v="34" actId="1076"/>
          <ac:picMkLst>
            <pc:docMk/>
            <pc:sldMk cId="1725217738" sldId="260"/>
            <ac:picMk id="10242" creationId="{00000000-0000-0000-0000-000000000000}"/>
          </ac:picMkLst>
        </pc:picChg>
      </pc:sldChg>
    </pc:docChg>
  </pc:docChgLst>
  <pc:docChgLst>
    <pc:chgData name="LARIDA Jules" userId="S::jules.larida@cfautec.fr::d4d4b79e-ea28-4f3b-8c5f-aaddd6f5ce4b" providerId="AD" clId="Web-{E0259B76-8312-7DC9-570A-16C90C49A637}"/>
    <pc:docChg chg="modSld">
      <pc:chgData name="LARIDA Jules" userId="S::jules.larida@cfautec.fr::d4d4b79e-ea28-4f3b-8c5f-aaddd6f5ce4b" providerId="AD" clId="Web-{E0259B76-8312-7DC9-570A-16C90C49A637}" dt="2025-04-15T13:57:31.369" v="6"/>
      <pc:docMkLst>
        <pc:docMk/>
      </pc:docMkLst>
      <pc:sldChg chg="modSp">
        <pc:chgData name="LARIDA Jules" userId="S::jules.larida@cfautec.fr::d4d4b79e-ea28-4f3b-8c5f-aaddd6f5ce4b" providerId="AD" clId="Web-{E0259B76-8312-7DC9-570A-16C90C49A637}" dt="2025-04-15T13:57:31.369" v="6"/>
        <pc:sldMkLst>
          <pc:docMk/>
          <pc:sldMk cId="3948754792" sldId="263"/>
        </pc:sldMkLst>
        <pc:graphicFrameChg chg="mod modGraphic">
          <ac:chgData name="LARIDA Jules" userId="S::jules.larida@cfautec.fr::d4d4b79e-ea28-4f3b-8c5f-aaddd6f5ce4b" providerId="AD" clId="Web-{E0259B76-8312-7DC9-570A-16C90C49A637}" dt="2025-04-15T13:57:31.369" v="6"/>
          <ac:graphicFrameMkLst>
            <pc:docMk/>
            <pc:sldMk cId="3948754792" sldId="263"/>
            <ac:graphicFrameMk id="11" creationId="{00000000-0000-0000-0000-000000000000}"/>
          </ac:graphicFrameMkLst>
        </pc:graphicFrameChg>
      </pc:sldChg>
      <pc:sldChg chg="modSp">
        <pc:chgData name="LARIDA Jules" userId="S::jules.larida@cfautec.fr::d4d4b79e-ea28-4f3b-8c5f-aaddd6f5ce4b" providerId="AD" clId="Web-{E0259B76-8312-7DC9-570A-16C90C49A637}" dt="2025-04-15T13:09:22.548" v="1" actId="1076"/>
        <pc:sldMkLst>
          <pc:docMk/>
          <pc:sldMk cId="4064437221" sldId="267"/>
        </pc:sldMkLst>
        <pc:picChg chg="mod">
          <ac:chgData name="LARIDA Jules" userId="S::jules.larida@cfautec.fr::d4d4b79e-ea28-4f3b-8c5f-aaddd6f5ce4b" providerId="AD" clId="Web-{E0259B76-8312-7DC9-570A-16C90C49A637}" dt="2025-04-15T13:09:22.548" v="1" actId="1076"/>
          <ac:picMkLst>
            <pc:docMk/>
            <pc:sldMk cId="4064437221" sldId="267"/>
            <ac:picMk id="14" creationId="{00000000-0000-0000-0000-000000000000}"/>
          </ac:picMkLst>
        </pc:picChg>
      </pc:sldChg>
    </pc:docChg>
  </pc:docChgLst>
  <pc:docChgLst>
    <pc:chgData name="MVAKANGA Anthony" userId="S::anthony.mvakanga@cfautec.fr::779b8f73-5303-4486-8fc1-37079f265464" providerId="AD" clId="Web-{369A659C-4F4F-4FA8-89F9-5355B7618B8C}"/>
    <pc:docChg chg="modSld">
      <pc:chgData name="MVAKANGA Anthony" userId="S::anthony.mvakanga@cfautec.fr::779b8f73-5303-4486-8fc1-37079f265464" providerId="AD" clId="Web-{369A659C-4F4F-4FA8-89F9-5355B7618B8C}" dt="2025-04-15T14:12:24.843" v="5"/>
      <pc:docMkLst>
        <pc:docMk/>
      </pc:docMkLst>
      <pc:sldChg chg="modSp">
        <pc:chgData name="MVAKANGA Anthony" userId="S::anthony.mvakanga@cfautec.fr::779b8f73-5303-4486-8fc1-37079f265464" providerId="AD" clId="Web-{369A659C-4F4F-4FA8-89F9-5355B7618B8C}" dt="2025-04-15T14:12:24.843" v="5"/>
        <pc:sldMkLst>
          <pc:docMk/>
          <pc:sldMk cId="3948754792" sldId="263"/>
        </pc:sldMkLst>
        <pc:graphicFrameChg chg="mod modGraphic">
          <ac:chgData name="MVAKANGA Anthony" userId="S::anthony.mvakanga@cfautec.fr::779b8f73-5303-4486-8fc1-37079f265464" providerId="AD" clId="Web-{369A659C-4F4F-4FA8-89F9-5355B7618B8C}" dt="2025-04-15T14:12:24.843" v="5"/>
          <ac:graphicFrameMkLst>
            <pc:docMk/>
            <pc:sldMk cId="3948754792" sldId="263"/>
            <ac:graphicFrameMk id="11" creationId="{00000000-0000-0000-0000-000000000000}"/>
          </ac:graphicFrameMkLst>
        </pc:graphicFrameChg>
      </pc:sldChg>
      <pc:sldChg chg="modSp">
        <pc:chgData name="MVAKANGA Anthony" userId="S::anthony.mvakanga@cfautec.fr::779b8f73-5303-4486-8fc1-37079f265464" providerId="AD" clId="Web-{369A659C-4F4F-4FA8-89F9-5355B7618B8C}" dt="2025-04-15T13:37:21.828" v="0"/>
        <pc:sldMkLst>
          <pc:docMk/>
          <pc:sldMk cId="4064437221" sldId="267"/>
        </pc:sldMkLst>
        <pc:graphicFrameChg chg="modGraphic">
          <ac:chgData name="MVAKANGA Anthony" userId="S::anthony.mvakanga@cfautec.fr::779b8f73-5303-4486-8fc1-37079f265464" providerId="AD" clId="Web-{369A659C-4F4F-4FA8-89F9-5355B7618B8C}" dt="2025-04-15T13:37:21.828" v="0"/>
          <ac:graphicFrameMkLst>
            <pc:docMk/>
            <pc:sldMk cId="4064437221" sldId="267"/>
            <ac:graphicFrameMk id="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C8685-39C9-405C-94CA-42606BE554F0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A1F41-1D92-4817-A6E8-7AE714C1B0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0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893EA-D9C6-0A49-8189-E360219BD242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893EA-D9C6-0A49-8189-E360219BD24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893EA-D9C6-0A49-8189-E360219BD24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893EA-D9C6-0A49-8189-E360219BD24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893EA-D9C6-0A49-8189-E360219BD242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893EA-D9C6-0A49-8189-E360219BD24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Configure an IPv4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default route on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the ASBR R3 forwarding traffic to R4. Propagate the default routing into OSPFv2.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R3(config)#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ip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route 0.0.0.0 0.0.0.0 192.168.77.1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R3(config)#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router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ospf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1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R3(config-router)#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default-information originate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R3(config-router)#</a:t>
            </a:r>
          </a:p>
          <a:p>
            <a:pPr lvl="1"/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Issue the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show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ip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route static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command on R3 to verify the static route is in the IPv4 routing table.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R3#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show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ip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route static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Gateway of last resort is 192.168.77.1 to network 0.0.0.0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 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S*    0.0.0.0/0 [1/0] via 192.168.77.1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R3#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3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 </a:t>
            </a:r>
          </a:p>
          <a:p>
            <a:pPr lvl="1"/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Configure an IPv4 static route on the ASBR, R3 for the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192.168.99.0/24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network on R4. Redistribute the static route into OSPFv2 using the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redistribute static subnets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command. The subnets parameter is used to include subnets and not just classful network addresses. The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redistribute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command is discussed in more detail in later chapters.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R3(config)#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ip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route 192.168.99.0 255.255.255.0 192.168.77.1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R3(config)#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router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ospf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1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R3(config-router)#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redistribute static subnets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0"/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0"/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R1# 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show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ip</a:t>
            </a:r>
            <a:r>
              <a:rPr lang="en-US" sz="1200" b="1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route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ospf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O*E2  0.0.0.0/0 [110/1] via 192.168.2.2, 00:01:53, Serial0/0/0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 IA  192.168.3.0/24 [110/65] via 192.168.2.2, 00:06:09, Serial0/0/0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     192.168.4.0/30 is subnetted, 1 subnets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 IA     192.168.4.0 [110/128] via 192.168.2.2, 00:06:09, Serial0/0/0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 IA  192.168.5.0/24 [110/129] via 192.168.2.2, 00:06:09, Serial0/0/0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 E2  192.168.99.0/24 [110/20] via 192.168.2.2, 00:01:53, Serial0/0/0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R1#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 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What does the “E2” for the default route and the redistributed external route signify?</a:t>
            </a:r>
            <a:endParaRPr lang="fr-FR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0"/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13A86-10CC-EC04-3A2F-D03A7C5B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93A051-DA82-9BA3-90CD-9E2813DA0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16089-EED6-65D8-6FCA-BD0918AE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8C50E-77B0-3D1F-D46F-D8150B9A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F4667-8B3E-BE03-DC24-E773E445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73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7171B-F8C0-B192-3CC5-5CEC7C19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DFC274-5D04-807D-B46B-F9C00BB1D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3685FA-FF7F-0511-53AB-351296A7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0056AE-ED52-6D82-2C17-876CFFF0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32EF64-2705-BF3A-3F3F-2A62288B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86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3580B3-C34D-62D4-D14F-5AE5B28C1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8728D3-A63F-1F04-D005-687AE205F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20535-99DE-6DC8-C228-3B73C397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35EC0-E9C0-06F9-70BA-AACBB43C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D1790-FCBE-93A2-DA2D-26BA5858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345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93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6F8EC-F5E7-E563-CFA6-B36F2753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03DB75-916F-744D-CFF7-386B955A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BBCED-FFC3-BAB3-EE36-35CF1333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208F2-BEF7-0013-ADE5-38472197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B3598-AE7D-6841-FC38-79AFB842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3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A239B-2E05-C740-B7C7-F2CD6EA4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4AFE7-A3EE-C928-C1B3-C826AF282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29B37-1823-B0BE-AA85-B294E4F0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50626-E9DF-0DC5-A299-2E112FC7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FF5F2-1779-A7DF-C6E7-46AADC07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346A1-E8B1-5F92-8AE4-8F15162A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F59E6-B727-E06C-EBC4-ADA4D5235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6E480E-A612-2F17-77F7-9B602BAD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A31B5-071E-838C-2148-C1C4569D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151F5A-3561-BBA9-BF24-06DDFB93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89D0C-8410-F587-8536-62818C65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34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B22B5-090D-5B3F-1A56-93C4ED1F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0DBD52-C5AA-3436-BBE8-CDFCD2C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23B499-8349-8957-FCD0-649F6E33F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59E485-D39E-3F7D-7BDA-091FD7EBF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75F40A-E637-EDE9-75BD-839E62915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7AF492-D8E1-D749-7510-61E630AA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E1D40C-ED7A-B40E-5388-3E7D627E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1658B1-4896-39D7-7E0F-12771098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5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EDDEE-0E74-2E1F-4068-BBA5CE38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886F7F-73A7-2C3C-F5DD-324E75B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C46576-1782-15D8-D16A-F906F18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C6005B-1F02-7172-6CB8-B7860940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56BE11-EACD-9821-565A-B600406F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9BB638-05E9-1A9A-E057-ADD9F144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B11DDD-CB7E-FC41-BB00-911225B7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48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97D10-A934-D3D7-A1DF-69FF13E4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440C3B-662E-2D26-38FB-CE4FFC54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7FBB36-7F76-7761-ECBD-9324996D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0F89F0-3E25-A2C8-4254-4A0115EC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52EA7A-D5F0-E24D-AB6C-4126C0B3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7C10EF-5875-E14A-86D7-0D2D33C7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50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0BDCD-E0A9-64AC-0948-56115D34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B5D71F-71EB-4B46-11F1-37751D774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8BC9EF-315E-3F61-6168-CF3CB241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A3BB49-9E0B-76D2-3BDE-1AC0E055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8A337-851A-6979-5FBA-37CCFDFF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7275EC-FFA7-6C2E-2318-6FECC4B7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20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933824-99FC-7562-2848-E2DC2403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98C07-F280-65E0-3939-E2ED45E2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51104-9641-8A7E-D42F-ADB84CDDD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0CEFD-2338-48BB-BE65-0E5DBA4304A8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7D379-90EE-09B7-9F34-721081394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D0E4F-D280-C887-3A56-63295839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A0BA34-A335-4711-B51F-948563102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C5BB7-17DA-B242-697F-2BE90E0E3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OSPF: Exemple pratique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F7B7B0-7642-3557-C77B-F03023A79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02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11540025" y="6527853"/>
            <a:ext cx="619112" cy="296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fld id="{A6099D49-99EB-46B5-BBE2-692892430483}" type="slidenum">
              <a:rPr lang="en-US" altLang="fr-FR" sz="1333"/>
              <a:pPr algn="ctr" eaLnBrk="1" hangingPunct="1"/>
              <a:t>2</a:t>
            </a:fld>
            <a:endParaRPr lang="en-US" altLang="fr-FR" sz="1333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04535" y="-33628"/>
            <a:ext cx="10972800" cy="542173"/>
          </a:xfrm>
          <a:prstGeom prst="rect">
            <a:avLst/>
          </a:prstGeom>
        </p:spPr>
        <p:txBody>
          <a:bodyPr/>
          <a:lstStyle/>
          <a:p>
            <a:pPr algn="ctr" rtl="0" eaLnBrk="1" fontAlgn="base" hangingPunct="1"/>
            <a:r>
              <a:rPr lang="fr-FR" sz="32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Schéma de la topologie d’étude</a:t>
            </a:r>
            <a:endParaRPr lang="fr-FR">
              <a:effectLst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11492" y="520307"/>
            <a:ext cx="1214764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2" y="490086"/>
            <a:ext cx="10977051" cy="633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21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11540025" y="6527853"/>
            <a:ext cx="619112" cy="296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fld id="{A6099D49-99EB-46B5-BBE2-692892430483}" type="slidenum">
              <a:rPr lang="en-US" altLang="fr-FR" sz="1333"/>
              <a:pPr algn="ctr" eaLnBrk="1" hangingPunct="1"/>
              <a:t>3</a:t>
            </a:fld>
            <a:endParaRPr lang="en-US" altLang="fr-FR" sz="1333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04535" y="-33628"/>
            <a:ext cx="10972800" cy="542173"/>
          </a:xfrm>
          <a:prstGeom prst="rect">
            <a:avLst/>
          </a:prstGeom>
        </p:spPr>
        <p:txBody>
          <a:bodyPr/>
          <a:lstStyle/>
          <a:p>
            <a:pPr algn="ctr" rtl="0" eaLnBrk="1" fontAlgn="base" hangingPunct="1"/>
            <a:r>
              <a:rPr lang="fr-FR" sz="32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Configuration des routeurs </a:t>
            </a:r>
            <a:endParaRPr lang="fr-FR">
              <a:effectLst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11492" y="520307"/>
            <a:ext cx="1214764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itre 1"/>
          <p:cNvSpPr txBox="1">
            <a:spLocks/>
          </p:cNvSpPr>
          <p:nvPr/>
        </p:nvSpPr>
        <p:spPr>
          <a:xfrm>
            <a:off x="1524000" y="1803400"/>
            <a:ext cx="8737600" cy="812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609585" indent="-609585" algn="ctr" eaLnBrk="1" hangingPunct="1">
              <a:buFont typeface="+mj-lt"/>
              <a:buAutoNum type="arabicPeriod"/>
            </a:pPr>
            <a:r>
              <a:rPr lang="fr-FR" sz="4267" b="1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rPr>
              <a:t>Configuration des routeurs</a:t>
            </a:r>
          </a:p>
        </p:txBody>
      </p:sp>
    </p:spTree>
    <p:extLst>
      <p:ext uri="{BB962C8B-B14F-4D97-AF65-F5344CB8AC3E}">
        <p14:creationId xmlns:p14="http://schemas.microsoft.com/office/powerpoint/2010/main" val="140456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11540025" y="6527853"/>
            <a:ext cx="619112" cy="296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fld id="{A6099D49-99EB-46B5-BBE2-692892430483}" type="slidenum">
              <a:rPr lang="en-US" altLang="fr-FR" sz="1333"/>
              <a:pPr algn="ctr" eaLnBrk="1" hangingPunct="1"/>
              <a:t>4</a:t>
            </a:fld>
            <a:endParaRPr lang="en-US" altLang="fr-FR" sz="1333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04535" y="-33628"/>
            <a:ext cx="10972800" cy="542173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fr-FR" sz="3200">
                <a:solidFill>
                  <a:srgbClr val="000000"/>
                </a:solidFill>
                <a:ea typeface="ＭＳ Ｐゴシック"/>
              </a:rPr>
              <a:t>Configuration des routeurs </a:t>
            </a:r>
            <a:endParaRPr lang="fr-FR">
              <a:effectLst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11492" y="520307"/>
            <a:ext cx="1214764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13349"/>
              </p:ext>
            </p:extLst>
          </p:nvPr>
        </p:nvGraphicFramePr>
        <p:xfrm>
          <a:off x="7959671" y="520307"/>
          <a:ext cx="4199466" cy="2465708"/>
        </p:xfrm>
        <a:graphic>
          <a:graphicData uri="http://schemas.openxmlformats.org/drawingml/2006/table">
            <a:tbl>
              <a:tblPr/>
              <a:tblGrid>
                <a:gridCol w="106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7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24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GigabitEthernet0/0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192.168.1.1</a:t>
                      </a:r>
                      <a:r>
                        <a:rPr lang="fr-FR" sz="15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255.255.255.0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shutdown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Serial0/0/0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96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192.168.2.1 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255.255.255.252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64000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524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shutdown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7947467" y="2921001"/>
          <a:ext cx="4199466" cy="3848100"/>
        </p:xfrm>
        <a:graphic>
          <a:graphicData uri="http://schemas.openxmlformats.org/drawingml/2006/table">
            <a:tbl>
              <a:tblPr/>
              <a:tblGrid>
                <a:gridCol w="106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 kern="1200">
                          <a:solidFill>
                            <a:srgbClr val="0000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GigabitEthernet0/0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192.168.3.1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255.255.255.0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shutdown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 kern="1200">
                          <a:solidFill>
                            <a:srgbClr val="0000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Serial0/0/0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192.168.2.2 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255.255.255.252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shutdown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 kern="1200">
                          <a:solidFill>
                            <a:srgbClr val="0000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Serial0/0/1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192.168.4.1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255.255.255.252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64000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shutdown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itre 1"/>
          <p:cNvSpPr txBox="1">
            <a:spLocks/>
          </p:cNvSpPr>
          <p:nvPr/>
        </p:nvSpPr>
        <p:spPr>
          <a:xfrm>
            <a:off x="1" y="508101"/>
            <a:ext cx="6603999" cy="431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609585" indent="-609585" eaLnBrk="1" hangingPunct="1">
              <a:buFont typeface="Wingdings" panose="05000000000000000000" pitchFamily="2" charset="2"/>
              <a:buChar char="q"/>
            </a:pPr>
            <a:r>
              <a:rPr lang="fr-FR" sz="2667" b="1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rPr>
              <a:t>Configuration des routeurs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44" y="6413716"/>
            <a:ext cx="6827510" cy="37965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none">
            <a:spAutoFit/>
          </a:bodyPr>
          <a:lstStyle/>
          <a:p>
            <a:r>
              <a:rPr lang="fr-FR" sz="1867" b="1"/>
              <a:t>Voir commande : </a:t>
            </a:r>
            <a:r>
              <a:rPr lang="fr-FR" sz="1867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Routeur# show </a:t>
            </a:r>
            <a:r>
              <a:rPr lang="fr-FR" sz="1867" b="1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fr-FR" sz="1867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interface </a:t>
            </a:r>
            <a:r>
              <a:rPr lang="fr-FR" sz="1867" b="1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brief</a:t>
            </a:r>
            <a:r>
              <a:rPr lang="fr-FR" sz="1867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" y="1092200"/>
            <a:ext cx="791882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43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11540025" y="6527853"/>
            <a:ext cx="619112" cy="296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fld id="{A6099D49-99EB-46B5-BBE2-692892430483}" type="slidenum">
              <a:rPr lang="en-US" altLang="fr-FR" sz="1333"/>
              <a:pPr algn="ctr" eaLnBrk="1" hangingPunct="1"/>
              <a:t>5</a:t>
            </a:fld>
            <a:endParaRPr lang="en-US" altLang="fr-FR" sz="1333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04535" y="-33628"/>
            <a:ext cx="10972800" cy="542173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fr-FR" sz="3200">
                <a:solidFill>
                  <a:srgbClr val="000000"/>
                </a:solidFill>
                <a:ea typeface="ＭＳ Ｐゴシック"/>
              </a:rPr>
              <a:t>Configuration des routeurs </a:t>
            </a:r>
            <a:endParaRPr lang="fr-FR">
              <a:effectLst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11492" y="520307"/>
            <a:ext cx="1214764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7992533" y="520307"/>
          <a:ext cx="4199466" cy="3898900"/>
        </p:xfrm>
        <a:graphic>
          <a:graphicData uri="http://schemas.openxmlformats.org/drawingml/2006/table">
            <a:tbl>
              <a:tblPr/>
              <a:tblGrid>
                <a:gridCol w="106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GigabitEthernet0/0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192.168.5.1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255.255.255.0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shutdown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Serial0/0/1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192.168.4.2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255.255.255.252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shutdown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Serial0/1/0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fr-FR" sz="15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92.168.77.2 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255.255.255.0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64000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shutdown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04615"/>
              </p:ext>
            </p:extLst>
          </p:nvPr>
        </p:nvGraphicFramePr>
        <p:xfrm>
          <a:off x="7944555" y="4318000"/>
          <a:ext cx="4199466" cy="2523595"/>
        </p:xfrm>
        <a:graphic>
          <a:graphicData uri="http://schemas.openxmlformats.org/drawingml/2006/table">
            <a:tbl>
              <a:tblPr/>
              <a:tblGrid>
                <a:gridCol w="106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09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15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R4(config)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Serial0/0/0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15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R4(config-if)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192.168.77.1 255.255.255.0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15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R4(config-if)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shutdown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15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R4(config-if)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15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R4(config)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</a:t>
                      </a:r>
                      <a:r>
                        <a:rPr lang="fr-FR" sz="1500" b="1" i="0" u="none" strike="noStrike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gigabitethernet</a:t>
                      </a:r>
                      <a:r>
                        <a:rPr lang="fr-FR" sz="15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 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15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R4(config-if)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192.168.99.1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255.255.255.0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15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R4(config-if)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15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R4(config)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 route 0.0.0.0 0.0.0.0 192.168.77.2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15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/>
                        </a:rPr>
                        <a:t>R4(config)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5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itre 1"/>
          <p:cNvSpPr txBox="1">
            <a:spLocks/>
          </p:cNvSpPr>
          <p:nvPr/>
        </p:nvSpPr>
        <p:spPr>
          <a:xfrm>
            <a:off x="1" y="508101"/>
            <a:ext cx="6085313" cy="863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609585" indent="-609585" eaLnBrk="1" hangingPunct="1">
              <a:buFont typeface="Wingdings" panose="05000000000000000000" pitchFamily="2" charset="2"/>
              <a:buChar char="q"/>
            </a:pPr>
            <a:r>
              <a:rPr lang="fr-FR" sz="2667" b="1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rPr>
              <a:t>Configuration des routeurs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644" y="6413716"/>
            <a:ext cx="6827510" cy="37965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none">
            <a:spAutoFit/>
          </a:bodyPr>
          <a:lstStyle/>
          <a:p>
            <a:r>
              <a:rPr lang="fr-FR" sz="1867" b="1"/>
              <a:t>Voir commande : </a:t>
            </a:r>
            <a:r>
              <a:rPr lang="fr-FR" sz="1867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Routeur# show </a:t>
            </a:r>
            <a:r>
              <a:rPr lang="fr-FR" sz="1867" b="1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fr-FR" sz="1867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interface </a:t>
            </a:r>
            <a:r>
              <a:rPr lang="fr-FR" sz="1867" b="1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brief</a:t>
            </a:r>
            <a:r>
              <a:rPr lang="fr-FR" sz="1867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" y="1092200"/>
            <a:ext cx="779455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75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11540025" y="6527853"/>
            <a:ext cx="619112" cy="296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fld id="{A6099D49-99EB-46B5-BBE2-692892430483}" type="slidenum">
              <a:rPr lang="en-US" altLang="fr-FR" sz="1333"/>
              <a:pPr algn="ctr" eaLnBrk="1" hangingPunct="1"/>
              <a:t>6</a:t>
            </a:fld>
            <a:endParaRPr lang="en-US" altLang="fr-FR" sz="1333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04535" y="-33628"/>
            <a:ext cx="10972800" cy="542173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fr-FR" sz="3200">
                <a:solidFill>
                  <a:srgbClr val="000000"/>
                </a:solidFill>
                <a:ea typeface="ＭＳ Ｐゴシック"/>
              </a:rPr>
              <a:t>Configuration des routeurs </a:t>
            </a:r>
            <a:endParaRPr lang="fr-FR">
              <a:effectLst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11492" y="520307"/>
            <a:ext cx="1214764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itre 1"/>
          <p:cNvSpPr txBox="1">
            <a:spLocks/>
          </p:cNvSpPr>
          <p:nvPr/>
        </p:nvSpPr>
        <p:spPr>
          <a:xfrm>
            <a:off x="1" y="508101"/>
            <a:ext cx="6085313" cy="863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609585" indent="-609585" eaLnBrk="1" hangingPunct="1">
              <a:buFont typeface="Wingdings" panose="05000000000000000000" pitchFamily="2" charset="2"/>
              <a:buChar char="q"/>
            </a:pPr>
            <a:r>
              <a:rPr lang="fr-FR" sz="2667" b="1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rPr>
              <a:t>Configuration OSPF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8264471" y="520307"/>
          <a:ext cx="3894667" cy="2374900"/>
        </p:xfrm>
        <a:graphic>
          <a:graphicData uri="http://schemas.openxmlformats.org/drawingml/2006/table">
            <a:tbl>
              <a:tblPr/>
              <a:tblGrid>
                <a:gridCol w="145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router ospf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R3(config-router)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router-id 3.3.3.3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R3(config-router)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gigabitethernet 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ip ospf 1 </a:t>
                      </a:r>
                      <a:r>
                        <a:rPr lang="en-US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area 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serial 0/0/1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ospf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 </a:t>
                      </a:r>
                      <a:r>
                        <a:rPr lang="en-US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area 0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8264471" y="2978009"/>
          <a:ext cx="3894667" cy="3136900"/>
        </p:xfrm>
        <a:graphic>
          <a:graphicData uri="http://schemas.openxmlformats.org/drawingml/2006/table">
            <a:tbl>
              <a:tblPr/>
              <a:tblGrid>
                <a:gridCol w="145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router ospf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R2(config-router)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router-id 2.2.2.2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R2(config-router)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serial 0/0/1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ip ospf 1</a:t>
                      </a:r>
                      <a:r>
                        <a:rPr lang="en-US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area 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gigabitethernet 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ip ospf 1</a:t>
                      </a:r>
                      <a:r>
                        <a:rPr lang="en-US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area 0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serial 0/0/0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ospf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5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area 51   </a:t>
                      </a:r>
                      <a:r>
                        <a:rPr lang="en-US" sz="15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" y="1092200"/>
            <a:ext cx="8099356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9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11540025" y="6527853"/>
            <a:ext cx="619112" cy="296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fld id="{A6099D49-99EB-46B5-BBE2-692892430483}" type="slidenum">
              <a:rPr lang="en-US" altLang="fr-FR" sz="1333"/>
              <a:pPr algn="ctr" eaLnBrk="1" hangingPunct="1"/>
              <a:t>7</a:t>
            </a:fld>
            <a:endParaRPr lang="en-US" altLang="fr-FR" sz="1333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04535" y="-33628"/>
            <a:ext cx="10972800" cy="542173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fr-FR" sz="3200">
                <a:solidFill>
                  <a:srgbClr val="000000"/>
                </a:solidFill>
                <a:ea typeface="ＭＳ Ｐゴシック"/>
              </a:rPr>
              <a:t>Configuration des routeurs </a:t>
            </a:r>
            <a:endParaRPr lang="fr-FR">
              <a:effectLst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11492" y="520307"/>
            <a:ext cx="1214764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itre 1"/>
          <p:cNvSpPr txBox="1">
            <a:spLocks/>
          </p:cNvSpPr>
          <p:nvPr/>
        </p:nvSpPr>
        <p:spPr>
          <a:xfrm>
            <a:off x="1" y="508101"/>
            <a:ext cx="6085313" cy="863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609585" indent="-609585" eaLnBrk="1" hangingPunct="1">
              <a:buFont typeface="Wingdings" panose="05000000000000000000" pitchFamily="2" charset="2"/>
              <a:buChar char="q"/>
            </a:pPr>
            <a:r>
              <a:rPr lang="fr-FR" sz="2667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Configuration OSPF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8231484" y="564839"/>
          <a:ext cx="3894667" cy="2636520"/>
        </p:xfrm>
        <a:graphic>
          <a:graphicData uri="http://schemas.openxmlformats.org/drawingml/2006/table">
            <a:tbl>
              <a:tblPr/>
              <a:tblGrid>
                <a:gridCol w="145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8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router ospf 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R1(config-router)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router-id 1.1.1.1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R1(config-router)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serial 0/0/0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ospf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 </a:t>
                      </a:r>
                      <a:r>
                        <a:rPr lang="en-US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area 51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interface gigabitethernet 0/0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ospf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 </a:t>
                      </a: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area 51    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R1(config-if)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7131977" y="3995173"/>
          <a:ext cx="5097108" cy="2840073"/>
        </p:xfrm>
        <a:graphic>
          <a:graphicData uri="http://schemas.openxmlformats.org/drawingml/2006/table">
            <a:tbl>
              <a:tblPr/>
              <a:tblGrid>
                <a:gridCol w="138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8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21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ip route </a:t>
                      </a:r>
                      <a:r>
                        <a:rPr lang="fr-F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0.0.0.0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0.0.0.0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>
                          <a:solidFill>
                            <a:srgbClr val="0E1EB2"/>
                          </a:solidFill>
                          <a:effectLst/>
                          <a:latin typeface="Calibri"/>
                        </a:rPr>
                        <a:t>192.168.77.1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router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ospf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R3(config-router)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default-information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originate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R3(config-router)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route </a:t>
                      </a:r>
                      <a:r>
                        <a:rPr lang="fr-FR" sz="1500" b="1" i="0" u="none" strike="noStrike">
                          <a:solidFill>
                            <a:srgbClr val="0E1EB2"/>
                          </a:solidFill>
                          <a:effectLst/>
                          <a:latin typeface="Calibri"/>
                        </a:rPr>
                        <a:t>192.168.99.0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255.255.255.0 </a:t>
                      </a:r>
                      <a:r>
                        <a:rPr lang="fr-FR" sz="1500" b="1" i="0" u="none" strike="noStrike">
                          <a:solidFill>
                            <a:srgbClr val="0E1EB2"/>
                          </a:solidFill>
                          <a:effectLst/>
                          <a:latin typeface="Calibri"/>
                        </a:rPr>
                        <a:t>192.168.77.1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router </a:t>
                      </a:r>
                      <a:r>
                        <a:rPr lang="fr-FR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ospf</a:t>
                      </a: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R3(config-router)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redistribute</a:t>
                      </a:r>
                      <a:r>
                        <a:rPr lang="fr-F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</a:t>
                      </a:r>
                      <a:r>
                        <a:rPr lang="fr-F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5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subnets</a:t>
                      </a:r>
                      <a:endParaRPr lang="fr-FR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6344A7D-06E3-4F93-BB23-87A2BCFDC1B2}"/>
              </a:ext>
            </a:extLst>
          </p:cNvPr>
          <p:cNvSpPr txBox="1"/>
          <p:nvPr/>
        </p:nvSpPr>
        <p:spPr>
          <a:xfrm>
            <a:off x="7107315" y="3206717"/>
            <a:ext cx="5051823" cy="7696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fr-FR" sz="1467">
                <a:cs typeface="Arial" charset="0"/>
              </a:rPr>
              <a:t>Configurer une route IPV4 par défaut “</a:t>
            </a:r>
            <a:r>
              <a:rPr lang="fr-FR" sz="1467" b="1">
                <a:solidFill>
                  <a:srgbClr val="FF0000"/>
                </a:solidFill>
                <a:cs typeface="Arial" charset="0"/>
              </a:rPr>
              <a:t>default route</a:t>
            </a:r>
            <a:r>
              <a:rPr lang="fr-FR" sz="1467" b="1">
                <a:cs typeface="Arial" charset="0"/>
              </a:rPr>
              <a:t>” sur le routeur </a:t>
            </a:r>
            <a:r>
              <a:rPr lang="fr-FR" sz="1467" b="1">
                <a:solidFill>
                  <a:srgbClr val="FF0000"/>
                </a:solidFill>
                <a:cs typeface="Arial" charset="0"/>
              </a:rPr>
              <a:t>ASBR R3 </a:t>
            </a:r>
            <a:r>
              <a:rPr lang="fr-FR" sz="1467">
                <a:cs typeface="Arial" charset="0"/>
              </a:rPr>
              <a:t>pour </a:t>
            </a:r>
            <a:r>
              <a:rPr lang="fr-FR" sz="1467" err="1">
                <a:cs typeface="Arial" charset="0"/>
              </a:rPr>
              <a:t>forwarder</a:t>
            </a:r>
            <a:r>
              <a:rPr lang="fr-FR" sz="1467">
                <a:cs typeface="Arial" charset="0"/>
              </a:rPr>
              <a:t> le trafic vers  R4 “</a:t>
            </a:r>
            <a:r>
              <a:rPr lang="fr-FR" sz="1467" err="1">
                <a:cs typeface="Arial" charset="0"/>
              </a:rPr>
              <a:t>Propagate</a:t>
            </a:r>
            <a:r>
              <a:rPr lang="fr-FR" sz="1467">
                <a:cs typeface="Arial" charset="0"/>
              </a:rPr>
              <a:t> the default </a:t>
            </a:r>
            <a:r>
              <a:rPr lang="fr-FR" sz="1467" err="1">
                <a:cs typeface="Arial" charset="0"/>
              </a:rPr>
              <a:t>routing</a:t>
            </a:r>
            <a:r>
              <a:rPr lang="fr-FR" sz="1467">
                <a:cs typeface="Arial" charset="0"/>
              </a:rPr>
              <a:t> </a:t>
            </a:r>
            <a:r>
              <a:rPr lang="fr-FR" sz="1467" err="1">
                <a:cs typeface="Arial" charset="0"/>
              </a:rPr>
              <a:t>into</a:t>
            </a:r>
            <a:r>
              <a:rPr lang="fr-FR" sz="1467">
                <a:cs typeface="Arial" charset="0"/>
              </a:rPr>
              <a:t> </a:t>
            </a:r>
            <a:r>
              <a:rPr lang="fr-FR" sz="1467" err="1">
                <a:cs typeface="Arial" charset="0"/>
              </a:rPr>
              <a:t>OSPFv</a:t>
            </a:r>
            <a:r>
              <a:rPr lang="fr-FR" sz="1467">
                <a:cs typeface="Arial" charset="0"/>
              </a:rPr>
              <a:t>”</a:t>
            </a:r>
            <a:endParaRPr lang="fr-FR" sz="1467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EF430C-A42E-4B25-81D7-1D086C91FC88}"/>
              </a:ext>
            </a:extLst>
          </p:cNvPr>
          <p:cNvSpPr txBox="1"/>
          <p:nvPr/>
        </p:nvSpPr>
        <p:spPr>
          <a:xfrm>
            <a:off x="1404522" y="5677374"/>
            <a:ext cx="5673551" cy="9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>
                <a:cs typeface="Arial" charset="0"/>
              </a:defRPr>
            </a:lvl1pPr>
          </a:lstStyle>
          <a:p>
            <a:r>
              <a:rPr lang="en-US" sz="1467"/>
              <a:t>Configure an IPv4 static route on the ASBR, R3 for the 192.168.99.0/24 network on R4. </a:t>
            </a:r>
          </a:p>
          <a:p>
            <a:r>
              <a:rPr lang="en-US" sz="1467"/>
              <a:t>Redistribute the static route into OSPFv2 using the redistribute static subnets command</a:t>
            </a:r>
            <a:endParaRPr lang="fr-FR" sz="1467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" y="1092199"/>
            <a:ext cx="7078671" cy="408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342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6e261a-0364-4f22-a87c-bb1ba8a18389">
      <Terms xmlns="http://schemas.microsoft.com/office/infopath/2007/PartnerControls"/>
    </lcf76f155ced4ddcb4097134ff3c332f>
    <TaxCatchAll xmlns="8809df66-654d-4558-95ed-9419bae7ad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D452BAFB8ED42ABC8126835C3F547" ma:contentTypeVersion="11" ma:contentTypeDescription="Crée un document." ma:contentTypeScope="" ma:versionID="4795fb58b254509285914090dfe0ad51">
  <xsd:schema xmlns:xsd="http://www.w3.org/2001/XMLSchema" xmlns:xs="http://www.w3.org/2001/XMLSchema" xmlns:p="http://schemas.microsoft.com/office/2006/metadata/properties" xmlns:ns2="766e261a-0364-4f22-a87c-bb1ba8a18389" xmlns:ns3="8809df66-654d-4558-95ed-9419bae7ad50" targetNamespace="http://schemas.microsoft.com/office/2006/metadata/properties" ma:root="true" ma:fieldsID="599bdd61ba10b47222ffd1a270a1c964" ns2:_="" ns3:_="">
    <xsd:import namespace="766e261a-0364-4f22-a87c-bb1ba8a18389"/>
    <xsd:import namespace="8809df66-654d-4558-95ed-9419bae7a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e261a-0364-4f22-a87c-bb1ba8a1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b972a7f-0ff5-4d06-af94-aff851ef5c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9df66-654d-4558-95ed-9419bae7ad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e7cec02-6323-426e-83cb-e7abffb8290f}" ma:internalName="TaxCatchAll" ma:showField="CatchAllData" ma:web="8809df66-654d-4558-95ed-9419bae7ad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BD1998-7630-40BD-B47B-12C2FE140CEB}">
  <ds:schemaRefs>
    <ds:schemaRef ds:uri="766e261a-0364-4f22-a87c-bb1ba8a18389"/>
    <ds:schemaRef ds:uri="8809df66-654d-4558-95ed-9419bae7ad5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12154F-ABBE-4422-A1B1-BBECDBCDE1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070DA-F322-4BF3-9523-B908149AFE60}">
  <ds:schemaRefs>
    <ds:schemaRef ds:uri="766e261a-0364-4f22-a87c-bb1ba8a18389"/>
    <ds:schemaRef ds:uri="8809df66-654d-4558-95ed-9419bae7ad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OSPF: Exemple pratique </vt:lpstr>
      <vt:lpstr>Schéma de la topologie d’étude</vt:lpstr>
      <vt:lpstr>Configuration des routeurs </vt:lpstr>
      <vt:lpstr>Configuration des routeurs </vt:lpstr>
      <vt:lpstr>Configuration des routeurs </vt:lpstr>
      <vt:lpstr>Configuration des routeurs </vt:lpstr>
      <vt:lpstr>Configuration des routeurs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OSPF: Exemple pratique </dc:title>
  <dc:creator>KAROUIT Abdelillah</dc:creator>
  <cp:revision>1</cp:revision>
  <dcterms:created xsi:type="dcterms:W3CDTF">2024-03-19T13:07:59Z</dcterms:created>
  <dcterms:modified xsi:type="dcterms:W3CDTF">2025-04-15T14:13:11Z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0x0101002B8D452BAFB8ED42ABC8126835C3F547</vt:lpwstr>
  </property>
  <property fmtid="{D5CDD505-2E9C-101B-9397-08002B2CF9AE}" pid="3" name="MediaServiceImageTags">
    <vt:lpwstr/>
  </property>
</Properties>
</file>