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5652"/>
  </p:normalViewPr>
  <p:slideViewPr>
    <p:cSldViewPr snapToGrid="0">
      <p:cViewPr>
        <p:scale>
          <a:sx n="33" d="100"/>
          <a:sy n="33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60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5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2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0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02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5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67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1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1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8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A7A7-0319-7F44-8F6C-B5CC412837B6}" type="datetimeFigureOut">
              <a:rPr lang="en-FR" smtClean="0"/>
              <a:t>23/11/2024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10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7B93F4-ACEE-2270-13C9-BD2137C42FEB}"/>
              </a:ext>
            </a:extLst>
          </p:cNvPr>
          <p:cNvSpPr/>
          <p:nvPr/>
        </p:nvSpPr>
        <p:spPr>
          <a:xfrm>
            <a:off x="48686400" y="3240000"/>
            <a:ext cx="2160000" cy="10800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be developed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F1018-47FF-8770-1C3D-40B429CB295C}"/>
              </a:ext>
            </a:extLst>
          </p:cNvPr>
          <p:cNvSpPr/>
          <p:nvPr/>
        </p:nvSpPr>
        <p:spPr>
          <a:xfrm>
            <a:off x="48686400" y="1800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being tested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1182E1-F65A-CD57-A369-CAA644F32717}"/>
              </a:ext>
            </a:extLst>
          </p:cNvPr>
          <p:cNvSpPr>
            <a:spLocks noChangeAspect="1"/>
          </p:cNvSpPr>
          <p:nvPr/>
        </p:nvSpPr>
        <p:spPr>
          <a:xfrm>
            <a:off x="48686400" y="360000"/>
            <a:ext cx="216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released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A6AB3F-8954-B8CB-3C10-E2158E0C33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103200" y="360000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7200" b="1" u="sng" dirty="0"/>
              <a:t>The AlgoTrading library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D03B56-59ED-CA45-0FCE-736C23AB6C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646400" y="24343200"/>
            <a:ext cx="16200000" cy="90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4400" dirty="0"/>
              <a:t>S</a:t>
            </a:r>
            <a:r>
              <a:rPr lang="en-FR" sz="4400" dirty="0"/>
              <a:t>ee more here: </a:t>
            </a:r>
            <a:r>
              <a:rPr lang="en-GB" sz="4400" dirty="0"/>
              <a:t>https://</a:t>
            </a:r>
            <a:r>
              <a:rPr lang="en-GB" sz="4400" dirty="0" err="1"/>
              <a:t>github.com</a:t>
            </a:r>
            <a:r>
              <a:rPr lang="en-GB" sz="4400" dirty="0"/>
              <a:t>/Guillaume-amann/</a:t>
            </a:r>
            <a:r>
              <a:rPr lang="en-GB" sz="4400" dirty="0" err="1"/>
              <a:t>AlgoTrading</a:t>
            </a:r>
            <a:endParaRPr lang="en-FR" sz="4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C022E2-BD56-1583-32DD-91EF3F442BFE}"/>
              </a:ext>
            </a:extLst>
          </p:cNvPr>
          <p:cNvSpPr/>
          <p:nvPr/>
        </p:nvSpPr>
        <p:spPr>
          <a:xfrm>
            <a:off x="48686400" y="4680000"/>
            <a:ext cx="216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8C4BF-744B-2BD1-BFF9-7EA2816A59B3}"/>
              </a:ext>
            </a:extLst>
          </p:cNvPr>
          <p:cNvSpPr/>
          <p:nvPr/>
        </p:nvSpPr>
        <p:spPr>
          <a:xfrm>
            <a:off x="5760000" y="2520001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Web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880C04-2404-FB34-37B6-0D7169655E25}"/>
              </a:ext>
            </a:extLst>
          </p:cNvPr>
          <p:cNvSpPr/>
          <p:nvPr/>
        </p:nvSpPr>
        <p:spPr>
          <a:xfrm>
            <a:off x="1080000" y="2520001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Market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667804-EF2D-AFA4-5562-A45E2A6A4B3B}"/>
              </a:ext>
            </a:extLst>
          </p:cNvPr>
          <p:cNvSpPr/>
          <p:nvPr/>
        </p:nvSpPr>
        <p:spPr>
          <a:xfrm>
            <a:off x="1440000" y="3240001"/>
            <a:ext cx="2880000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 string Prices    vector&lt;double&gt; Dates vector&lt;string&gt; Volumes    vector&lt;int&gt;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B3B200-544F-D819-06E3-377E2C52185F}"/>
              </a:ext>
            </a:extLst>
          </p:cNvPr>
          <p:cNvSpPr/>
          <p:nvPr/>
        </p:nvSpPr>
        <p:spPr>
          <a:xfrm>
            <a:off x="1440000" y="792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     string      Price     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1B57A1-ED49-6913-713B-FC98FA71EA99}"/>
              </a:ext>
            </a:extLst>
          </p:cNvPr>
          <p:cNvSpPr/>
          <p:nvPr/>
        </p:nvSpPr>
        <p:spPr>
          <a:xfrm>
            <a:off x="10440000" y="2520000"/>
            <a:ext cx="684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Instruments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738324-EFBA-56C9-2E48-58338A8D78DC}"/>
              </a:ext>
            </a:extLst>
          </p:cNvPr>
          <p:cNvSpPr/>
          <p:nvPr/>
        </p:nvSpPr>
        <p:spPr>
          <a:xfrm>
            <a:off x="10800000" y="3240001"/>
            <a:ext cx="288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string Prices     vector&lt;double&gt; Dates vector&lt;string&gt; Volumes vector&lt;int&gt;      LastPrice        double LastDate             string RSI(14)               double MACD      svector&lt;double&gt;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blblé”’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9E0C75-E83C-932D-E1D1-5C412264D768}"/>
              </a:ext>
            </a:extLst>
          </p:cNvPr>
          <p:cNvSpPr/>
          <p:nvPr/>
        </p:nvSpPr>
        <p:spPr>
          <a:xfrm>
            <a:off x="10800000" y="792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8BBADB3-5A83-F7AF-6D72-B8567F489349}"/>
              </a:ext>
            </a:extLst>
          </p:cNvPr>
          <p:cNvSpPr/>
          <p:nvPr/>
        </p:nvSpPr>
        <p:spPr>
          <a:xfrm>
            <a:off x="6120000" y="3240001"/>
            <a:ext cx="288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getStockPrice.py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dirty="0">
                <a:solidFill>
                  <a:sysClr val="windowText" lastClr="0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</a:rPr>
              <a:t>YTD(int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</a:t>
            </a:r>
            <a:r>
              <a:rPr lang="en-FR" dirty="0">
                <a:solidFill>
                  <a:sysClr val="windowText" lastClr="000000"/>
                </a:solidFill>
              </a:rPr>
              <a:t> Prices, Dates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7DBF054-B892-2AF7-3BAB-1F8712A0573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4320000" y="3960001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A114E-87F8-2850-F132-4DE577E95A2A}"/>
              </a:ext>
            </a:extLst>
          </p:cNvPr>
          <p:cNvCxnSpPr>
            <a:cxnSpLocks/>
          </p:cNvCxnSpPr>
          <p:nvPr/>
        </p:nvCxnSpPr>
        <p:spPr>
          <a:xfrm>
            <a:off x="4320000" y="4248001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E7D827-E246-886C-FD8B-856E4D7C7B0A}"/>
              </a:ext>
            </a:extLst>
          </p:cNvPr>
          <p:cNvCxnSpPr>
            <a:cxnSpLocks/>
          </p:cNvCxnSpPr>
          <p:nvPr/>
        </p:nvCxnSpPr>
        <p:spPr>
          <a:xfrm>
            <a:off x="9000000" y="4248001"/>
            <a:ext cx="17701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3537E5-D42F-42E4-5C3E-56D0600C7B33}"/>
              </a:ext>
            </a:extLst>
          </p:cNvPr>
          <p:cNvSpPr/>
          <p:nvPr/>
        </p:nvSpPr>
        <p:spPr>
          <a:xfrm>
            <a:off x="1440000" y="576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    string Strike               double      Maturity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8DADD-305B-660C-2062-7F28E130A5F1}"/>
              </a:ext>
            </a:extLst>
          </p:cNvPr>
          <p:cNvSpPr/>
          <p:nvPr/>
        </p:nvSpPr>
        <p:spPr>
          <a:xfrm>
            <a:off x="14040000" y="648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DE9AE7-C7B1-CB1C-B098-93012F639595}"/>
              </a:ext>
            </a:extLst>
          </p:cNvPr>
          <p:cNvSpPr/>
          <p:nvPr/>
        </p:nvSpPr>
        <p:spPr>
          <a:xfrm>
            <a:off x="6120000" y="5760001"/>
            <a:ext cx="288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getStockOption.py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fetch_option</a:t>
            </a:r>
            <a:r>
              <a:rPr lang="en-FR" dirty="0">
                <a:solidFill>
                  <a:sysClr val="windowText" lastClr="000000"/>
                </a:solidFill>
              </a:rPr>
              <a:t>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 </a:t>
            </a:r>
            <a:r>
              <a:rPr lang="en-FR" dirty="0">
                <a:solidFill>
                  <a:sysClr val="windowText" lastClr="000000"/>
                </a:solidFill>
              </a:rPr>
              <a:t>?</a:t>
            </a:r>
            <a:endParaRPr lang="en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38EA2-1449-53B3-1914-26D3ED587B92}"/>
              </a:ext>
            </a:extLst>
          </p:cNvPr>
          <p:cNvSpPr/>
          <p:nvPr/>
        </p:nvSpPr>
        <p:spPr>
          <a:xfrm>
            <a:off x="10440000" y="11160001"/>
            <a:ext cx="6840000" cy="79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Regressors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813BA-FED2-33AF-BB6C-C4FAFDB4AEDA}"/>
              </a:ext>
            </a:extLst>
          </p:cNvPr>
          <p:cNvSpPr/>
          <p:nvPr/>
        </p:nvSpPr>
        <p:spPr>
          <a:xfrm>
            <a:off x="10799998" y="11880001"/>
            <a:ext cx="6119999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Volatility.h</a:t>
            </a: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LogReturns</a:t>
            </a:r>
            <a:r>
              <a:rPr lang="en-FR" dirty="0">
                <a:solidFill>
                  <a:sysClr val="windowText" lastClr="000000"/>
                </a:solidFill>
              </a:rPr>
              <a:t>(Prices):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returns</a:t>
            </a: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realisedVol</a:t>
            </a:r>
            <a:r>
              <a:rPr lang="en-FR" dirty="0">
                <a:solidFill>
                  <a:sysClr val="windowText" lastClr="000000"/>
                </a:solidFill>
              </a:rPr>
              <a:t>(returns, type: pop/samp):</a:t>
            </a:r>
            <a:endParaRPr lang="en-GB" dirty="0">
              <a:solidFill>
                <a:sysClr val="windowText" lastClr="000000"/>
              </a:solidFill>
            </a:endParaRP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bootstrapStandardDeviation</a:t>
            </a:r>
            <a:r>
              <a:rPr lang="en-FR" dirty="0">
                <a:solidFill>
                  <a:sysClr val="windowText" lastClr="000000"/>
                </a:solidFill>
              </a:rPr>
              <a:t>(returns, nbr_Samp):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8A3AE4A-161F-A74C-B9ED-953ECD95AA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80000" y="4248001"/>
            <a:ext cx="3600000" cy="2900902"/>
          </a:xfrm>
          <a:prstGeom prst="bentConnector3">
            <a:avLst>
              <a:gd name="adj1" fmla="val -5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D30F12F-D5B0-A6DA-444D-98752FD20F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4391" y="9404514"/>
            <a:ext cx="5201348" cy="690129"/>
          </a:xfrm>
          <a:prstGeom prst="bentConnector3">
            <a:avLst>
              <a:gd name="adj1" fmla="val 100025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92202B9-18A3-BB53-3C69-F33C1C083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9999" y="12350253"/>
            <a:ext cx="6839998" cy="692150"/>
          </a:xfrm>
          <a:prstGeom prst="bentConnector3">
            <a:avLst>
              <a:gd name="adj1" fmla="val -103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1067526-FE4A-840C-1C16-891D042ABF37}"/>
              </a:ext>
            </a:extLst>
          </p:cNvPr>
          <p:cNvCxnSpPr>
            <a:cxnSpLocks/>
          </p:cNvCxnSpPr>
          <p:nvPr/>
        </p:nvCxnSpPr>
        <p:spPr>
          <a:xfrm>
            <a:off x="10080000" y="13042404"/>
            <a:ext cx="690130" cy="387852"/>
          </a:xfrm>
          <a:prstGeom prst="bentConnector3">
            <a:avLst>
              <a:gd name="adj1" fmla="val -14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9C6A858-A393-0894-DB60-53D0DA50DC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01396" y="13508860"/>
            <a:ext cx="853017" cy="695807"/>
          </a:xfrm>
          <a:prstGeom prst="bentConnector3">
            <a:avLst>
              <a:gd name="adj1" fmla="val 9984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E4F34B-0041-2109-F218-AD096EDDEB80}"/>
                  </a:ext>
                </a:extLst>
              </p:cNvPr>
              <p:cNvSpPr/>
              <p:nvPr/>
            </p:nvSpPr>
            <p:spPr>
              <a:xfrm>
                <a:off x="19008353" y="16765547"/>
                <a:ext cx="3240000" cy="18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numCol="1" rtlCol="0" anchor="t"/>
              <a:lstStyle/>
              <a:p>
                <a:pPr algn="ctr"/>
                <a:r>
                  <a:rPr lang="en-FR" b="1" dirty="0">
                    <a:solidFill>
                      <a:sysClr val="windowText" lastClr="000000"/>
                    </a:solidFill>
                  </a:rPr>
                  <a:t>Derivative.h</a:t>
                </a:r>
              </a:p>
              <a:p>
                <a:pPr marL="184150" indent="-184150"/>
                <a:endParaRPr lang="en-FR" dirty="0">
                  <a:solidFill>
                    <a:sysClr val="windowText" lastClr="000000"/>
                  </a:solidFill>
                </a:endParaRPr>
              </a:p>
              <a:p>
                <a:pPr marL="184150" indent="-184150"/>
                <a:r>
                  <a:rPr lang="en-FR" b="1" dirty="0">
                    <a:solidFill>
                      <a:sysClr val="windowText" lastClr="000000"/>
                    </a:solidFill>
                  </a:rPr>
                  <a:t>def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Derivative( f(x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, …,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),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):</a:t>
                </a:r>
              </a:p>
              <a:p>
                <a:pPr marL="184150"/>
                <a:r>
                  <a:rPr lang="en-FR" b="1" dirty="0">
                    <a:solidFill>
                      <a:sysClr val="windowText" lastClr="000000"/>
                    </a:solidFill>
                  </a:rPr>
                  <a:t>return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FR" dirty="0">
                    <a:solidFill>
                      <a:sysClr val="windowText" lastClr="000000"/>
                    </a:solidFill>
                  </a:rPr>
                  <a:t>(x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, …,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E4F34B-0041-2109-F218-AD096EDDE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353" y="16765547"/>
                <a:ext cx="3240000" cy="1800000"/>
              </a:xfrm>
              <a:prstGeom prst="rect">
                <a:avLst/>
              </a:prstGeom>
              <a:blipFill>
                <a:blip r:embed="rId2"/>
                <a:stretch>
                  <a:fillRect l="-1556" t="-690"/>
                </a:stretch>
              </a:blipFill>
              <a:ln w="19050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118783B-1DF9-83FA-1AF2-1A060FDB217C}"/>
              </a:ext>
            </a:extLst>
          </p:cNvPr>
          <p:cNvSpPr/>
          <p:nvPr/>
        </p:nvSpPr>
        <p:spPr>
          <a:xfrm>
            <a:off x="18360000" y="2520001"/>
            <a:ext cx="72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Portfolio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FAE69-5871-1BC8-4C2B-600B6FA1D062}"/>
              </a:ext>
            </a:extLst>
          </p:cNvPr>
          <p:cNvSpPr/>
          <p:nvPr/>
        </p:nvSpPr>
        <p:spPr>
          <a:xfrm>
            <a:off x="18720000" y="3240001"/>
            <a:ext cx="2880000" cy="3396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StockPosition.h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string DateStart          string      PriceBrought double       PosVolume               int PosReturn         double PosLen             double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  <a:p>
            <a:pPr marL="6350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def </a:t>
            </a:r>
            <a:r>
              <a:rPr lang="en-FR" dirty="0">
                <a:solidFill>
                  <a:schemeClr val="tx1"/>
                </a:solidFill>
              </a:rPr>
              <a:t>checkPosition():</a:t>
            </a:r>
          </a:p>
          <a:p>
            <a:pPr marL="6350" indent="173038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return </a:t>
            </a:r>
            <a:r>
              <a:rPr lang="en-FR" dirty="0">
                <a:solidFill>
                  <a:schemeClr val="tx1"/>
                </a:solidFill>
              </a:rPr>
              <a:t>BUY/HOLD/SELL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D0988-9289-7D66-1E76-483A1886CC73}"/>
              </a:ext>
            </a:extLst>
          </p:cNvPr>
          <p:cNvSpPr/>
          <p:nvPr/>
        </p:nvSpPr>
        <p:spPr>
          <a:xfrm>
            <a:off x="21960000" y="7560001"/>
            <a:ext cx="324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checkPos</a:t>
            </a:r>
          </a:p>
          <a:p>
            <a:pPr algn="ctr"/>
            <a:endParaRPr lang="en-FR" dirty="0">
              <a:solidFill>
                <a:sysClr val="windowText" lastClr="000000"/>
              </a:solidFill>
            </a:endParaRPr>
          </a:p>
          <a:p>
            <a:pPr algn="ctr"/>
            <a:r>
              <a:rPr lang="en-FR" dirty="0">
                <a:solidFill>
                  <a:sysClr val="windowText" lastClr="000000"/>
                </a:solidFill>
              </a:rPr>
              <a:t>Position myPosition(Ticker, Line)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631E5-86A0-379C-811D-A8BD53AC9DEF}"/>
              </a:ext>
            </a:extLst>
          </p:cNvPr>
          <p:cNvSpPr/>
          <p:nvPr/>
        </p:nvSpPr>
        <p:spPr>
          <a:xfrm>
            <a:off x="26640000" y="7200001"/>
            <a:ext cx="7200000" cy="287999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Backtesting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5E85F1-4B66-DA10-B24E-51224443C4C7}"/>
              </a:ext>
            </a:extLst>
          </p:cNvPr>
          <p:cNvSpPr/>
          <p:nvPr/>
        </p:nvSpPr>
        <p:spPr>
          <a:xfrm>
            <a:off x="1080000" y="11160001"/>
            <a:ext cx="3600000" cy="21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Data Handling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09C374-8716-7421-08E1-FBF212494266}"/>
              </a:ext>
            </a:extLst>
          </p:cNvPr>
          <p:cNvSpPr/>
          <p:nvPr/>
        </p:nvSpPr>
        <p:spPr>
          <a:xfrm>
            <a:off x="10800000" y="15521202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LinearReg.h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83B33D-0A97-C602-1A3A-65DA40C01F4D}"/>
              </a:ext>
            </a:extLst>
          </p:cNvPr>
          <p:cNvSpPr/>
          <p:nvPr/>
        </p:nvSpPr>
        <p:spPr>
          <a:xfrm>
            <a:off x="14039999" y="16920000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LogisticReg.h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97CC3BA-2D82-5E79-3B08-B9C61DF42A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08000" y="4678133"/>
            <a:ext cx="3850244" cy="919680"/>
          </a:xfrm>
          <a:prstGeom prst="bentConnector3">
            <a:avLst>
              <a:gd name="adj1" fmla="val -44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3864B6F-7CA4-AB76-6A53-A8D242E0A144}"/>
              </a:ext>
            </a:extLst>
          </p:cNvPr>
          <p:cNvCxnSpPr>
            <a:cxnSpLocks/>
          </p:cNvCxnSpPr>
          <p:nvPr/>
        </p:nvCxnSpPr>
        <p:spPr>
          <a:xfrm>
            <a:off x="18108000" y="5606738"/>
            <a:ext cx="475200" cy="316734"/>
          </a:xfrm>
          <a:prstGeom prst="bentConnector3">
            <a:avLst>
              <a:gd name="adj1" fmla="val -162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B5825F1F-3010-09AE-2102-50BAB9CED458}"/>
              </a:ext>
            </a:extLst>
          </p:cNvPr>
          <p:cNvSpPr/>
          <p:nvPr/>
        </p:nvSpPr>
        <p:spPr>
          <a:xfrm>
            <a:off x="21668468" y="3880190"/>
            <a:ext cx="289776" cy="1595886"/>
          </a:xfrm>
          <a:prstGeom prst="rightBrace">
            <a:avLst>
              <a:gd name="adj1" fmla="val 381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060CCDCB-442A-AFA7-7BD4-6A34B948CDF6}"/>
              </a:ext>
            </a:extLst>
          </p:cNvPr>
          <p:cNvCxnSpPr>
            <a:cxnSpLocks/>
          </p:cNvCxnSpPr>
          <p:nvPr/>
        </p:nvCxnSpPr>
        <p:spPr>
          <a:xfrm>
            <a:off x="13903200" y="4248001"/>
            <a:ext cx="4204800" cy="1358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A2F509-2946-241F-851B-21EA51E46FFB}"/>
              </a:ext>
            </a:extLst>
          </p:cNvPr>
          <p:cNvSpPr/>
          <p:nvPr/>
        </p:nvSpPr>
        <p:spPr>
          <a:xfrm>
            <a:off x="26640000" y="2520000"/>
            <a:ext cx="7200000" cy="36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Portfolio Optimisation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D12C8-A928-ABEC-5C70-10CD1CF053C1}"/>
              </a:ext>
            </a:extLst>
          </p:cNvPr>
          <p:cNvSpPr/>
          <p:nvPr/>
        </p:nvSpPr>
        <p:spPr>
          <a:xfrm>
            <a:off x="27223200" y="3708001"/>
            <a:ext cx="28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MPT.h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 algn="ctr"/>
            <a:r>
              <a:rPr lang="en-FR" dirty="0">
                <a:solidFill>
                  <a:sysClr val="windowText" lastClr="000000"/>
                </a:solidFill>
              </a:rPr>
              <a:t>Modern Portfolio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DDE5A-31B9-E26A-7677-B6C5B4A307CB}"/>
              </a:ext>
            </a:extLst>
          </p:cNvPr>
          <p:cNvSpPr/>
          <p:nvPr/>
        </p:nvSpPr>
        <p:spPr>
          <a:xfrm>
            <a:off x="30463200" y="3708001"/>
            <a:ext cx="28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Risk.h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2B0A1-8961-5604-5773-E60C4DF4171A}"/>
              </a:ext>
            </a:extLst>
          </p:cNvPr>
          <p:cNvSpPr/>
          <p:nvPr/>
        </p:nvSpPr>
        <p:spPr>
          <a:xfrm>
            <a:off x="1080000" y="20160001"/>
            <a:ext cx="24480000" cy="36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Data 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C98D5D-09A9-F1F0-792F-5F85E19C1104}"/>
              </a:ext>
            </a:extLst>
          </p:cNvPr>
          <p:cNvSpPr/>
          <p:nvPr/>
        </p:nvSpPr>
        <p:spPr>
          <a:xfrm>
            <a:off x="6120000" y="15120001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ADF.h</a:t>
            </a:r>
          </a:p>
          <a:p>
            <a:pPr algn="ctr"/>
            <a:endParaRPr lang="en-FR" b="1" dirty="0">
              <a:solidFill>
                <a:sysClr val="windowText" lastClr="000000"/>
              </a:solidFill>
            </a:endParaRPr>
          </a:p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Augmented Dickey-Fuller test</a:t>
            </a:r>
            <a:endParaRPr lang="en-FR" b="1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4C5B2-FF31-FE3F-CB19-209A0E3DC25B}"/>
              </a:ext>
            </a:extLst>
          </p:cNvPr>
          <p:cNvSpPr/>
          <p:nvPr/>
        </p:nvSpPr>
        <p:spPr>
          <a:xfrm>
            <a:off x="5760000" y="11160000"/>
            <a:ext cx="3600000" cy="792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Tests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Binomial distrib?</a:t>
            </a:r>
          </a:p>
          <a:p>
            <a:r>
              <a:rPr lang="en-FR" i="1" dirty="0">
                <a:solidFill>
                  <a:sysClr val="windowText" lastClr="000000"/>
                </a:solidFill>
              </a:rPr>
              <a:t>Normal distrib?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R2</a:t>
            </a:r>
          </a:p>
          <a:p>
            <a:r>
              <a:rPr lang="en-GB" i="1" dirty="0">
                <a:solidFill>
                  <a:sysClr val="windowText" lastClr="000000"/>
                </a:solidFill>
              </a:rPr>
              <a:t>P</a:t>
            </a:r>
            <a:r>
              <a:rPr lang="en-FR" i="1" dirty="0">
                <a:solidFill>
                  <a:sysClr val="windowText" lastClr="000000"/>
                </a:solidFill>
              </a:rPr>
              <a:t> value</a:t>
            </a:r>
          </a:p>
          <a:p>
            <a:r>
              <a:rPr lang="en-GB" i="1" dirty="0">
                <a:solidFill>
                  <a:sysClr val="windowText" lastClr="000000"/>
                </a:solidFill>
              </a:rPr>
              <a:t>Z</a:t>
            </a:r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GB" i="1" dirty="0">
                <a:solidFill>
                  <a:sysClr val="windowText" lastClr="000000"/>
                </a:solidFill>
              </a:rPr>
              <a:t>T</a:t>
            </a:r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Xhi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+ a flag, ok significant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4AA35-E72B-020D-56E6-722EDCE67B6C}"/>
              </a:ext>
            </a:extLst>
          </p:cNvPr>
          <p:cNvSpPr/>
          <p:nvPr/>
        </p:nvSpPr>
        <p:spPr>
          <a:xfrm>
            <a:off x="18360000" y="15849018"/>
            <a:ext cx="4342748" cy="323098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Math/numeric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FC737-FD8A-BA16-3038-7C2DAC9E5C51}"/>
              </a:ext>
            </a:extLst>
          </p:cNvPr>
          <p:cNvSpPr/>
          <p:nvPr/>
        </p:nvSpPr>
        <p:spPr>
          <a:xfrm>
            <a:off x="1440000" y="20880001"/>
            <a:ext cx="2880000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Positions.csv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string DateStart          string      PriceBrought double       PosVolume               int PosReturn         double PosLen                    double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</p:spTree>
    <p:extLst>
      <p:ext uri="{BB962C8B-B14F-4D97-AF65-F5344CB8AC3E}">
        <p14:creationId xmlns:p14="http://schemas.microsoft.com/office/powerpoint/2010/main" val="37807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1258</TotalTime>
  <Words>314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Chancery</vt:lpstr>
      <vt:lpstr>Apple Chancery</vt:lpstr>
      <vt:lpstr>Arial</vt:lpstr>
      <vt:lpstr>Calibri</vt:lpstr>
      <vt:lpstr>Calibri Light</vt:lpstr>
      <vt:lpstr>Cambria Math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AMANN Guillaume</dc:creator>
  <cp:lastModifiedBy>AMANN Guillaume</cp:lastModifiedBy>
  <cp:revision>20</cp:revision>
  <dcterms:created xsi:type="dcterms:W3CDTF">2024-11-01T15:08:18Z</dcterms:created>
  <dcterms:modified xsi:type="dcterms:W3CDTF">2024-11-23T10:29:49Z</dcterms:modified>
</cp:coreProperties>
</file>