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</p:sldIdLst>
  <p:sldSz cx="51206400" cy="2560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407"/>
    <p:restoredTop sz="95652"/>
  </p:normalViewPr>
  <p:slideViewPr>
    <p:cSldViewPr snapToGrid="0">
      <p:cViewPr>
        <p:scale>
          <a:sx n="28" d="100"/>
          <a:sy n="2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190155"/>
            <a:ext cx="38404800" cy="8913707"/>
          </a:xfrm>
        </p:spPr>
        <p:txBody>
          <a:bodyPr anchor="b"/>
          <a:lstStyle>
            <a:lvl1pPr algn="ctr"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13447609"/>
            <a:ext cx="38404800" cy="6181511"/>
          </a:xfrm>
        </p:spPr>
        <p:txBody>
          <a:bodyPr/>
          <a:lstStyle>
            <a:lvl1pPr marL="0" indent="0" algn="ctr">
              <a:buNone/>
              <a:defRPr sz="8960"/>
            </a:lvl1pPr>
            <a:lvl2pPr marL="1706865" indent="0" algn="ctr">
              <a:buNone/>
              <a:defRPr sz="7467"/>
            </a:lvl2pPr>
            <a:lvl3pPr marL="3413730" indent="0" algn="ctr">
              <a:buNone/>
              <a:defRPr sz="6720"/>
            </a:lvl3pPr>
            <a:lvl4pPr marL="5120594" indent="0" algn="ctr">
              <a:buNone/>
              <a:defRPr sz="5973"/>
            </a:lvl4pPr>
            <a:lvl5pPr marL="6827459" indent="0" algn="ctr">
              <a:buNone/>
              <a:defRPr sz="5973"/>
            </a:lvl5pPr>
            <a:lvl6pPr marL="8534324" indent="0" algn="ctr">
              <a:buNone/>
              <a:defRPr sz="5973"/>
            </a:lvl6pPr>
            <a:lvl7pPr marL="10241189" indent="0" algn="ctr">
              <a:buNone/>
              <a:defRPr sz="5973"/>
            </a:lvl7pPr>
            <a:lvl8pPr marL="11948053" indent="0" algn="ctr">
              <a:buNone/>
              <a:defRPr sz="5973"/>
            </a:lvl8pPr>
            <a:lvl9pPr marL="13654918" indent="0" algn="ctr">
              <a:buNone/>
              <a:defRPr sz="597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603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62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363133"/>
            <a:ext cx="11041380" cy="216975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0" y="1363133"/>
            <a:ext cx="32484060" cy="216975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7573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25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0" y="6383024"/>
            <a:ext cx="44165520" cy="10650218"/>
          </a:xfrm>
        </p:spPr>
        <p:txBody>
          <a:bodyPr anchor="b"/>
          <a:lstStyle>
            <a:lvl1pPr>
              <a:defRPr sz="2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0" y="17133997"/>
            <a:ext cx="44165520" cy="5600698"/>
          </a:xfrm>
        </p:spPr>
        <p:txBody>
          <a:bodyPr/>
          <a:lstStyle>
            <a:lvl1pPr marL="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1pPr>
            <a:lvl2pPr marL="1706865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2pPr>
            <a:lvl3pPr marL="341373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3pPr>
            <a:lvl4pPr marL="512059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4pPr>
            <a:lvl5pPr marL="682745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5pPr>
            <a:lvl6pPr marL="8534324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6pPr>
            <a:lvl7pPr marL="10241189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7pPr>
            <a:lvl8pPr marL="11948053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8pPr>
            <a:lvl9pPr marL="13654918" indent="0">
              <a:buNone/>
              <a:defRPr sz="5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007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6815667"/>
            <a:ext cx="21762720" cy="162449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023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1363135"/>
            <a:ext cx="44165520" cy="494876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6276342"/>
            <a:ext cx="21662705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9352280"/>
            <a:ext cx="21662705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6276342"/>
            <a:ext cx="21769390" cy="3075938"/>
          </a:xfrm>
        </p:spPr>
        <p:txBody>
          <a:bodyPr anchor="b"/>
          <a:lstStyle>
            <a:lvl1pPr marL="0" indent="0">
              <a:buNone/>
              <a:defRPr sz="8960" b="1"/>
            </a:lvl1pPr>
            <a:lvl2pPr marL="1706865" indent="0">
              <a:buNone/>
              <a:defRPr sz="7467" b="1"/>
            </a:lvl2pPr>
            <a:lvl3pPr marL="3413730" indent="0">
              <a:buNone/>
              <a:defRPr sz="6720" b="1"/>
            </a:lvl3pPr>
            <a:lvl4pPr marL="5120594" indent="0">
              <a:buNone/>
              <a:defRPr sz="5973" b="1"/>
            </a:lvl4pPr>
            <a:lvl5pPr marL="6827459" indent="0">
              <a:buNone/>
              <a:defRPr sz="5973" b="1"/>
            </a:lvl5pPr>
            <a:lvl6pPr marL="8534324" indent="0">
              <a:buNone/>
              <a:defRPr sz="5973" b="1"/>
            </a:lvl6pPr>
            <a:lvl7pPr marL="10241189" indent="0">
              <a:buNone/>
              <a:defRPr sz="5973" b="1"/>
            </a:lvl7pPr>
            <a:lvl8pPr marL="11948053" indent="0">
              <a:buNone/>
              <a:defRPr sz="5973" b="1"/>
            </a:lvl8pPr>
            <a:lvl9pPr marL="13654918" indent="0">
              <a:buNone/>
              <a:defRPr sz="5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9352280"/>
            <a:ext cx="21769390" cy="137557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9352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670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7616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3686388"/>
            <a:ext cx="25923240" cy="18194867"/>
          </a:xfrm>
        </p:spPr>
        <p:txBody>
          <a:bodyPr/>
          <a:lstStyle>
            <a:lvl1pPr>
              <a:defRPr sz="11947"/>
            </a:lvl1pPr>
            <a:lvl2pPr>
              <a:defRPr sz="10453"/>
            </a:lvl2pPr>
            <a:lvl3pPr>
              <a:defRPr sz="8960"/>
            </a:lvl3pPr>
            <a:lvl4pPr>
              <a:defRPr sz="7467"/>
            </a:lvl4pPr>
            <a:lvl5pPr>
              <a:defRPr sz="7467"/>
            </a:lvl5pPr>
            <a:lvl6pPr>
              <a:defRPr sz="7467"/>
            </a:lvl6pPr>
            <a:lvl7pPr>
              <a:defRPr sz="7467"/>
            </a:lvl7pPr>
            <a:lvl8pPr>
              <a:defRPr sz="7467"/>
            </a:lvl8pPr>
            <a:lvl9pPr>
              <a:defRPr sz="74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2159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2" y="1706880"/>
            <a:ext cx="16515395" cy="5974080"/>
          </a:xfrm>
        </p:spPr>
        <p:txBody>
          <a:bodyPr anchor="b"/>
          <a:lstStyle>
            <a:lvl1pPr>
              <a:defRPr sz="119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3686388"/>
            <a:ext cx="25923240" cy="18194867"/>
          </a:xfrm>
        </p:spPr>
        <p:txBody>
          <a:bodyPr anchor="t"/>
          <a:lstStyle>
            <a:lvl1pPr marL="0" indent="0">
              <a:buNone/>
              <a:defRPr sz="11947"/>
            </a:lvl1pPr>
            <a:lvl2pPr marL="1706865" indent="0">
              <a:buNone/>
              <a:defRPr sz="10453"/>
            </a:lvl2pPr>
            <a:lvl3pPr marL="3413730" indent="0">
              <a:buNone/>
              <a:defRPr sz="8960"/>
            </a:lvl3pPr>
            <a:lvl4pPr marL="5120594" indent="0">
              <a:buNone/>
              <a:defRPr sz="7467"/>
            </a:lvl4pPr>
            <a:lvl5pPr marL="6827459" indent="0">
              <a:buNone/>
              <a:defRPr sz="7467"/>
            </a:lvl5pPr>
            <a:lvl6pPr marL="8534324" indent="0">
              <a:buNone/>
              <a:defRPr sz="7467"/>
            </a:lvl6pPr>
            <a:lvl7pPr marL="10241189" indent="0">
              <a:buNone/>
              <a:defRPr sz="7467"/>
            </a:lvl7pPr>
            <a:lvl8pPr marL="11948053" indent="0">
              <a:buNone/>
              <a:defRPr sz="7467"/>
            </a:lvl8pPr>
            <a:lvl9pPr marL="13654918" indent="0">
              <a:buNone/>
              <a:defRPr sz="74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2" y="7680960"/>
            <a:ext cx="16515395" cy="14229929"/>
          </a:xfrm>
        </p:spPr>
        <p:txBody>
          <a:bodyPr/>
          <a:lstStyle>
            <a:lvl1pPr marL="0" indent="0">
              <a:buNone/>
              <a:defRPr sz="5973"/>
            </a:lvl1pPr>
            <a:lvl2pPr marL="1706865" indent="0">
              <a:buNone/>
              <a:defRPr sz="5227"/>
            </a:lvl2pPr>
            <a:lvl3pPr marL="3413730" indent="0">
              <a:buNone/>
              <a:defRPr sz="4480"/>
            </a:lvl3pPr>
            <a:lvl4pPr marL="5120594" indent="0">
              <a:buNone/>
              <a:defRPr sz="3733"/>
            </a:lvl4pPr>
            <a:lvl5pPr marL="6827459" indent="0">
              <a:buNone/>
              <a:defRPr sz="3733"/>
            </a:lvl5pPr>
            <a:lvl6pPr marL="8534324" indent="0">
              <a:buNone/>
              <a:defRPr sz="3733"/>
            </a:lvl6pPr>
            <a:lvl7pPr marL="10241189" indent="0">
              <a:buNone/>
              <a:defRPr sz="3733"/>
            </a:lvl7pPr>
            <a:lvl8pPr marL="11948053" indent="0">
              <a:buNone/>
              <a:defRPr sz="3733"/>
            </a:lvl8pPr>
            <a:lvl9pPr marL="13654918" indent="0">
              <a:buNone/>
              <a:defRPr sz="37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6867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1363135"/>
            <a:ext cx="44165520" cy="4948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6815667"/>
            <a:ext cx="44165520" cy="16244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6A7A7-0319-7F44-8F6C-B5CC412837B6}" type="datetimeFigureOut">
              <a:rPr lang="en-FR" smtClean="0"/>
              <a:t>05/11/2024</a:t>
            </a:fld>
            <a:endParaRPr lang="en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23730375"/>
            <a:ext cx="1728216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23730375"/>
            <a:ext cx="11521440" cy="1363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0DE0-34D1-A741-BE29-6BABFDF19CDF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84109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3413730" rtl="0" eaLnBrk="1" latinLnBrk="0" hangingPunct="1">
        <a:lnSpc>
          <a:spcPct val="90000"/>
        </a:lnSpc>
        <a:spcBef>
          <a:spcPct val="0"/>
        </a:spcBef>
        <a:buNone/>
        <a:defRPr sz="164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3432" indent="-853432" algn="l" defTabSz="3413730" rtl="0" eaLnBrk="1" latinLnBrk="0" hangingPunct="1">
        <a:lnSpc>
          <a:spcPct val="90000"/>
        </a:lnSpc>
        <a:spcBef>
          <a:spcPts val="3733"/>
        </a:spcBef>
        <a:buFont typeface="Arial" panose="020B0604020202020204" pitchFamily="34" charset="0"/>
        <a:buChar char="•"/>
        <a:defRPr sz="10453" kern="1200">
          <a:solidFill>
            <a:schemeClr val="tx1"/>
          </a:solidFill>
          <a:latin typeface="+mn-lt"/>
          <a:ea typeface="+mn-ea"/>
          <a:cs typeface="+mn-cs"/>
        </a:defRPr>
      </a:lvl1pPr>
      <a:lvl2pPr marL="256029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2pPr>
      <a:lvl3pPr marL="4267162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3pPr>
      <a:lvl4pPr marL="5974027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768089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938775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1094621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486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4508350" indent="-853432" algn="l" defTabSz="341373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706865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2pPr>
      <a:lvl3pPr marL="3413730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3pPr>
      <a:lvl4pPr marL="512059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4pPr>
      <a:lvl5pPr marL="682745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5pPr>
      <a:lvl6pPr marL="8534324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6pPr>
      <a:lvl7pPr marL="10241189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7pPr>
      <a:lvl8pPr marL="11948053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8pPr>
      <a:lvl9pPr marL="13654918" algn="l" defTabSz="3413730" rtl="0" eaLnBrk="1" latinLnBrk="0" hangingPunct="1">
        <a:defRPr sz="6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68C4BF-744B-2BD1-BFF9-7EA2816A59B3}"/>
              </a:ext>
            </a:extLst>
          </p:cNvPr>
          <p:cNvSpPr/>
          <p:nvPr/>
        </p:nvSpPr>
        <p:spPr>
          <a:xfrm>
            <a:off x="8280000" y="3600000"/>
            <a:ext cx="36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Web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7B93F4-ACEE-2270-13C9-BD2137C42FEB}"/>
              </a:ext>
            </a:extLst>
          </p:cNvPr>
          <p:cNvSpPr/>
          <p:nvPr/>
        </p:nvSpPr>
        <p:spPr>
          <a:xfrm>
            <a:off x="48686400" y="3240000"/>
            <a:ext cx="2160000" cy="1080000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be developed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89F1018-47FF-8770-1C3D-40B429CB295C}"/>
              </a:ext>
            </a:extLst>
          </p:cNvPr>
          <p:cNvSpPr/>
          <p:nvPr/>
        </p:nvSpPr>
        <p:spPr>
          <a:xfrm>
            <a:off x="48686400" y="1800000"/>
            <a:ext cx="2160000" cy="10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being tested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71182E1-F65A-CD57-A369-CAA644F32717}"/>
              </a:ext>
            </a:extLst>
          </p:cNvPr>
          <p:cNvSpPr>
            <a:spLocks noChangeAspect="1"/>
          </p:cNvSpPr>
          <p:nvPr/>
        </p:nvSpPr>
        <p:spPr>
          <a:xfrm>
            <a:off x="48686400" y="360000"/>
            <a:ext cx="216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released</a:t>
            </a:r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A6AB3F-8954-B8CB-3C10-E2158E0C33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103200" y="360000"/>
            <a:ext cx="900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7200" b="1" u="sng" dirty="0"/>
              <a:t>The AlgoTrading library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D03B56-59ED-CA45-0FCE-736C23AB6C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646400" y="24343200"/>
            <a:ext cx="16200000" cy="9000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sz="4400" dirty="0"/>
              <a:t>S</a:t>
            </a:r>
            <a:r>
              <a:rPr lang="en-FR" sz="4400" dirty="0"/>
              <a:t>ee more here: </a:t>
            </a:r>
            <a:r>
              <a:rPr lang="en-GB" sz="4400" dirty="0"/>
              <a:t>https://</a:t>
            </a:r>
            <a:r>
              <a:rPr lang="en-GB" sz="4400" dirty="0" err="1"/>
              <a:t>github.com</a:t>
            </a:r>
            <a:r>
              <a:rPr lang="en-GB" sz="4400" dirty="0"/>
              <a:t>/Guillaume-amann/</a:t>
            </a:r>
            <a:r>
              <a:rPr lang="en-GB" sz="4400" dirty="0" err="1"/>
              <a:t>AlgoTrading</a:t>
            </a:r>
            <a:endParaRPr lang="en-FR" sz="44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C880C04-2404-FB34-37B6-0D7169655E25}"/>
              </a:ext>
            </a:extLst>
          </p:cNvPr>
          <p:cNvSpPr/>
          <p:nvPr/>
        </p:nvSpPr>
        <p:spPr>
          <a:xfrm>
            <a:off x="3600000" y="3600000"/>
            <a:ext cx="36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Market 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2667804-EF2D-AFA4-5562-A45E2A6A4B3B}"/>
              </a:ext>
            </a:extLst>
          </p:cNvPr>
          <p:cNvSpPr/>
          <p:nvPr/>
        </p:nvSpPr>
        <p:spPr>
          <a:xfrm>
            <a:off x="3960000" y="4320000"/>
            <a:ext cx="2880000" cy="21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     string Prices    vector&lt;double&gt; Dates vector&lt;string&gt; Volumes    vector&lt;int&gt;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B3B200-544F-D819-06E3-377E2C52185F}"/>
              </a:ext>
            </a:extLst>
          </p:cNvPr>
          <p:cNvSpPr/>
          <p:nvPr/>
        </p:nvSpPr>
        <p:spPr>
          <a:xfrm>
            <a:off x="3960000" y="900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     string      Price     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AC022E2-BD56-1583-32DD-91EF3F442BFE}"/>
              </a:ext>
            </a:extLst>
          </p:cNvPr>
          <p:cNvSpPr/>
          <p:nvPr/>
        </p:nvSpPr>
        <p:spPr>
          <a:xfrm>
            <a:off x="48686400" y="4680000"/>
            <a:ext cx="216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Domain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31B57A1-ED49-6913-713B-FC98FA71EA99}"/>
              </a:ext>
            </a:extLst>
          </p:cNvPr>
          <p:cNvSpPr/>
          <p:nvPr/>
        </p:nvSpPr>
        <p:spPr>
          <a:xfrm>
            <a:off x="12960000" y="3599999"/>
            <a:ext cx="684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Instruments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738324-EFBA-56C9-2E48-58338A8D78DC}"/>
              </a:ext>
            </a:extLst>
          </p:cNvPr>
          <p:cNvSpPr/>
          <p:nvPr/>
        </p:nvSpPr>
        <p:spPr>
          <a:xfrm>
            <a:off x="13320000" y="4320000"/>
            <a:ext cx="2880000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algn="just"/>
            <a:r>
              <a:rPr lang="en-FR" dirty="0">
                <a:solidFill>
                  <a:sysClr val="windowText" lastClr="000000"/>
                </a:solidFill>
              </a:rPr>
              <a:t>Ticker                    string Prices     vector&lt;double&gt; Dates vector&lt;string&gt; Volumes vector&lt;int&gt;      LastPrice        double LastDate             string RSI(14)               double MACD      svector&lt;double&gt;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blblé”’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79E0C75-E83C-932D-E1D1-5C412264D768}"/>
              </a:ext>
            </a:extLst>
          </p:cNvPr>
          <p:cNvSpPr/>
          <p:nvPr/>
        </p:nvSpPr>
        <p:spPr>
          <a:xfrm>
            <a:off x="13320000" y="900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Bonds.h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8BBADB3-5A83-F7AF-6D72-B8567F489349}"/>
              </a:ext>
            </a:extLst>
          </p:cNvPr>
          <p:cNvSpPr/>
          <p:nvPr/>
        </p:nvSpPr>
        <p:spPr>
          <a:xfrm>
            <a:off x="8640000" y="4320000"/>
            <a:ext cx="2880000" cy="14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 err="1">
                <a:solidFill>
                  <a:sysClr val="windowText" lastClr="000000"/>
                </a:solidFill>
              </a:rPr>
              <a:t>getStockPrice.py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endParaRPr lang="en-FR" dirty="0">
              <a:solidFill>
                <a:sysClr val="windowText" lastClr="000000"/>
              </a:solidFill>
            </a:endParaRPr>
          </a:p>
          <a:p>
            <a:pPr marL="180975" indent="-174625"/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def</a:t>
            </a:r>
            <a:r>
              <a:rPr lang="en-FR" dirty="0">
                <a:solidFill>
                  <a:sysClr val="windowText" lastClr="0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 </a:t>
            </a:r>
            <a:r>
              <a:rPr lang="en-FR" dirty="0">
                <a:solidFill>
                  <a:sysClr val="windowText" lastClr="000000"/>
                </a:solidFill>
              </a:rPr>
              <a:t>YTD(int Ticker):       </a:t>
            </a:r>
            <a:r>
              <a:rPr lang="en-FR" b="1" dirty="0">
                <a:solidFill>
                  <a:sysClr val="windowText" lastClr="000000"/>
                </a:solidFill>
              </a:rPr>
              <a:t>return</a:t>
            </a:r>
            <a:r>
              <a:rPr lang="en-FR" dirty="0">
                <a:solidFill>
                  <a:sysClr val="windowText" lastClr="000000"/>
                </a:solidFill>
              </a:rPr>
              <a:t> Prices, Dates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blbl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7DBF054-B892-2AF7-3BAB-1F8712A0573C}"/>
              </a:ext>
            </a:extLst>
          </p:cNvPr>
          <p:cNvCxnSpPr>
            <a:cxnSpLocks/>
            <a:stCxn id="103" idx="1"/>
          </p:cNvCxnSpPr>
          <p:nvPr/>
        </p:nvCxnSpPr>
        <p:spPr>
          <a:xfrm flipH="1">
            <a:off x="6840000" y="5040000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A114E-87F8-2850-F132-4DE577E95A2A}"/>
              </a:ext>
            </a:extLst>
          </p:cNvPr>
          <p:cNvCxnSpPr>
            <a:cxnSpLocks/>
          </p:cNvCxnSpPr>
          <p:nvPr/>
        </p:nvCxnSpPr>
        <p:spPr>
          <a:xfrm>
            <a:off x="6840000" y="5328000"/>
            <a:ext cx="1800000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E7D827-E246-886C-FD8B-856E4D7C7B0A}"/>
              </a:ext>
            </a:extLst>
          </p:cNvPr>
          <p:cNvCxnSpPr>
            <a:cxnSpLocks/>
          </p:cNvCxnSpPr>
          <p:nvPr/>
        </p:nvCxnSpPr>
        <p:spPr>
          <a:xfrm>
            <a:off x="11520000" y="5328000"/>
            <a:ext cx="177012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63537E5-D42F-42E4-5C3E-56D0600C7B33}"/>
              </a:ext>
            </a:extLst>
          </p:cNvPr>
          <p:cNvSpPr/>
          <p:nvPr/>
        </p:nvSpPr>
        <p:spPr>
          <a:xfrm>
            <a:off x="3960000" y="684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    string Strike               double      Maturity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A68DADD-305B-660C-2062-7F28E130A5F1}"/>
              </a:ext>
            </a:extLst>
          </p:cNvPr>
          <p:cNvSpPr/>
          <p:nvPr/>
        </p:nvSpPr>
        <p:spPr>
          <a:xfrm>
            <a:off x="16560000" y="7560000"/>
            <a:ext cx="288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Options.h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Issuer                string Issuing_date string      Price double       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DE9AE7-C7B1-CB1C-B098-93012F639595}"/>
              </a:ext>
            </a:extLst>
          </p:cNvPr>
          <p:cNvSpPr/>
          <p:nvPr/>
        </p:nvSpPr>
        <p:spPr>
          <a:xfrm>
            <a:off x="8640000" y="6840000"/>
            <a:ext cx="2880000" cy="144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GB" b="1" dirty="0" err="1">
                <a:solidFill>
                  <a:sysClr val="windowText" lastClr="000000"/>
                </a:solidFill>
              </a:rPr>
              <a:t>getStockOption.py</a:t>
            </a:r>
            <a:endParaRPr lang="en-FR" b="1" dirty="0">
              <a:solidFill>
                <a:sysClr val="windowText" lastClr="000000"/>
              </a:solidFill>
            </a:endParaRPr>
          </a:p>
          <a:p>
            <a:endParaRPr lang="en-FR" dirty="0">
              <a:solidFill>
                <a:sysClr val="windowText" lastClr="000000"/>
              </a:solidFill>
            </a:endParaRPr>
          </a:p>
          <a:p>
            <a:pPr marL="180975" indent="-174625"/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def</a:t>
            </a:r>
            <a:r>
              <a:rPr lang="en-FR" b="1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 </a:t>
            </a:r>
            <a:r>
              <a:rPr lang="en-FR" dirty="0">
                <a:solidFill>
                  <a:sysClr val="windowText" lastClr="000000"/>
                </a:solidFill>
                <a:cs typeface="Apple Chancery" panose="03020702040506060504" pitchFamily="66" charset="-79"/>
              </a:rPr>
              <a:t>fetch_option</a:t>
            </a:r>
            <a:r>
              <a:rPr lang="en-FR" dirty="0">
                <a:solidFill>
                  <a:sysClr val="windowText" lastClr="000000"/>
                </a:solidFill>
              </a:rPr>
              <a:t>(int ticker):       </a:t>
            </a:r>
            <a:r>
              <a:rPr lang="en-FR" b="1" dirty="0">
                <a:solidFill>
                  <a:sysClr val="windowText" lastClr="000000"/>
                </a:solidFill>
              </a:rPr>
              <a:t>return </a:t>
            </a:r>
            <a:r>
              <a:rPr lang="en-FR" dirty="0">
                <a:solidFill>
                  <a:sysClr val="windowText" lastClr="000000"/>
                </a:solidFill>
              </a:rPr>
              <a:t>?</a:t>
            </a:r>
            <a:endParaRPr lang="en-F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A38EA2-1449-53B3-1914-26D3ED587B92}"/>
              </a:ext>
            </a:extLst>
          </p:cNvPr>
          <p:cNvSpPr/>
          <p:nvPr/>
        </p:nvSpPr>
        <p:spPr>
          <a:xfrm>
            <a:off x="12960000" y="12240000"/>
            <a:ext cx="6840000" cy="86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Regressors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4813BA-FED2-33AF-BB6C-C4FAFDB4AEDA}"/>
              </a:ext>
            </a:extLst>
          </p:cNvPr>
          <p:cNvSpPr/>
          <p:nvPr/>
        </p:nvSpPr>
        <p:spPr>
          <a:xfrm>
            <a:off x="13319998" y="12960000"/>
            <a:ext cx="6119999" cy="32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Volatility.h</a:t>
            </a: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>
                <a:solidFill>
                  <a:sysClr val="windowText" lastClr="000000"/>
                </a:solidFill>
              </a:rPr>
              <a:t>LogReturns</a:t>
            </a:r>
            <a:r>
              <a:rPr lang="en-FR" dirty="0">
                <a:solidFill>
                  <a:sysClr val="windowText" lastClr="000000"/>
                </a:solidFill>
              </a:rPr>
              <a:t>(Prices):</a:t>
            </a:r>
            <a:r>
              <a:rPr lang="en-GB" dirty="0">
                <a:solidFill>
                  <a:sysClr val="windowText" lastClr="000000"/>
                </a:solidFill>
              </a:rPr>
              <a:t>           </a:t>
            </a:r>
          </a:p>
          <a:p>
            <a:pPr marL="184150"/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returns</a:t>
            </a:r>
          </a:p>
          <a:p>
            <a:pPr marL="184150" indent="-184150"/>
            <a:endParaRPr lang="en-GB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GB" dirty="0">
              <a:solidFill>
                <a:sysClr val="windowText" lastClr="000000"/>
              </a:solidFill>
            </a:endParaRP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>
                <a:solidFill>
                  <a:sysClr val="windowText" lastClr="000000"/>
                </a:solidFill>
              </a:rPr>
              <a:t>realisedVol</a:t>
            </a:r>
            <a:r>
              <a:rPr lang="en-FR" dirty="0">
                <a:solidFill>
                  <a:sysClr val="windowText" lastClr="000000"/>
                </a:solidFill>
              </a:rPr>
              <a:t>(returns, type: pop/samp):</a:t>
            </a:r>
            <a:endParaRPr lang="en-GB" dirty="0">
              <a:solidFill>
                <a:sysClr val="windowText" lastClr="000000"/>
              </a:solidFill>
            </a:endParaRPr>
          </a:p>
          <a:p>
            <a:pPr marL="184150"/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Volatility</a:t>
            </a:r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r>
              <a:rPr lang="en-FR" b="1" dirty="0">
                <a:solidFill>
                  <a:sysClr val="windowText" lastClr="000000"/>
                </a:solidFill>
              </a:rPr>
              <a:t>def </a:t>
            </a:r>
            <a:r>
              <a:rPr lang="en-GB" dirty="0" err="1">
                <a:solidFill>
                  <a:sysClr val="windowText" lastClr="000000"/>
                </a:solidFill>
              </a:rPr>
              <a:t>bootstrapStandardDeviation</a:t>
            </a:r>
            <a:r>
              <a:rPr lang="en-FR" dirty="0">
                <a:solidFill>
                  <a:sysClr val="windowText" lastClr="000000"/>
                </a:solidFill>
              </a:rPr>
              <a:t>(returns, nbr_Samp):</a:t>
            </a:r>
            <a:r>
              <a:rPr lang="en-GB" dirty="0">
                <a:solidFill>
                  <a:sysClr val="windowText" lastClr="000000"/>
                </a:solidFill>
              </a:rPr>
              <a:t>           </a:t>
            </a:r>
            <a:r>
              <a:rPr lang="en-GB" b="1" dirty="0">
                <a:solidFill>
                  <a:sysClr val="windowText" lastClr="000000"/>
                </a:solidFill>
              </a:rPr>
              <a:t>return </a:t>
            </a:r>
            <a:r>
              <a:rPr lang="en-GB" dirty="0">
                <a:solidFill>
                  <a:sysClr val="windowText" lastClr="000000"/>
                </a:solidFill>
              </a:rPr>
              <a:t>Volatility</a:t>
            </a:r>
            <a:endParaRPr lang="en-FR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08A3AE4A-161F-A74C-B9ED-953ECD95AA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600000" y="5328000"/>
            <a:ext cx="3600000" cy="2900902"/>
          </a:xfrm>
          <a:prstGeom prst="bentConnector3">
            <a:avLst>
              <a:gd name="adj1" fmla="val -5033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D30F12F-D5B0-A6DA-444D-98752FD20FC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44391" y="10484513"/>
            <a:ext cx="5201348" cy="690129"/>
          </a:xfrm>
          <a:prstGeom prst="bentConnector3">
            <a:avLst>
              <a:gd name="adj1" fmla="val 100025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92202B9-18A3-BB53-3C69-F33C1C083C8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99999" y="13430252"/>
            <a:ext cx="6839998" cy="692150"/>
          </a:xfrm>
          <a:prstGeom prst="bentConnector3">
            <a:avLst>
              <a:gd name="adj1" fmla="val -1031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A1067526-FE4A-840C-1C16-891D042ABF37}"/>
              </a:ext>
            </a:extLst>
          </p:cNvPr>
          <p:cNvCxnSpPr>
            <a:cxnSpLocks/>
          </p:cNvCxnSpPr>
          <p:nvPr/>
        </p:nvCxnSpPr>
        <p:spPr>
          <a:xfrm>
            <a:off x="12600000" y="14122403"/>
            <a:ext cx="690130" cy="387852"/>
          </a:xfrm>
          <a:prstGeom prst="bentConnector3">
            <a:avLst>
              <a:gd name="adj1" fmla="val -140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C9C6A858-A393-0894-DB60-53D0DA50DC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521396" y="14588859"/>
            <a:ext cx="853017" cy="695807"/>
          </a:xfrm>
          <a:prstGeom prst="bentConnector3">
            <a:avLst>
              <a:gd name="adj1" fmla="val 99846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9E4F34B-0041-2109-F218-AD096EDDEB80}"/>
              </a:ext>
            </a:extLst>
          </p:cNvPr>
          <p:cNvSpPr/>
          <p:nvPr/>
        </p:nvSpPr>
        <p:spPr>
          <a:xfrm>
            <a:off x="13319999" y="16560000"/>
            <a:ext cx="2880000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Derivative.h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18783B-1DF9-83FA-1AF2-1A060FDB217C}"/>
              </a:ext>
            </a:extLst>
          </p:cNvPr>
          <p:cNvSpPr/>
          <p:nvPr/>
        </p:nvSpPr>
        <p:spPr>
          <a:xfrm>
            <a:off x="20880000" y="3600000"/>
            <a:ext cx="7200000" cy="75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Portfolio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FAE69-5871-1BC8-4C2B-600B6FA1D062}"/>
              </a:ext>
            </a:extLst>
          </p:cNvPr>
          <p:cNvSpPr/>
          <p:nvPr/>
        </p:nvSpPr>
        <p:spPr>
          <a:xfrm>
            <a:off x="21240000" y="4320000"/>
            <a:ext cx="2880000" cy="33969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StockPosition.h</a:t>
            </a:r>
          </a:p>
          <a:p>
            <a:pPr algn="just"/>
            <a:endParaRPr lang="en-FR" dirty="0">
              <a:solidFill>
                <a:sysClr val="windowText" lastClr="000000"/>
              </a:solidFill>
            </a:endParaRPr>
          </a:p>
          <a:p>
            <a:pPr marL="6350" algn="just">
              <a:tabLst>
                <a:tab pos="4124325" algn="l"/>
              </a:tabLst>
            </a:pPr>
            <a:r>
              <a:rPr lang="en-FR" dirty="0">
                <a:solidFill>
                  <a:sysClr val="windowText" lastClr="000000"/>
                </a:solidFill>
              </a:rPr>
              <a:t>Ticker                string DateStart          string      PriceBrought double       PosVolume               int PosReturn         double PosLen             double   </a:t>
            </a:r>
            <a:r>
              <a:rPr lang="en-F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bkablkab      blbl</a:t>
            </a:r>
          </a:p>
          <a:p>
            <a:pPr marL="6350" algn="just">
              <a:tabLst>
                <a:tab pos="4124325" algn="l"/>
              </a:tabLst>
            </a:pPr>
            <a:r>
              <a:rPr lang="en-FR" b="1" dirty="0">
                <a:solidFill>
                  <a:schemeClr val="tx1"/>
                </a:solidFill>
              </a:rPr>
              <a:t>def </a:t>
            </a:r>
            <a:r>
              <a:rPr lang="en-FR" dirty="0">
                <a:solidFill>
                  <a:schemeClr val="tx1"/>
                </a:solidFill>
              </a:rPr>
              <a:t>checkPosition():</a:t>
            </a:r>
          </a:p>
          <a:p>
            <a:pPr marL="6350" indent="173038" algn="just">
              <a:tabLst>
                <a:tab pos="4124325" algn="l"/>
              </a:tabLst>
            </a:pPr>
            <a:r>
              <a:rPr lang="en-FR" b="1" dirty="0">
                <a:solidFill>
                  <a:schemeClr val="tx1"/>
                </a:solidFill>
              </a:rPr>
              <a:t>return </a:t>
            </a:r>
            <a:r>
              <a:rPr lang="en-FR" dirty="0">
                <a:solidFill>
                  <a:schemeClr val="tx1"/>
                </a:solidFill>
              </a:rPr>
              <a:t>BUY/HOLD/SELL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4D0988-9289-7D66-1E76-483A1886CC73}"/>
              </a:ext>
            </a:extLst>
          </p:cNvPr>
          <p:cNvSpPr/>
          <p:nvPr/>
        </p:nvSpPr>
        <p:spPr>
          <a:xfrm>
            <a:off x="24480000" y="8640000"/>
            <a:ext cx="3240000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checkPos</a:t>
            </a:r>
          </a:p>
          <a:p>
            <a:pPr algn="ctr"/>
            <a:endParaRPr lang="en-FR" dirty="0">
              <a:solidFill>
                <a:sysClr val="windowText" lastClr="000000"/>
              </a:solidFill>
            </a:endParaRPr>
          </a:p>
          <a:p>
            <a:pPr algn="ctr"/>
            <a:r>
              <a:rPr lang="en-FR" dirty="0">
                <a:solidFill>
                  <a:sysClr val="windowText" lastClr="000000"/>
                </a:solidFill>
              </a:rPr>
              <a:t>Position myPosition(Ticker, Line)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631E5-86A0-379C-811D-A8BD53AC9DEF}"/>
              </a:ext>
            </a:extLst>
          </p:cNvPr>
          <p:cNvSpPr/>
          <p:nvPr/>
        </p:nvSpPr>
        <p:spPr>
          <a:xfrm>
            <a:off x="20880000" y="12240000"/>
            <a:ext cx="4345448" cy="2196053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Backtesting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5E85F1-4B66-DA10-B24E-51224443C4C7}"/>
              </a:ext>
            </a:extLst>
          </p:cNvPr>
          <p:cNvSpPr/>
          <p:nvPr/>
        </p:nvSpPr>
        <p:spPr>
          <a:xfrm>
            <a:off x="20882700" y="15516054"/>
            <a:ext cx="4342748" cy="2196052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FR" i="1" dirty="0">
                <a:solidFill>
                  <a:sysClr val="windowText" lastClr="000000"/>
                </a:solidFill>
              </a:rPr>
              <a:t>Data Handling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09C374-8716-7421-08E1-FBF212494266}"/>
              </a:ext>
            </a:extLst>
          </p:cNvPr>
          <p:cNvSpPr/>
          <p:nvPr/>
        </p:nvSpPr>
        <p:spPr>
          <a:xfrm>
            <a:off x="16559998" y="16560000"/>
            <a:ext cx="2880000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LinearReg.h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D83B33D-0A97-C602-1A3A-65DA40C01F4D}"/>
              </a:ext>
            </a:extLst>
          </p:cNvPr>
          <p:cNvSpPr/>
          <p:nvPr/>
        </p:nvSpPr>
        <p:spPr>
          <a:xfrm>
            <a:off x="16559998" y="18720000"/>
            <a:ext cx="2880000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LogisticReg.h</a:t>
            </a: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3C98D5D-09A9-F1F0-792F-5F85E19C1104}"/>
              </a:ext>
            </a:extLst>
          </p:cNvPr>
          <p:cNvSpPr/>
          <p:nvPr/>
        </p:nvSpPr>
        <p:spPr>
          <a:xfrm>
            <a:off x="13290128" y="18720000"/>
            <a:ext cx="2880000" cy="180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numCol="1" rtlCol="0" anchor="t"/>
          <a:lstStyle/>
          <a:p>
            <a:pPr algn="ctr"/>
            <a:r>
              <a:rPr lang="en-FR" b="1" dirty="0">
                <a:solidFill>
                  <a:sysClr val="windowText" lastClr="000000"/>
                </a:solidFill>
              </a:rPr>
              <a:t>ADF.h</a:t>
            </a:r>
          </a:p>
          <a:p>
            <a:pPr algn="ctr"/>
            <a:endParaRPr lang="en-FR" b="1" dirty="0">
              <a:solidFill>
                <a:sysClr val="windowText" lastClr="000000"/>
              </a:solidFill>
            </a:endParaRPr>
          </a:p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Augmented Dickey-Fuller test</a:t>
            </a:r>
            <a:endParaRPr lang="en-FR" b="1" dirty="0">
              <a:solidFill>
                <a:sysClr val="windowText" lastClr="000000"/>
              </a:solidFill>
            </a:endParaRPr>
          </a:p>
          <a:p>
            <a:pPr marL="184150" indent="-184150"/>
            <a:endParaRPr lang="en-FR" dirty="0">
              <a:solidFill>
                <a:sysClr val="windowText" lastClr="000000"/>
              </a:solidFill>
            </a:endParaRPr>
          </a:p>
        </p:txBody>
      </p: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697CC3BA-2D82-5E79-3B08-B9C61DF42A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20628000" y="5758132"/>
            <a:ext cx="3850244" cy="919680"/>
          </a:xfrm>
          <a:prstGeom prst="bentConnector3">
            <a:avLst>
              <a:gd name="adj1" fmla="val -444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83864B6F-7CA4-AB76-6A53-A8D242E0A144}"/>
              </a:ext>
            </a:extLst>
          </p:cNvPr>
          <p:cNvCxnSpPr>
            <a:cxnSpLocks/>
          </p:cNvCxnSpPr>
          <p:nvPr/>
        </p:nvCxnSpPr>
        <p:spPr>
          <a:xfrm>
            <a:off x="20628000" y="6686737"/>
            <a:ext cx="475200" cy="316734"/>
          </a:xfrm>
          <a:prstGeom prst="bentConnector3">
            <a:avLst>
              <a:gd name="adj1" fmla="val -1626"/>
            </a:avLst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ight Brace 114">
            <a:extLst>
              <a:ext uri="{FF2B5EF4-FFF2-40B4-BE49-F238E27FC236}">
                <a16:creationId xmlns:a16="http://schemas.microsoft.com/office/drawing/2014/main" id="{B5825F1F-3010-09AE-2102-50BAB9CED458}"/>
              </a:ext>
            </a:extLst>
          </p:cNvPr>
          <p:cNvSpPr/>
          <p:nvPr/>
        </p:nvSpPr>
        <p:spPr>
          <a:xfrm>
            <a:off x="24188468" y="4960189"/>
            <a:ext cx="289776" cy="1595886"/>
          </a:xfrm>
          <a:prstGeom prst="rightBrace">
            <a:avLst>
              <a:gd name="adj1" fmla="val 3810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060CCDCB-442A-AFA7-7BD4-6A34B948CDF6}"/>
              </a:ext>
            </a:extLst>
          </p:cNvPr>
          <p:cNvCxnSpPr>
            <a:cxnSpLocks/>
          </p:cNvCxnSpPr>
          <p:nvPr/>
        </p:nvCxnSpPr>
        <p:spPr>
          <a:xfrm>
            <a:off x="16423200" y="5328000"/>
            <a:ext cx="4204800" cy="135873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5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310</TotalTime>
  <Words>243</Words>
  <Application>Microsoft Macintosh PowerPoint</Application>
  <PresentationFormat>Custom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Apple Chancery</vt:lpstr>
      <vt:lpstr>Apple Chancery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AMANN Guillaume</dc:creator>
  <cp:lastModifiedBy>AMANN Guillaume</cp:lastModifiedBy>
  <cp:revision>11</cp:revision>
  <dcterms:created xsi:type="dcterms:W3CDTF">2024-11-01T15:08:18Z</dcterms:created>
  <dcterms:modified xsi:type="dcterms:W3CDTF">2024-11-05T15:06:10Z</dcterms:modified>
</cp:coreProperties>
</file>