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51206400" cy="2560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/>
    <p:restoredTop sz="95652"/>
  </p:normalViewPr>
  <p:slideViewPr>
    <p:cSldViewPr snapToGrid="0">
      <p:cViewPr>
        <p:scale>
          <a:sx n="20" d="100"/>
          <a:sy n="20" d="100"/>
        </p:scale>
        <p:origin x="130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190155"/>
            <a:ext cx="38404800" cy="8913707"/>
          </a:xfrm>
        </p:spPr>
        <p:txBody>
          <a:bodyPr anchor="b"/>
          <a:lstStyle>
            <a:lvl1pPr algn="ctr">
              <a:defRPr sz="2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3447609"/>
            <a:ext cx="38404800" cy="6181511"/>
          </a:xfrm>
        </p:spPr>
        <p:txBody>
          <a:bodyPr/>
          <a:lstStyle>
            <a:lvl1pPr marL="0" indent="0" algn="ctr">
              <a:buNone/>
              <a:defRPr sz="8960"/>
            </a:lvl1pPr>
            <a:lvl2pPr marL="1706865" indent="0" algn="ctr">
              <a:buNone/>
              <a:defRPr sz="7467"/>
            </a:lvl2pPr>
            <a:lvl3pPr marL="3413730" indent="0" algn="ctr">
              <a:buNone/>
              <a:defRPr sz="6720"/>
            </a:lvl3pPr>
            <a:lvl4pPr marL="5120594" indent="0" algn="ctr">
              <a:buNone/>
              <a:defRPr sz="5973"/>
            </a:lvl4pPr>
            <a:lvl5pPr marL="6827459" indent="0" algn="ctr">
              <a:buNone/>
              <a:defRPr sz="5973"/>
            </a:lvl5pPr>
            <a:lvl6pPr marL="8534324" indent="0" algn="ctr">
              <a:buNone/>
              <a:defRPr sz="5973"/>
            </a:lvl6pPr>
            <a:lvl7pPr marL="10241189" indent="0" algn="ctr">
              <a:buNone/>
              <a:defRPr sz="5973"/>
            </a:lvl7pPr>
            <a:lvl8pPr marL="11948053" indent="0" algn="ctr">
              <a:buNone/>
              <a:defRPr sz="5973"/>
            </a:lvl8pPr>
            <a:lvl9pPr marL="13654918" indent="0" algn="ctr">
              <a:buNone/>
              <a:defRPr sz="597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603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862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363133"/>
            <a:ext cx="11041380" cy="2169752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363133"/>
            <a:ext cx="32484060" cy="2169752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757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8252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6383024"/>
            <a:ext cx="44165520" cy="10650218"/>
          </a:xfrm>
        </p:spPr>
        <p:txBody>
          <a:bodyPr anchor="b"/>
          <a:lstStyle>
            <a:lvl1pPr>
              <a:defRPr sz="2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7133997"/>
            <a:ext cx="44165520" cy="5600698"/>
          </a:xfrm>
        </p:spPr>
        <p:txBody>
          <a:bodyPr/>
          <a:lstStyle>
            <a:lvl1pPr marL="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1pPr>
            <a:lvl2pPr marL="1706865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2pPr>
            <a:lvl3pPr marL="341373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3pPr>
            <a:lvl4pPr marL="5120594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4pPr>
            <a:lvl5pPr marL="6827459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5pPr>
            <a:lvl6pPr marL="8534324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6pPr>
            <a:lvl7pPr marL="10241189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7pPr>
            <a:lvl8pPr marL="11948053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8pPr>
            <a:lvl9pPr marL="13654918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007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6815667"/>
            <a:ext cx="21762720" cy="16244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6815667"/>
            <a:ext cx="21762720" cy="16244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8023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363135"/>
            <a:ext cx="44165520" cy="494876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6276342"/>
            <a:ext cx="21662705" cy="3075938"/>
          </a:xfrm>
        </p:spPr>
        <p:txBody>
          <a:bodyPr anchor="b"/>
          <a:lstStyle>
            <a:lvl1pPr marL="0" indent="0">
              <a:buNone/>
              <a:defRPr sz="8960" b="1"/>
            </a:lvl1pPr>
            <a:lvl2pPr marL="1706865" indent="0">
              <a:buNone/>
              <a:defRPr sz="7467" b="1"/>
            </a:lvl2pPr>
            <a:lvl3pPr marL="3413730" indent="0">
              <a:buNone/>
              <a:defRPr sz="6720" b="1"/>
            </a:lvl3pPr>
            <a:lvl4pPr marL="5120594" indent="0">
              <a:buNone/>
              <a:defRPr sz="5973" b="1"/>
            </a:lvl4pPr>
            <a:lvl5pPr marL="6827459" indent="0">
              <a:buNone/>
              <a:defRPr sz="5973" b="1"/>
            </a:lvl5pPr>
            <a:lvl6pPr marL="8534324" indent="0">
              <a:buNone/>
              <a:defRPr sz="5973" b="1"/>
            </a:lvl6pPr>
            <a:lvl7pPr marL="10241189" indent="0">
              <a:buNone/>
              <a:defRPr sz="5973" b="1"/>
            </a:lvl7pPr>
            <a:lvl8pPr marL="11948053" indent="0">
              <a:buNone/>
              <a:defRPr sz="5973" b="1"/>
            </a:lvl8pPr>
            <a:lvl9pPr marL="13654918" indent="0">
              <a:buNone/>
              <a:defRPr sz="597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9352280"/>
            <a:ext cx="21662705" cy="137557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6276342"/>
            <a:ext cx="21769390" cy="3075938"/>
          </a:xfrm>
        </p:spPr>
        <p:txBody>
          <a:bodyPr anchor="b"/>
          <a:lstStyle>
            <a:lvl1pPr marL="0" indent="0">
              <a:buNone/>
              <a:defRPr sz="8960" b="1"/>
            </a:lvl1pPr>
            <a:lvl2pPr marL="1706865" indent="0">
              <a:buNone/>
              <a:defRPr sz="7467" b="1"/>
            </a:lvl2pPr>
            <a:lvl3pPr marL="3413730" indent="0">
              <a:buNone/>
              <a:defRPr sz="6720" b="1"/>
            </a:lvl3pPr>
            <a:lvl4pPr marL="5120594" indent="0">
              <a:buNone/>
              <a:defRPr sz="5973" b="1"/>
            </a:lvl4pPr>
            <a:lvl5pPr marL="6827459" indent="0">
              <a:buNone/>
              <a:defRPr sz="5973" b="1"/>
            </a:lvl5pPr>
            <a:lvl6pPr marL="8534324" indent="0">
              <a:buNone/>
              <a:defRPr sz="5973" b="1"/>
            </a:lvl6pPr>
            <a:lvl7pPr marL="10241189" indent="0">
              <a:buNone/>
              <a:defRPr sz="5973" b="1"/>
            </a:lvl7pPr>
            <a:lvl8pPr marL="11948053" indent="0">
              <a:buNone/>
              <a:defRPr sz="5973" b="1"/>
            </a:lvl8pPr>
            <a:lvl9pPr marL="13654918" indent="0">
              <a:buNone/>
              <a:defRPr sz="597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9352280"/>
            <a:ext cx="21769390" cy="137557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9352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5670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7616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706880"/>
            <a:ext cx="16515395" cy="5974080"/>
          </a:xfrm>
        </p:spPr>
        <p:txBody>
          <a:bodyPr anchor="b"/>
          <a:lstStyle>
            <a:lvl1pPr>
              <a:defRPr sz="119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3686388"/>
            <a:ext cx="25923240" cy="18194867"/>
          </a:xfrm>
        </p:spPr>
        <p:txBody>
          <a:bodyPr/>
          <a:lstStyle>
            <a:lvl1pPr>
              <a:defRPr sz="11947"/>
            </a:lvl1pPr>
            <a:lvl2pPr>
              <a:defRPr sz="10453"/>
            </a:lvl2pPr>
            <a:lvl3pPr>
              <a:defRPr sz="8960"/>
            </a:lvl3pPr>
            <a:lvl4pPr>
              <a:defRPr sz="7467"/>
            </a:lvl4pPr>
            <a:lvl5pPr>
              <a:defRPr sz="7467"/>
            </a:lvl5pPr>
            <a:lvl6pPr>
              <a:defRPr sz="7467"/>
            </a:lvl6pPr>
            <a:lvl7pPr>
              <a:defRPr sz="7467"/>
            </a:lvl7pPr>
            <a:lvl8pPr>
              <a:defRPr sz="7467"/>
            </a:lvl8pPr>
            <a:lvl9pPr>
              <a:defRPr sz="74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7680960"/>
            <a:ext cx="16515395" cy="14229929"/>
          </a:xfrm>
        </p:spPr>
        <p:txBody>
          <a:bodyPr/>
          <a:lstStyle>
            <a:lvl1pPr marL="0" indent="0">
              <a:buNone/>
              <a:defRPr sz="5973"/>
            </a:lvl1pPr>
            <a:lvl2pPr marL="1706865" indent="0">
              <a:buNone/>
              <a:defRPr sz="5227"/>
            </a:lvl2pPr>
            <a:lvl3pPr marL="3413730" indent="0">
              <a:buNone/>
              <a:defRPr sz="4480"/>
            </a:lvl3pPr>
            <a:lvl4pPr marL="5120594" indent="0">
              <a:buNone/>
              <a:defRPr sz="3733"/>
            </a:lvl4pPr>
            <a:lvl5pPr marL="6827459" indent="0">
              <a:buNone/>
              <a:defRPr sz="3733"/>
            </a:lvl5pPr>
            <a:lvl6pPr marL="8534324" indent="0">
              <a:buNone/>
              <a:defRPr sz="3733"/>
            </a:lvl6pPr>
            <a:lvl7pPr marL="10241189" indent="0">
              <a:buNone/>
              <a:defRPr sz="3733"/>
            </a:lvl7pPr>
            <a:lvl8pPr marL="11948053" indent="0">
              <a:buNone/>
              <a:defRPr sz="3733"/>
            </a:lvl8pPr>
            <a:lvl9pPr marL="13654918" indent="0">
              <a:buNone/>
              <a:defRPr sz="37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2159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706880"/>
            <a:ext cx="16515395" cy="5974080"/>
          </a:xfrm>
        </p:spPr>
        <p:txBody>
          <a:bodyPr anchor="b"/>
          <a:lstStyle>
            <a:lvl1pPr>
              <a:defRPr sz="119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3686388"/>
            <a:ext cx="25923240" cy="18194867"/>
          </a:xfrm>
        </p:spPr>
        <p:txBody>
          <a:bodyPr anchor="t"/>
          <a:lstStyle>
            <a:lvl1pPr marL="0" indent="0">
              <a:buNone/>
              <a:defRPr sz="11947"/>
            </a:lvl1pPr>
            <a:lvl2pPr marL="1706865" indent="0">
              <a:buNone/>
              <a:defRPr sz="10453"/>
            </a:lvl2pPr>
            <a:lvl3pPr marL="3413730" indent="0">
              <a:buNone/>
              <a:defRPr sz="8960"/>
            </a:lvl3pPr>
            <a:lvl4pPr marL="5120594" indent="0">
              <a:buNone/>
              <a:defRPr sz="7467"/>
            </a:lvl4pPr>
            <a:lvl5pPr marL="6827459" indent="0">
              <a:buNone/>
              <a:defRPr sz="7467"/>
            </a:lvl5pPr>
            <a:lvl6pPr marL="8534324" indent="0">
              <a:buNone/>
              <a:defRPr sz="7467"/>
            </a:lvl6pPr>
            <a:lvl7pPr marL="10241189" indent="0">
              <a:buNone/>
              <a:defRPr sz="7467"/>
            </a:lvl7pPr>
            <a:lvl8pPr marL="11948053" indent="0">
              <a:buNone/>
              <a:defRPr sz="7467"/>
            </a:lvl8pPr>
            <a:lvl9pPr marL="13654918" indent="0">
              <a:buNone/>
              <a:defRPr sz="74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7680960"/>
            <a:ext cx="16515395" cy="14229929"/>
          </a:xfrm>
        </p:spPr>
        <p:txBody>
          <a:bodyPr/>
          <a:lstStyle>
            <a:lvl1pPr marL="0" indent="0">
              <a:buNone/>
              <a:defRPr sz="5973"/>
            </a:lvl1pPr>
            <a:lvl2pPr marL="1706865" indent="0">
              <a:buNone/>
              <a:defRPr sz="5227"/>
            </a:lvl2pPr>
            <a:lvl3pPr marL="3413730" indent="0">
              <a:buNone/>
              <a:defRPr sz="4480"/>
            </a:lvl3pPr>
            <a:lvl4pPr marL="5120594" indent="0">
              <a:buNone/>
              <a:defRPr sz="3733"/>
            </a:lvl4pPr>
            <a:lvl5pPr marL="6827459" indent="0">
              <a:buNone/>
              <a:defRPr sz="3733"/>
            </a:lvl5pPr>
            <a:lvl6pPr marL="8534324" indent="0">
              <a:buNone/>
              <a:defRPr sz="3733"/>
            </a:lvl6pPr>
            <a:lvl7pPr marL="10241189" indent="0">
              <a:buNone/>
              <a:defRPr sz="3733"/>
            </a:lvl7pPr>
            <a:lvl8pPr marL="11948053" indent="0">
              <a:buNone/>
              <a:defRPr sz="3733"/>
            </a:lvl8pPr>
            <a:lvl9pPr marL="13654918" indent="0">
              <a:buNone/>
              <a:defRPr sz="37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6867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363135"/>
            <a:ext cx="44165520" cy="4948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6815667"/>
            <a:ext cx="44165520" cy="1624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3730375"/>
            <a:ext cx="1152144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3730375"/>
            <a:ext cx="1728216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3730375"/>
            <a:ext cx="1152144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4109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413730" rtl="0" eaLnBrk="1" latinLnBrk="0" hangingPunct="1">
        <a:lnSpc>
          <a:spcPct val="90000"/>
        </a:lnSpc>
        <a:spcBef>
          <a:spcPct val="0"/>
        </a:spcBef>
        <a:buNone/>
        <a:defRPr sz="16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432" indent="-853432" algn="l" defTabSz="3413730" rtl="0" eaLnBrk="1" latinLnBrk="0" hangingPunct="1">
        <a:lnSpc>
          <a:spcPct val="90000"/>
        </a:lnSpc>
        <a:spcBef>
          <a:spcPts val="3733"/>
        </a:spcBef>
        <a:buFont typeface="Arial" panose="020B0604020202020204" pitchFamily="34" charset="0"/>
        <a:buChar char="•"/>
        <a:defRPr sz="10453" kern="1200">
          <a:solidFill>
            <a:schemeClr val="tx1"/>
          </a:solidFill>
          <a:latin typeface="+mn-lt"/>
          <a:ea typeface="+mn-ea"/>
          <a:cs typeface="+mn-cs"/>
        </a:defRPr>
      </a:lvl1pPr>
      <a:lvl2pPr marL="2560297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2pPr>
      <a:lvl3pPr marL="4267162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3pPr>
      <a:lvl4pPr marL="5974027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4pPr>
      <a:lvl5pPr marL="7680891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5pPr>
      <a:lvl6pPr marL="9387756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6pPr>
      <a:lvl7pPr marL="11094621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486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8pPr>
      <a:lvl9pPr marL="14508350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706865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413730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3pPr>
      <a:lvl4pPr marL="5120594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4pPr>
      <a:lvl5pPr marL="6827459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5pPr>
      <a:lvl6pPr marL="8534324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6pPr>
      <a:lvl7pPr marL="10241189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7pPr>
      <a:lvl8pPr marL="11948053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8pPr>
      <a:lvl9pPr marL="13654918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7B93F4-ACEE-2270-13C9-BD2137C42FEB}"/>
              </a:ext>
            </a:extLst>
          </p:cNvPr>
          <p:cNvSpPr/>
          <p:nvPr/>
        </p:nvSpPr>
        <p:spPr>
          <a:xfrm>
            <a:off x="48686400" y="3240000"/>
            <a:ext cx="2160000" cy="1080000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to be developed</a:t>
            </a:r>
            <a:endParaRPr lang="en-FR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9F1018-47FF-8770-1C3D-40B429CB295C}"/>
              </a:ext>
            </a:extLst>
          </p:cNvPr>
          <p:cNvSpPr/>
          <p:nvPr/>
        </p:nvSpPr>
        <p:spPr>
          <a:xfrm>
            <a:off x="48686400" y="1800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being tested</a:t>
            </a:r>
            <a:endParaRPr lang="en-FR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71182E1-F65A-CD57-A369-CAA644F32717}"/>
              </a:ext>
            </a:extLst>
          </p:cNvPr>
          <p:cNvSpPr>
            <a:spLocks noChangeAspect="1"/>
          </p:cNvSpPr>
          <p:nvPr/>
        </p:nvSpPr>
        <p:spPr>
          <a:xfrm>
            <a:off x="48686400" y="360000"/>
            <a:ext cx="216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released</a:t>
            </a:r>
            <a:endParaRPr lang="en-FR" dirty="0">
              <a:solidFill>
                <a:sysClr val="windowText" lastClr="0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A6AB3F-8954-B8CB-3C10-E2158E0C335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1103200" y="360000"/>
            <a:ext cx="900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7200" b="1" u="sng" dirty="0"/>
              <a:t>The AlgoTrading library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CD03B56-59ED-CA45-0FCE-736C23AB6C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646400" y="24343200"/>
            <a:ext cx="16200000" cy="90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4400" dirty="0"/>
              <a:t>S</a:t>
            </a:r>
            <a:r>
              <a:rPr lang="en-FR" sz="4400" dirty="0"/>
              <a:t>ee more here: </a:t>
            </a:r>
            <a:r>
              <a:rPr lang="en-GB" sz="4400" dirty="0"/>
              <a:t>https://</a:t>
            </a:r>
            <a:r>
              <a:rPr lang="en-GB" sz="4400" dirty="0" err="1"/>
              <a:t>github.com</a:t>
            </a:r>
            <a:r>
              <a:rPr lang="en-GB" sz="4400" dirty="0"/>
              <a:t>/Guillaume-amann/</a:t>
            </a:r>
            <a:r>
              <a:rPr lang="en-GB" sz="4400" dirty="0" err="1"/>
              <a:t>AlgoTrading</a:t>
            </a:r>
            <a:endParaRPr lang="en-FR" sz="44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AC022E2-BD56-1583-32DD-91EF3F442BFE}"/>
              </a:ext>
            </a:extLst>
          </p:cNvPr>
          <p:cNvSpPr/>
          <p:nvPr/>
        </p:nvSpPr>
        <p:spPr>
          <a:xfrm>
            <a:off x="48686400" y="4680000"/>
            <a:ext cx="216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Domain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68C4BF-744B-2BD1-BFF9-7EA2816A59B3}"/>
              </a:ext>
            </a:extLst>
          </p:cNvPr>
          <p:cNvSpPr/>
          <p:nvPr/>
        </p:nvSpPr>
        <p:spPr>
          <a:xfrm>
            <a:off x="5760000" y="2520001"/>
            <a:ext cx="3600000" cy="75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Web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C880C04-2404-FB34-37B6-0D7169655E25}"/>
              </a:ext>
            </a:extLst>
          </p:cNvPr>
          <p:cNvSpPr/>
          <p:nvPr/>
        </p:nvSpPr>
        <p:spPr>
          <a:xfrm>
            <a:off x="1080000" y="2520001"/>
            <a:ext cx="3600000" cy="75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Market Data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2667804-EF2D-AFA4-5562-A45E2A6A4B3B}"/>
              </a:ext>
            </a:extLst>
          </p:cNvPr>
          <p:cNvSpPr/>
          <p:nvPr/>
        </p:nvSpPr>
        <p:spPr>
          <a:xfrm>
            <a:off x="1440000" y="3240001"/>
            <a:ext cx="2880000" cy="21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Stock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algn="just"/>
            <a:r>
              <a:rPr lang="en-FR" dirty="0">
                <a:solidFill>
                  <a:sysClr val="windowText" lastClr="000000"/>
                </a:solidFill>
              </a:rPr>
              <a:t>Ticker                     string Prices    vector&lt;double&gt; Dates vector&lt;string&gt; Volumes    vector&lt;int&gt;     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blbl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DB3B200-544F-D819-06E3-377E2C52185F}"/>
              </a:ext>
            </a:extLst>
          </p:cNvPr>
          <p:cNvSpPr/>
          <p:nvPr/>
        </p:nvSpPr>
        <p:spPr>
          <a:xfrm>
            <a:off x="1440000" y="7920001"/>
            <a:ext cx="288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Bond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marL="6350" algn="just">
              <a:tabLst>
                <a:tab pos="4124325" algn="l"/>
              </a:tabLst>
            </a:pPr>
            <a:r>
              <a:rPr lang="en-FR" dirty="0">
                <a:solidFill>
                  <a:sysClr val="windowText" lastClr="000000"/>
                </a:solidFill>
              </a:rPr>
              <a:t>Issuer                string Issuing_date      string      Price      double         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bkablkab      blbl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31B57A1-ED49-6913-713B-FC98FA71EA99}"/>
              </a:ext>
            </a:extLst>
          </p:cNvPr>
          <p:cNvSpPr/>
          <p:nvPr/>
        </p:nvSpPr>
        <p:spPr>
          <a:xfrm>
            <a:off x="10440000" y="2520000"/>
            <a:ext cx="6840000" cy="75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Instruments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6738324-EFBA-56C9-2E48-58338A8D78DC}"/>
              </a:ext>
            </a:extLst>
          </p:cNvPr>
          <p:cNvSpPr/>
          <p:nvPr/>
        </p:nvSpPr>
        <p:spPr>
          <a:xfrm>
            <a:off x="10800000" y="3240001"/>
            <a:ext cx="2880000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Stocks.h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algn="just"/>
            <a:r>
              <a:rPr lang="en-FR" dirty="0">
                <a:solidFill>
                  <a:sysClr val="windowText" lastClr="000000"/>
                </a:solidFill>
              </a:rPr>
              <a:t>Ticker                    string Prices     vector&lt;double&gt; Dates vector&lt;string&gt; Volumes vector&lt;int&gt;      LastPrice        double LastDate             string RSI(14)               double MACD      svector&lt;double&gt;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blblé”’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79E0C75-E83C-932D-E1D1-5C412264D768}"/>
              </a:ext>
            </a:extLst>
          </p:cNvPr>
          <p:cNvSpPr/>
          <p:nvPr/>
        </p:nvSpPr>
        <p:spPr>
          <a:xfrm>
            <a:off x="10800000" y="7920001"/>
            <a:ext cx="288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Bonds.h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marL="6350" algn="just">
              <a:tabLst>
                <a:tab pos="4124325" algn="l"/>
              </a:tabLst>
            </a:pPr>
            <a:r>
              <a:rPr lang="en-FR" dirty="0">
                <a:solidFill>
                  <a:sysClr val="windowText" lastClr="000000"/>
                </a:solidFill>
              </a:rPr>
              <a:t>Issuer                string Issuing_date string      Price double         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bkablkab      blbl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8BBADB3-5A83-F7AF-6D72-B8567F489349}"/>
              </a:ext>
            </a:extLst>
          </p:cNvPr>
          <p:cNvSpPr/>
          <p:nvPr/>
        </p:nvSpPr>
        <p:spPr>
          <a:xfrm>
            <a:off x="6120000" y="3240001"/>
            <a:ext cx="2880000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GB" b="1" dirty="0" err="1">
                <a:solidFill>
                  <a:sysClr val="windowText" lastClr="000000"/>
                </a:solidFill>
              </a:rPr>
              <a:t>getStockPrice.py</a:t>
            </a:r>
            <a:endParaRPr lang="en-FR" b="1" dirty="0">
              <a:solidFill>
                <a:sysClr val="windowText" lastClr="000000"/>
              </a:solidFill>
            </a:endParaRPr>
          </a:p>
          <a:p>
            <a:endParaRPr lang="en-FR" dirty="0">
              <a:solidFill>
                <a:sysClr val="windowText" lastClr="000000"/>
              </a:solidFill>
            </a:endParaRPr>
          </a:p>
          <a:p>
            <a:pPr marL="180975" indent="-174625"/>
            <a:r>
              <a:rPr lang="en-FR" b="1" dirty="0">
                <a:solidFill>
                  <a:sysClr val="windowText" lastClr="000000"/>
                </a:solidFill>
                <a:cs typeface="APPLE CHANCERY" panose="03020702040506060504" pitchFamily="66" charset="-79"/>
              </a:rPr>
              <a:t>def</a:t>
            </a:r>
            <a:r>
              <a:rPr lang="en-FR" dirty="0">
                <a:solidFill>
                  <a:sysClr val="windowText" lastClr="0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en-FR" dirty="0">
                <a:solidFill>
                  <a:sysClr val="windowText" lastClr="000000"/>
                </a:solidFill>
              </a:rPr>
              <a:t>YTD(int Ticker):       </a:t>
            </a:r>
            <a:r>
              <a:rPr lang="en-FR" b="1" dirty="0">
                <a:solidFill>
                  <a:sysClr val="windowText" lastClr="000000"/>
                </a:solidFill>
              </a:rPr>
              <a:t>return</a:t>
            </a:r>
            <a:r>
              <a:rPr lang="en-FR" dirty="0">
                <a:solidFill>
                  <a:sysClr val="windowText" lastClr="000000"/>
                </a:solidFill>
              </a:rPr>
              <a:t> Prices, Dates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blbl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7DBF054-B892-2AF7-3BAB-1F8712A0573C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4320000" y="3960001"/>
            <a:ext cx="18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DEA114E-87F8-2850-F132-4DE577E95A2A}"/>
              </a:ext>
            </a:extLst>
          </p:cNvPr>
          <p:cNvCxnSpPr>
            <a:cxnSpLocks/>
          </p:cNvCxnSpPr>
          <p:nvPr/>
        </p:nvCxnSpPr>
        <p:spPr>
          <a:xfrm>
            <a:off x="4320000" y="4248001"/>
            <a:ext cx="18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E7D827-E246-886C-FD8B-856E4D7C7B0A}"/>
              </a:ext>
            </a:extLst>
          </p:cNvPr>
          <p:cNvCxnSpPr>
            <a:cxnSpLocks/>
          </p:cNvCxnSpPr>
          <p:nvPr/>
        </p:nvCxnSpPr>
        <p:spPr>
          <a:xfrm>
            <a:off x="9000000" y="4248001"/>
            <a:ext cx="1770128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63537E5-D42F-42E4-5C3E-56D0600C7B33}"/>
              </a:ext>
            </a:extLst>
          </p:cNvPr>
          <p:cNvSpPr/>
          <p:nvPr/>
        </p:nvSpPr>
        <p:spPr>
          <a:xfrm>
            <a:off x="1440000" y="5760001"/>
            <a:ext cx="288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Option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marL="6350" algn="just">
              <a:tabLst>
                <a:tab pos="4124325" algn="l"/>
              </a:tabLst>
            </a:pPr>
            <a:r>
              <a:rPr lang="en-FR" dirty="0">
                <a:solidFill>
                  <a:sysClr val="windowText" lastClr="000000"/>
                </a:solidFill>
              </a:rPr>
              <a:t>Ticker                    string Strike               double      Maturity double         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bkablkab      blbl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A68DADD-305B-660C-2062-7F28E130A5F1}"/>
              </a:ext>
            </a:extLst>
          </p:cNvPr>
          <p:cNvSpPr/>
          <p:nvPr/>
        </p:nvSpPr>
        <p:spPr>
          <a:xfrm>
            <a:off x="14040000" y="6480001"/>
            <a:ext cx="288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Options.h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marL="6350" algn="just">
              <a:tabLst>
                <a:tab pos="4124325" algn="l"/>
              </a:tabLst>
            </a:pPr>
            <a:r>
              <a:rPr lang="en-FR" dirty="0">
                <a:solidFill>
                  <a:sysClr val="windowText" lastClr="000000"/>
                </a:solidFill>
              </a:rPr>
              <a:t>Issuer                string Issuing_date string      Price double         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bkablkab      blbl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DE9AE7-C7B1-CB1C-B098-93012F639595}"/>
              </a:ext>
            </a:extLst>
          </p:cNvPr>
          <p:cNvSpPr/>
          <p:nvPr/>
        </p:nvSpPr>
        <p:spPr>
          <a:xfrm>
            <a:off x="6120000" y="5760001"/>
            <a:ext cx="2880000" cy="14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GB" b="1" dirty="0" err="1">
                <a:solidFill>
                  <a:sysClr val="windowText" lastClr="000000"/>
                </a:solidFill>
              </a:rPr>
              <a:t>getStockOption.py</a:t>
            </a:r>
            <a:endParaRPr lang="en-FR" b="1" dirty="0">
              <a:solidFill>
                <a:sysClr val="windowText" lastClr="000000"/>
              </a:solidFill>
            </a:endParaRPr>
          </a:p>
          <a:p>
            <a:endParaRPr lang="en-FR" dirty="0">
              <a:solidFill>
                <a:sysClr val="windowText" lastClr="000000"/>
              </a:solidFill>
            </a:endParaRPr>
          </a:p>
          <a:p>
            <a:pPr marL="180975" indent="-174625"/>
            <a:r>
              <a:rPr lang="en-FR" b="1" dirty="0">
                <a:solidFill>
                  <a:sysClr val="windowText" lastClr="000000"/>
                </a:solidFill>
                <a:cs typeface="APPLE CHANCERY" panose="03020702040506060504" pitchFamily="66" charset="-79"/>
              </a:rPr>
              <a:t>def</a:t>
            </a:r>
            <a:r>
              <a:rPr lang="en-FR" b="1" dirty="0">
                <a:solidFill>
                  <a:sysClr val="windowText" lastClr="000000"/>
                </a:solidFill>
                <a:cs typeface="Apple Chancery" panose="03020702040506060504" pitchFamily="66" charset="-79"/>
              </a:rPr>
              <a:t> </a:t>
            </a:r>
            <a:r>
              <a:rPr lang="en-FR" dirty="0">
                <a:solidFill>
                  <a:sysClr val="windowText" lastClr="000000"/>
                </a:solidFill>
                <a:cs typeface="Apple Chancery" panose="03020702040506060504" pitchFamily="66" charset="-79"/>
              </a:rPr>
              <a:t>fetch_option</a:t>
            </a:r>
            <a:r>
              <a:rPr lang="en-FR" dirty="0">
                <a:solidFill>
                  <a:sysClr val="windowText" lastClr="000000"/>
                </a:solidFill>
              </a:rPr>
              <a:t>(int ticker):       </a:t>
            </a:r>
            <a:r>
              <a:rPr lang="en-FR" b="1" dirty="0">
                <a:solidFill>
                  <a:sysClr val="windowText" lastClr="000000"/>
                </a:solidFill>
              </a:rPr>
              <a:t>return </a:t>
            </a:r>
            <a:r>
              <a:rPr lang="en-FR" dirty="0">
                <a:solidFill>
                  <a:sysClr val="windowText" lastClr="000000"/>
                </a:solidFill>
              </a:rPr>
              <a:t>?</a:t>
            </a:r>
            <a:endParaRPr lang="en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A38EA2-1449-53B3-1914-26D3ED587B92}"/>
              </a:ext>
            </a:extLst>
          </p:cNvPr>
          <p:cNvSpPr/>
          <p:nvPr/>
        </p:nvSpPr>
        <p:spPr>
          <a:xfrm>
            <a:off x="10440000" y="11160001"/>
            <a:ext cx="6840000" cy="79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Regressors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813BA-FED2-33AF-BB6C-C4FAFDB4AEDA}"/>
              </a:ext>
            </a:extLst>
          </p:cNvPr>
          <p:cNvSpPr/>
          <p:nvPr/>
        </p:nvSpPr>
        <p:spPr>
          <a:xfrm>
            <a:off x="10799998" y="11880001"/>
            <a:ext cx="6119999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Volatility.h</a:t>
            </a:r>
          </a:p>
          <a:p>
            <a:pPr marL="184150" indent="-184150"/>
            <a:r>
              <a:rPr lang="en-FR" b="1" dirty="0">
                <a:solidFill>
                  <a:sysClr val="windowText" lastClr="000000"/>
                </a:solidFill>
              </a:rPr>
              <a:t>def </a:t>
            </a:r>
            <a:r>
              <a:rPr lang="en-GB" dirty="0">
                <a:solidFill>
                  <a:sysClr val="windowText" lastClr="000000"/>
                </a:solidFill>
              </a:rPr>
              <a:t>LogReturns</a:t>
            </a:r>
            <a:r>
              <a:rPr lang="en-FR" dirty="0">
                <a:solidFill>
                  <a:sysClr val="windowText" lastClr="000000"/>
                </a:solidFill>
              </a:rPr>
              <a:t>(Prices):</a:t>
            </a:r>
            <a:r>
              <a:rPr lang="en-GB" dirty="0">
                <a:solidFill>
                  <a:sysClr val="windowText" lastClr="000000"/>
                </a:solidFill>
              </a:rPr>
              <a:t>           </a:t>
            </a:r>
          </a:p>
          <a:p>
            <a:pPr marL="184150"/>
            <a:r>
              <a:rPr lang="en-GB" b="1" dirty="0">
                <a:solidFill>
                  <a:sysClr val="windowText" lastClr="000000"/>
                </a:solidFill>
              </a:rPr>
              <a:t>return </a:t>
            </a:r>
            <a:r>
              <a:rPr lang="en-GB" dirty="0">
                <a:solidFill>
                  <a:sysClr val="windowText" lastClr="000000"/>
                </a:solidFill>
              </a:rPr>
              <a:t>returns</a:t>
            </a:r>
          </a:p>
          <a:p>
            <a:pPr marL="184150" indent="-184150"/>
            <a:endParaRPr lang="en-GB" dirty="0">
              <a:solidFill>
                <a:sysClr val="windowText" lastClr="000000"/>
              </a:solidFill>
            </a:endParaRPr>
          </a:p>
          <a:p>
            <a:pPr marL="184150" indent="-184150"/>
            <a:endParaRPr lang="en-GB" dirty="0">
              <a:solidFill>
                <a:sysClr val="windowText" lastClr="000000"/>
              </a:solidFill>
            </a:endParaRPr>
          </a:p>
          <a:p>
            <a:pPr marL="184150" indent="-184150"/>
            <a:r>
              <a:rPr lang="en-FR" b="1" dirty="0">
                <a:solidFill>
                  <a:sysClr val="windowText" lastClr="000000"/>
                </a:solidFill>
              </a:rPr>
              <a:t>def </a:t>
            </a:r>
            <a:r>
              <a:rPr lang="en-GB" dirty="0">
                <a:solidFill>
                  <a:sysClr val="windowText" lastClr="000000"/>
                </a:solidFill>
              </a:rPr>
              <a:t>realisedVol</a:t>
            </a:r>
            <a:r>
              <a:rPr lang="en-FR" dirty="0">
                <a:solidFill>
                  <a:sysClr val="windowText" lastClr="000000"/>
                </a:solidFill>
              </a:rPr>
              <a:t>(returns, type: pop/samp):</a:t>
            </a:r>
            <a:endParaRPr lang="en-GB" dirty="0">
              <a:solidFill>
                <a:sysClr val="windowText" lastClr="000000"/>
              </a:solidFill>
            </a:endParaRPr>
          </a:p>
          <a:p>
            <a:pPr marL="184150"/>
            <a:r>
              <a:rPr lang="en-GB" b="1" dirty="0">
                <a:solidFill>
                  <a:sysClr val="windowText" lastClr="000000"/>
                </a:solidFill>
              </a:rPr>
              <a:t>return </a:t>
            </a:r>
            <a:r>
              <a:rPr lang="en-GB" dirty="0">
                <a:solidFill>
                  <a:sysClr val="windowText" lastClr="000000"/>
                </a:solidFill>
              </a:rPr>
              <a:t>Volatility</a:t>
            </a:r>
            <a:endParaRPr lang="en-FR" dirty="0">
              <a:solidFill>
                <a:sysClr val="windowText" lastClr="000000"/>
              </a:solidFill>
            </a:endParaRPr>
          </a:p>
          <a:p>
            <a:pPr marL="184150" indent="-184150"/>
            <a:endParaRPr lang="en-FR" dirty="0">
              <a:solidFill>
                <a:sysClr val="windowText" lastClr="000000"/>
              </a:solidFill>
            </a:endParaRPr>
          </a:p>
          <a:p>
            <a:pPr marL="184150" indent="-184150"/>
            <a:r>
              <a:rPr lang="en-FR" b="1" dirty="0">
                <a:solidFill>
                  <a:sysClr val="windowText" lastClr="000000"/>
                </a:solidFill>
              </a:rPr>
              <a:t>def </a:t>
            </a:r>
            <a:r>
              <a:rPr lang="en-GB" dirty="0" err="1">
                <a:solidFill>
                  <a:sysClr val="windowText" lastClr="000000"/>
                </a:solidFill>
              </a:rPr>
              <a:t>bootstrapStandardDeviation</a:t>
            </a:r>
            <a:r>
              <a:rPr lang="en-FR" dirty="0">
                <a:solidFill>
                  <a:sysClr val="windowText" lastClr="000000"/>
                </a:solidFill>
              </a:rPr>
              <a:t>(returns, nbr_Samp):</a:t>
            </a:r>
            <a:r>
              <a:rPr lang="en-GB" dirty="0">
                <a:solidFill>
                  <a:sysClr val="windowText" lastClr="000000"/>
                </a:solidFill>
              </a:rPr>
              <a:t>           </a:t>
            </a:r>
            <a:r>
              <a:rPr lang="en-GB" b="1" dirty="0">
                <a:solidFill>
                  <a:sysClr val="windowText" lastClr="000000"/>
                </a:solidFill>
              </a:rPr>
              <a:t>return </a:t>
            </a:r>
            <a:r>
              <a:rPr lang="en-GB" dirty="0">
                <a:solidFill>
                  <a:sysClr val="windowText" lastClr="000000"/>
                </a:solidFill>
              </a:rPr>
              <a:t>Volatility</a:t>
            </a:r>
            <a:endParaRPr lang="en-FR" dirty="0">
              <a:solidFill>
                <a:sysClr val="windowText" lastClr="000000"/>
              </a:solidFill>
            </a:endParaRPr>
          </a:p>
          <a:p>
            <a:pPr marL="184150" indent="-184150"/>
            <a:endParaRPr lang="en-FR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8A3AE4A-161F-A74C-B9ED-953ECD95AA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80000" y="4248001"/>
            <a:ext cx="3600000" cy="2900902"/>
          </a:xfrm>
          <a:prstGeom prst="bentConnector3">
            <a:avLst>
              <a:gd name="adj1" fmla="val -50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D30F12F-D5B0-A6DA-444D-98752FD20F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24391" y="9404514"/>
            <a:ext cx="5201348" cy="690129"/>
          </a:xfrm>
          <a:prstGeom prst="bentConnector3">
            <a:avLst>
              <a:gd name="adj1" fmla="val 100025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92202B9-18A3-BB53-3C69-F33C1C083C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79999" y="12350253"/>
            <a:ext cx="6839998" cy="692150"/>
          </a:xfrm>
          <a:prstGeom prst="bentConnector3">
            <a:avLst>
              <a:gd name="adj1" fmla="val -103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1067526-FE4A-840C-1C16-891D042ABF37}"/>
              </a:ext>
            </a:extLst>
          </p:cNvPr>
          <p:cNvCxnSpPr>
            <a:cxnSpLocks/>
          </p:cNvCxnSpPr>
          <p:nvPr/>
        </p:nvCxnSpPr>
        <p:spPr>
          <a:xfrm>
            <a:off x="10080000" y="13042404"/>
            <a:ext cx="690130" cy="387852"/>
          </a:xfrm>
          <a:prstGeom prst="bentConnector3">
            <a:avLst>
              <a:gd name="adj1" fmla="val -140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9C6A858-A393-0894-DB60-53D0DA50DC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001396" y="13508860"/>
            <a:ext cx="853017" cy="695807"/>
          </a:xfrm>
          <a:prstGeom prst="bentConnector3">
            <a:avLst>
              <a:gd name="adj1" fmla="val 99846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9E4F34B-0041-2109-F218-AD096EDDEB80}"/>
                  </a:ext>
                </a:extLst>
              </p:cNvPr>
              <p:cNvSpPr/>
              <p:nvPr/>
            </p:nvSpPr>
            <p:spPr>
              <a:xfrm>
                <a:off x="19008353" y="16765547"/>
                <a:ext cx="3240000" cy="180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numCol="1" rtlCol="0" anchor="t"/>
              <a:lstStyle/>
              <a:p>
                <a:pPr algn="ctr"/>
                <a:r>
                  <a:rPr lang="en-FR" b="1" dirty="0">
                    <a:solidFill>
                      <a:sysClr val="windowText" lastClr="000000"/>
                    </a:solidFill>
                  </a:rPr>
                  <a:t>Derivative.h</a:t>
                </a:r>
              </a:p>
              <a:p>
                <a:pPr marL="184150" indent="-184150"/>
                <a:endParaRPr lang="en-FR" dirty="0">
                  <a:solidFill>
                    <a:sysClr val="windowText" lastClr="000000"/>
                  </a:solidFill>
                </a:endParaRPr>
              </a:p>
              <a:p>
                <a:pPr marL="184150" indent="-184150"/>
                <a:r>
                  <a:rPr lang="en-FR" b="1" dirty="0">
                    <a:solidFill>
                      <a:sysClr val="windowText" lastClr="000000"/>
                    </a:solidFill>
                  </a:rPr>
                  <a:t>def</a:t>
                </a:r>
                <a:r>
                  <a:rPr lang="en-FR" dirty="0">
                    <a:solidFill>
                      <a:sysClr val="windowText" lastClr="000000"/>
                    </a:solidFill>
                  </a:rPr>
                  <a:t> Derivative( f(x</a:t>
                </a:r>
                <a:r>
                  <a:rPr lang="en-FR" baseline="-25000" dirty="0">
                    <a:solidFill>
                      <a:sysClr val="windowText" lastClr="000000"/>
                    </a:solidFill>
                  </a:rPr>
                  <a:t>1</a:t>
                </a:r>
                <a:r>
                  <a:rPr lang="en-FR" dirty="0">
                    <a:solidFill>
                      <a:sysClr val="windowText" lastClr="000000"/>
                    </a:solidFill>
                  </a:rPr>
                  <a:t>, …, x</a:t>
                </a:r>
                <a:r>
                  <a:rPr lang="en-FR" baseline="-25000" dirty="0">
                    <a:solidFill>
                      <a:sysClr val="windowText" lastClr="000000"/>
                    </a:solidFill>
                  </a:rPr>
                  <a:t>n</a:t>
                </a:r>
                <a:r>
                  <a:rPr lang="en-FR" dirty="0">
                    <a:solidFill>
                      <a:sysClr val="windowText" lastClr="000000"/>
                    </a:solidFill>
                  </a:rPr>
                  <a:t>), x</a:t>
                </a:r>
                <a:r>
                  <a:rPr lang="en-FR" baseline="-25000" dirty="0">
                    <a:solidFill>
                      <a:sysClr val="windowText" lastClr="000000"/>
                    </a:solidFill>
                  </a:rPr>
                  <a:t>i</a:t>
                </a:r>
                <a:r>
                  <a:rPr lang="en-FR" dirty="0">
                    <a:solidFill>
                      <a:sysClr val="windowText" lastClr="000000"/>
                    </a:solidFill>
                  </a:rPr>
                  <a:t> ):</a:t>
                </a:r>
              </a:p>
              <a:p>
                <a:pPr marL="184150"/>
                <a:r>
                  <a:rPr lang="en-FR" b="1" dirty="0">
                    <a:solidFill>
                      <a:sysClr val="windowText" lastClr="000000"/>
                    </a:solidFill>
                  </a:rPr>
                  <a:t>return</a:t>
                </a:r>
                <a:r>
                  <a:rPr lang="en-FR" dirty="0">
                    <a:solidFill>
                      <a:sysClr val="windowText" lastClr="0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GB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GB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FR" dirty="0">
                    <a:solidFill>
                      <a:sysClr val="windowText" lastClr="000000"/>
                    </a:solidFill>
                  </a:rPr>
                  <a:t>(x</a:t>
                </a:r>
                <a:r>
                  <a:rPr lang="en-FR" baseline="-25000" dirty="0">
                    <a:solidFill>
                      <a:sysClr val="windowText" lastClr="000000"/>
                    </a:solidFill>
                  </a:rPr>
                  <a:t>1</a:t>
                </a:r>
                <a:r>
                  <a:rPr lang="en-FR" dirty="0">
                    <a:solidFill>
                      <a:sysClr val="windowText" lastClr="000000"/>
                    </a:solidFill>
                  </a:rPr>
                  <a:t>, …, x</a:t>
                </a:r>
                <a:r>
                  <a:rPr lang="en-FR" baseline="-25000" dirty="0">
                    <a:solidFill>
                      <a:sysClr val="windowText" lastClr="000000"/>
                    </a:solidFill>
                  </a:rPr>
                  <a:t>n</a:t>
                </a:r>
                <a:r>
                  <a:rPr lang="en-FR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9E4F34B-0041-2109-F218-AD096EDDEB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8353" y="16765547"/>
                <a:ext cx="3240000" cy="1800000"/>
              </a:xfrm>
              <a:prstGeom prst="rect">
                <a:avLst/>
              </a:prstGeom>
              <a:blipFill>
                <a:blip r:embed="rId2"/>
                <a:stretch>
                  <a:fillRect l="-1556" t="-690"/>
                </a:stretch>
              </a:blipFill>
              <a:ln w="19050"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C118783B-1DF9-83FA-1AF2-1A060FDB217C}"/>
              </a:ext>
            </a:extLst>
          </p:cNvPr>
          <p:cNvSpPr/>
          <p:nvPr/>
        </p:nvSpPr>
        <p:spPr>
          <a:xfrm>
            <a:off x="18360000" y="2520001"/>
            <a:ext cx="7200000" cy="75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Portfolio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BFAE69-5871-1BC8-4C2B-600B6FA1D062}"/>
              </a:ext>
            </a:extLst>
          </p:cNvPr>
          <p:cNvSpPr/>
          <p:nvPr/>
        </p:nvSpPr>
        <p:spPr>
          <a:xfrm>
            <a:off x="18720000" y="3240001"/>
            <a:ext cx="2880000" cy="33969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StockPosition.h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marL="6350" algn="just">
              <a:tabLst>
                <a:tab pos="4124325" algn="l"/>
              </a:tabLst>
            </a:pPr>
            <a:r>
              <a:rPr lang="en-FR" dirty="0">
                <a:solidFill>
                  <a:sysClr val="windowText" lastClr="000000"/>
                </a:solidFill>
              </a:rPr>
              <a:t>Ticker                string DateStart          string      PriceBrought double       PosVolume               int PosReturn         double PosLen             double  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bkablkab      blbl</a:t>
            </a:r>
          </a:p>
          <a:p>
            <a:pPr marL="6350" algn="just">
              <a:tabLst>
                <a:tab pos="4124325" algn="l"/>
              </a:tabLst>
            </a:pPr>
            <a:r>
              <a:rPr lang="en-FR" b="1" dirty="0">
                <a:solidFill>
                  <a:schemeClr val="tx1"/>
                </a:solidFill>
              </a:rPr>
              <a:t>def </a:t>
            </a:r>
            <a:r>
              <a:rPr lang="en-FR" dirty="0">
                <a:solidFill>
                  <a:schemeClr val="tx1"/>
                </a:solidFill>
              </a:rPr>
              <a:t>checkPosition():</a:t>
            </a:r>
          </a:p>
          <a:p>
            <a:pPr marL="6350" indent="173038" algn="just">
              <a:tabLst>
                <a:tab pos="4124325" algn="l"/>
              </a:tabLst>
            </a:pPr>
            <a:r>
              <a:rPr lang="en-FR" b="1" dirty="0">
                <a:solidFill>
                  <a:schemeClr val="tx1"/>
                </a:solidFill>
              </a:rPr>
              <a:t>return </a:t>
            </a:r>
            <a:r>
              <a:rPr lang="en-FR" dirty="0">
                <a:solidFill>
                  <a:schemeClr val="tx1"/>
                </a:solidFill>
              </a:rPr>
              <a:t>BUY/HOLD/SELL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14D0988-9289-7D66-1E76-483A1886CC73}"/>
              </a:ext>
            </a:extLst>
          </p:cNvPr>
          <p:cNvSpPr/>
          <p:nvPr/>
        </p:nvSpPr>
        <p:spPr>
          <a:xfrm>
            <a:off x="21960000" y="7560001"/>
            <a:ext cx="324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checkPos</a:t>
            </a:r>
          </a:p>
          <a:p>
            <a:pPr algn="ctr"/>
            <a:endParaRPr lang="en-FR" dirty="0">
              <a:solidFill>
                <a:sysClr val="windowText" lastClr="000000"/>
              </a:solidFill>
            </a:endParaRPr>
          </a:p>
          <a:p>
            <a:pPr algn="ctr"/>
            <a:r>
              <a:rPr lang="en-FR" dirty="0">
                <a:solidFill>
                  <a:sysClr val="windowText" lastClr="000000"/>
                </a:solidFill>
              </a:rPr>
              <a:t>Position myPosition(Ticker, Line)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94631E5-86A0-379C-811D-A8BD53AC9DEF}"/>
              </a:ext>
            </a:extLst>
          </p:cNvPr>
          <p:cNvSpPr/>
          <p:nvPr/>
        </p:nvSpPr>
        <p:spPr>
          <a:xfrm>
            <a:off x="26640000" y="7200001"/>
            <a:ext cx="7200000" cy="2879999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Backtesting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E5E85F1-4B66-DA10-B24E-51224443C4C7}"/>
              </a:ext>
            </a:extLst>
          </p:cNvPr>
          <p:cNvSpPr/>
          <p:nvPr/>
        </p:nvSpPr>
        <p:spPr>
          <a:xfrm>
            <a:off x="1080000" y="11160001"/>
            <a:ext cx="3600000" cy="216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Data Handling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509C374-8716-7421-08E1-FBF212494266}"/>
              </a:ext>
            </a:extLst>
          </p:cNvPr>
          <p:cNvSpPr/>
          <p:nvPr/>
        </p:nvSpPr>
        <p:spPr>
          <a:xfrm>
            <a:off x="10800000" y="15521202"/>
            <a:ext cx="288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LinearReg.h</a:t>
            </a:r>
          </a:p>
          <a:p>
            <a:pPr marL="184150" indent="-184150"/>
            <a:endParaRPr lang="en-FR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D83B33D-0A97-C602-1A3A-65DA40C01F4D}"/>
              </a:ext>
            </a:extLst>
          </p:cNvPr>
          <p:cNvSpPr/>
          <p:nvPr/>
        </p:nvSpPr>
        <p:spPr>
          <a:xfrm>
            <a:off x="14039999" y="16920000"/>
            <a:ext cx="288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LogisticReg.h</a:t>
            </a:r>
          </a:p>
          <a:p>
            <a:pPr marL="184150" indent="-184150"/>
            <a:endParaRPr lang="en-FR" dirty="0">
              <a:solidFill>
                <a:sysClr val="windowText" lastClr="000000"/>
              </a:solidFill>
            </a:endParaRP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697CC3BA-2D82-5E79-3B08-B9C61DF42A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108000" y="4678133"/>
            <a:ext cx="3850244" cy="919680"/>
          </a:xfrm>
          <a:prstGeom prst="bentConnector3">
            <a:avLst>
              <a:gd name="adj1" fmla="val -44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83864B6F-7CA4-AB76-6A53-A8D242E0A144}"/>
              </a:ext>
            </a:extLst>
          </p:cNvPr>
          <p:cNvCxnSpPr>
            <a:cxnSpLocks/>
          </p:cNvCxnSpPr>
          <p:nvPr/>
        </p:nvCxnSpPr>
        <p:spPr>
          <a:xfrm>
            <a:off x="18108000" y="5606738"/>
            <a:ext cx="475200" cy="316734"/>
          </a:xfrm>
          <a:prstGeom prst="bentConnector3">
            <a:avLst>
              <a:gd name="adj1" fmla="val -1626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ight Brace 114">
            <a:extLst>
              <a:ext uri="{FF2B5EF4-FFF2-40B4-BE49-F238E27FC236}">
                <a16:creationId xmlns:a16="http://schemas.microsoft.com/office/drawing/2014/main" id="{B5825F1F-3010-09AE-2102-50BAB9CED458}"/>
              </a:ext>
            </a:extLst>
          </p:cNvPr>
          <p:cNvSpPr/>
          <p:nvPr/>
        </p:nvSpPr>
        <p:spPr>
          <a:xfrm>
            <a:off x="21668468" y="3880190"/>
            <a:ext cx="289776" cy="1595886"/>
          </a:xfrm>
          <a:prstGeom prst="rightBrace">
            <a:avLst>
              <a:gd name="adj1" fmla="val 3810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060CCDCB-442A-AFA7-7BD4-6A34B948CDF6}"/>
              </a:ext>
            </a:extLst>
          </p:cNvPr>
          <p:cNvCxnSpPr>
            <a:cxnSpLocks/>
          </p:cNvCxnSpPr>
          <p:nvPr/>
        </p:nvCxnSpPr>
        <p:spPr>
          <a:xfrm>
            <a:off x="13903200" y="4248001"/>
            <a:ext cx="4204800" cy="13587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2A2F509-2946-241F-851B-21EA51E46FFB}"/>
              </a:ext>
            </a:extLst>
          </p:cNvPr>
          <p:cNvSpPr/>
          <p:nvPr/>
        </p:nvSpPr>
        <p:spPr>
          <a:xfrm>
            <a:off x="26640000" y="2520000"/>
            <a:ext cx="7200000" cy="360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Portfolio Optimisation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4D12C8-A928-ABEC-5C70-10CD1CF053C1}"/>
              </a:ext>
            </a:extLst>
          </p:cNvPr>
          <p:cNvSpPr/>
          <p:nvPr/>
        </p:nvSpPr>
        <p:spPr>
          <a:xfrm>
            <a:off x="27223200" y="3708001"/>
            <a:ext cx="2880000" cy="10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MPT.h</a:t>
            </a:r>
          </a:p>
          <a:p>
            <a:pPr marL="184150" indent="-184150"/>
            <a:endParaRPr lang="en-FR" dirty="0">
              <a:solidFill>
                <a:sysClr val="windowText" lastClr="000000"/>
              </a:solidFill>
            </a:endParaRPr>
          </a:p>
          <a:p>
            <a:pPr marL="184150" indent="-184150" algn="ctr"/>
            <a:r>
              <a:rPr lang="en-FR" dirty="0">
                <a:solidFill>
                  <a:sysClr val="windowText" lastClr="000000"/>
                </a:solidFill>
              </a:rPr>
              <a:t>Modern Portfolio Theory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4DDE5A-31B9-E26A-7677-B6C5B4A307CB}"/>
              </a:ext>
            </a:extLst>
          </p:cNvPr>
          <p:cNvSpPr/>
          <p:nvPr/>
        </p:nvSpPr>
        <p:spPr>
          <a:xfrm>
            <a:off x="30463200" y="3708001"/>
            <a:ext cx="2880000" cy="10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Risk.h</a:t>
            </a:r>
          </a:p>
          <a:p>
            <a:pPr marL="184150" indent="-184150"/>
            <a:endParaRPr lang="en-FR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22B0A1-8961-5604-5773-E60C4DF4171A}"/>
              </a:ext>
            </a:extLst>
          </p:cNvPr>
          <p:cNvSpPr/>
          <p:nvPr/>
        </p:nvSpPr>
        <p:spPr>
          <a:xfrm>
            <a:off x="1080000" y="20160001"/>
            <a:ext cx="24480000" cy="36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Data Base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3C98D5D-09A9-F1F0-792F-5F85E19C1104}"/>
              </a:ext>
            </a:extLst>
          </p:cNvPr>
          <p:cNvSpPr/>
          <p:nvPr/>
        </p:nvSpPr>
        <p:spPr>
          <a:xfrm>
            <a:off x="6120000" y="15120001"/>
            <a:ext cx="288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ADF.h</a:t>
            </a:r>
          </a:p>
          <a:p>
            <a:pPr algn="ctr"/>
            <a:endParaRPr lang="en-FR" b="1" dirty="0">
              <a:solidFill>
                <a:sysClr val="windowText" lastClr="000000"/>
              </a:solidFill>
            </a:endParaRPr>
          </a:p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Augmented Dickey-Fuller test</a:t>
            </a:r>
            <a:endParaRPr lang="en-FR" b="1" dirty="0">
              <a:solidFill>
                <a:sysClr val="windowText" lastClr="000000"/>
              </a:solidFill>
            </a:endParaRPr>
          </a:p>
          <a:p>
            <a:pPr marL="184150" indent="-184150"/>
            <a:endParaRPr lang="en-FR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24C5B2-FF31-FE3F-CB19-209A0E3DC25B}"/>
              </a:ext>
            </a:extLst>
          </p:cNvPr>
          <p:cNvSpPr/>
          <p:nvPr/>
        </p:nvSpPr>
        <p:spPr>
          <a:xfrm>
            <a:off x="5760000" y="11160000"/>
            <a:ext cx="3600000" cy="7920000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Tests</a:t>
            </a:r>
          </a:p>
          <a:p>
            <a:endParaRPr lang="en-FR" i="1" dirty="0">
              <a:solidFill>
                <a:sysClr val="windowText" lastClr="000000"/>
              </a:solidFill>
            </a:endParaRPr>
          </a:p>
          <a:p>
            <a:r>
              <a:rPr lang="en-FR" i="1" dirty="0">
                <a:solidFill>
                  <a:sysClr val="windowText" lastClr="000000"/>
                </a:solidFill>
              </a:rPr>
              <a:t>Binomial distrib?</a:t>
            </a:r>
          </a:p>
          <a:p>
            <a:r>
              <a:rPr lang="en-FR" i="1" dirty="0">
                <a:solidFill>
                  <a:sysClr val="windowText" lastClr="000000"/>
                </a:solidFill>
              </a:rPr>
              <a:t>Normal distrib?</a:t>
            </a:r>
          </a:p>
          <a:p>
            <a:endParaRPr lang="en-FR" i="1" dirty="0">
              <a:solidFill>
                <a:sysClr val="windowText" lastClr="000000"/>
              </a:solidFill>
            </a:endParaRPr>
          </a:p>
          <a:p>
            <a:r>
              <a:rPr lang="en-FR" i="1" dirty="0">
                <a:solidFill>
                  <a:sysClr val="windowText" lastClr="000000"/>
                </a:solidFill>
              </a:rPr>
              <a:t>R2</a:t>
            </a:r>
          </a:p>
          <a:p>
            <a:r>
              <a:rPr lang="en-GB" i="1" dirty="0">
                <a:solidFill>
                  <a:sysClr val="windowText" lastClr="000000"/>
                </a:solidFill>
              </a:rPr>
              <a:t>P</a:t>
            </a:r>
            <a:r>
              <a:rPr lang="en-FR" i="1" dirty="0">
                <a:solidFill>
                  <a:sysClr val="windowText" lastClr="000000"/>
                </a:solidFill>
              </a:rPr>
              <a:t> value</a:t>
            </a:r>
          </a:p>
          <a:p>
            <a:r>
              <a:rPr lang="en-GB" i="1" dirty="0">
                <a:solidFill>
                  <a:sysClr val="windowText" lastClr="000000"/>
                </a:solidFill>
              </a:rPr>
              <a:t>Z</a:t>
            </a:r>
            <a:endParaRPr lang="en-FR" i="1" dirty="0">
              <a:solidFill>
                <a:sysClr val="windowText" lastClr="000000"/>
              </a:solidFill>
            </a:endParaRPr>
          </a:p>
          <a:p>
            <a:r>
              <a:rPr lang="en-GB" i="1" dirty="0">
                <a:solidFill>
                  <a:sysClr val="windowText" lastClr="000000"/>
                </a:solidFill>
              </a:rPr>
              <a:t>T</a:t>
            </a:r>
            <a:endParaRPr lang="en-FR" i="1" dirty="0">
              <a:solidFill>
                <a:sysClr val="windowText" lastClr="000000"/>
              </a:solidFill>
            </a:endParaRPr>
          </a:p>
          <a:p>
            <a:r>
              <a:rPr lang="en-FR" i="1" dirty="0">
                <a:solidFill>
                  <a:sysClr val="windowText" lastClr="000000"/>
                </a:solidFill>
              </a:rPr>
              <a:t>Xhi</a:t>
            </a:r>
          </a:p>
          <a:p>
            <a:endParaRPr lang="en-FR" i="1" dirty="0">
              <a:solidFill>
                <a:sysClr val="windowText" lastClr="000000"/>
              </a:solidFill>
            </a:endParaRPr>
          </a:p>
          <a:p>
            <a:r>
              <a:rPr lang="en-FR" i="1" dirty="0">
                <a:solidFill>
                  <a:sysClr val="windowText" lastClr="000000"/>
                </a:solidFill>
              </a:rPr>
              <a:t>+ a flag, ok significant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54AA35-E72B-020D-56E6-722EDCE67B6C}"/>
              </a:ext>
            </a:extLst>
          </p:cNvPr>
          <p:cNvSpPr/>
          <p:nvPr/>
        </p:nvSpPr>
        <p:spPr>
          <a:xfrm>
            <a:off x="18360000" y="15849018"/>
            <a:ext cx="4342748" cy="3230982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Math/numeric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FC737-FD8A-BA16-3038-7C2DAC9E5C51}"/>
              </a:ext>
            </a:extLst>
          </p:cNvPr>
          <p:cNvSpPr/>
          <p:nvPr/>
        </p:nvSpPr>
        <p:spPr>
          <a:xfrm>
            <a:off x="1440000" y="20880001"/>
            <a:ext cx="2880000" cy="25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Positions.csv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marL="6350" algn="just">
              <a:tabLst>
                <a:tab pos="4124325" algn="l"/>
              </a:tabLst>
            </a:pPr>
            <a:r>
              <a:rPr lang="en-FR" dirty="0">
                <a:solidFill>
                  <a:sysClr val="windowText" lastClr="000000"/>
                </a:solidFill>
              </a:rPr>
              <a:t>Ticker                string DateStart          string      PriceBrought double       PosVolume               int PosReturn         double PosLen                    double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blbl</a:t>
            </a:r>
          </a:p>
        </p:txBody>
      </p:sp>
    </p:spTree>
    <p:extLst>
      <p:ext uri="{BB962C8B-B14F-4D97-AF65-F5344CB8AC3E}">
        <p14:creationId xmlns:p14="http://schemas.microsoft.com/office/powerpoint/2010/main" val="378075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1256</TotalTime>
  <Words>314</Words>
  <Application>Microsoft Macintosh PowerPoint</Application>
  <PresentationFormat>Custom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APPLE CHANCERY</vt:lpstr>
      <vt:lpstr>APPLE CHANCERY</vt:lpstr>
      <vt:lpstr>Arial</vt:lpstr>
      <vt:lpstr>Calibri</vt:lpstr>
      <vt:lpstr>Calibri Light</vt:lpstr>
      <vt:lpstr>Cambria Math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AMANN Guillaume</dc:creator>
  <cp:lastModifiedBy>AMANN Guillaume</cp:lastModifiedBy>
  <cp:revision>19</cp:revision>
  <dcterms:created xsi:type="dcterms:W3CDTF">2024-11-01T15:08:18Z</dcterms:created>
  <dcterms:modified xsi:type="dcterms:W3CDTF">2024-11-06T10:29:53Z</dcterms:modified>
</cp:coreProperties>
</file>