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12064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5652"/>
  </p:normalViewPr>
  <p:slideViewPr>
    <p:cSldViewPr snapToGrid="0">
      <p:cViewPr>
        <p:scale>
          <a:sx n="39" d="100"/>
          <a:sy n="3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60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6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57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25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0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023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352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67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1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21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686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10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68C4BF-744B-2BD1-BFF9-7EA2816A59B3}"/>
              </a:ext>
            </a:extLst>
          </p:cNvPr>
          <p:cNvSpPr/>
          <p:nvPr/>
        </p:nvSpPr>
        <p:spPr>
          <a:xfrm>
            <a:off x="8280000" y="3600000"/>
            <a:ext cx="3600000" cy="72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B3E0A7-3BEB-2DCA-76A9-88CDD0165A4E}"/>
              </a:ext>
            </a:extLst>
          </p:cNvPr>
          <p:cNvSpPr/>
          <p:nvPr/>
        </p:nvSpPr>
        <p:spPr>
          <a:xfrm>
            <a:off x="30291399" y="7586628"/>
            <a:ext cx="180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>
                <a:solidFill>
                  <a:sysClr val="windowText" lastClr="000000"/>
                </a:solidFill>
              </a:rPr>
              <a:t>Risk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6F3F097-B6D0-684F-0A22-8B97E6EED4BA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31186275" y="8671751"/>
            <a:ext cx="216225" cy="205977"/>
          </a:xfrm>
          <a:prstGeom prst="bentConnector3">
            <a:avLst>
              <a:gd name="adj1" fmla="val 100345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A261C6F-4345-A878-7540-5E9FC6437B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135210" y="8818374"/>
            <a:ext cx="318355" cy="205976"/>
          </a:xfrm>
          <a:prstGeom prst="bentConnector3">
            <a:avLst>
              <a:gd name="adj1" fmla="val 100151"/>
            </a:avLst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83E5AD-D8FB-E6D1-454E-10038FCDB88F}"/>
              </a:ext>
            </a:extLst>
          </p:cNvPr>
          <p:cNvSpPr txBox="1"/>
          <p:nvPr/>
        </p:nvSpPr>
        <p:spPr>
          <a:xfrm>
            <a:off x="31397376" y="8729869"/>
            <a:ext cx="77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Greeks</a:t>
            </a:r>
          </a:p>
          <a:p>
            <a:r>
              <a:rPr lang="en-FR" sz="1200" dirty="0"/>
              <a:t>VaR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7666D4-EF61-B414-718F-A40E8DFE7EB2}"/>
              </a:ext>
            </a:extLst>
          </p:cNvPr>
          <p:cNvGrpSpPr/>
          <p:nvPr/>
        </p:nvGrpSpPr>
        <p:grpSpPr>
          <a:xfrm>
            <a:off x="27446402" y="11012430"/>
            <a:ext cx="4339034" cy="750196"/>
            <a:chOff x="5138855" y="5623736"/>
            <a:chExt cx="4339034" cy="75019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E1C33FA-54E7-3FD5-858B-F2BFC4AF02DA}"/>
                </a:ext>
              </a:extLst>
            </p:cNvPr>
            <p:cNvGrpSpPr/>
            <p:nvPr/>
          </p:nvGrpSpPr>
          <p:grpSpPr>
            <a:xfrm>
              <a:off x="7760411" y="5623736"/>
              <a:ext cx="1717478" cy="750196"/>
              <a:chOff x="8807574" y="4211917"/>
              <a:chExt cx="1717478" cy="750196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FF92EF0-E852-ED40-D31D-05B9CC5567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23852" y="4422113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2FD5799-4AC7-B72B-B4E5-85AD962121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5852" y="4314113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B8EF06C-33F7-A002-60A9-234758053D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07574" y="4211917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>
                    <a:solidFill>
                      <a:sysClr val="windowText" lastClr="000000"/>
                    </a:solidFill>
                  </a:rPr>
                  <a:t>Model</a:t>
                </a:r>
              </a:p>
              <a:p>
                <a:pPr algn="ctr"/>
                <a:r>
                  <a:rPr lang="en-FR" sz="1200" dirty="0">
                    <a:solidFill>
                      <a:sysClr val="windowText" lastClr="000000"/>
                    </a:solidFill>
                  </a:rPr>
                  <a:t>(BS, OU, …)</a:t>
                </a:r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A9F7AF2-E028-20F4-FA3D-E5A51541A10F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>
              <a:off x="5138855" y="5893736"/>
              <a:ext cx="2621556" cy="0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1CCB68-A413-6EE6-9768-DDDAC6684CED}"/>
              </a:ext>
            </a:extLst>
          </p:cNvPr>
          <p:cNvGrpSpPr/>
          <p:nvPr/>
        </p:nvGrpSpPr>
        <p:grpSpPr>
          <a:xfrm>
            <a:off x="27446402" y="10397669"/>
            <a:ext cx="2407182" cy="750196"/>
            <a:chOff x="5138855" y="5629623"/>
            <a:chExt cx="2407182" cy="75019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A4309A-AC32-D4B0-A244-D9169BE2B237}"/>
                </a:ext>
              </a:extLst>
            </p:cNvPr>
            <p:cNvGrpSpPr/>
            <p:nvPr/>
          </p:nvGrpSpPr>
          <p:grpSpPr>
            <a:xfrm>
              <a:off x="5828559" y="5629623"/>
              <a:ext cx="1717478" cy="750196"/>
              <a:chOff x="6875722" y="4217804"/>
              <a:chExt cx="1717478" cy="75019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50CA293-5223-4B18-4DC5-F6BAD9F8A7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2000" y="4428000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52E78C6-3DB9-1B89-D54D-BCBAB24A54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84000" y="4320000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091F798-8C4C-0120-4AE4-D323498ED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75722" y="4217804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>
                    <a:solidFill>
                      <a:sysClr val="windowText" lastClr="000000"/>
                    </a:solidFill>
                  </a:rPr>
                  <a:t>CoreMath</a:t>
                </a:r>
              </a:p>
              <a:p>
                <a:pPr algn="ctr"/>
                <a:r>
                  <a:rPr lang="en-FR" sz="1200" dirty="0">
                    <a:solidFill>
                      <a:sysClr val="windowText" lastClr="000000"/>
                    </a:solidFill>
                  </a:rPr>
                  <a:t>(LinReg, Z-stat, …)</a:t>
                </a:r>
              </a:p>
            </p:txBody>
          </p: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8E59E75-5B29-D558-B407-7DFA444721E0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5138855" y="5899623"/>
              <a:ext cx="689704" cy="0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0859742-22EB-7DBC-A7D0-14231B703A04}"/>
              </a:ext>
            </a:extLst>
          </p:cNvPr>
          <p:cNvGrpSpPr/>
          <p:nvPr/>
        </p:nvGrpSpPr>
        <p:grpSpPr>
          <a:xfrm>
            <a:off x="27446402" y="9961177"/>
            <a:ext cx="4339034" cy="750196"/>
            <a:chOff x="5138855" y="5623736"/>
            <a:chExt cx="4339034" cy="75019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D6529DB-7AE8-4049-1F47-09A5CD8DF396}"/>
                </a:ext>
              </a:extLst>
            </p:cNvPr>
            <p:cNvGrpSpPr/>
            <p:nvPr/>
          </p:nvGrpSpPr>
          <p:grpSpPr>
            <a:xfrm>
              <a:off x="7760411" y="5623736"/>
              <a:ext cx="1717478" cy="750196"/>
              <a:chOff x="8807574" y="4211917"/>
              <a:chExt cx="1717478" cy="75019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270534E-5429-221D-7A6F-3CCA1B9338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23852" y="4422113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C71B971-AC65-6CD6-5061-B308846C4C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15852" y="4314113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1A4F7CB-D2F2-98BA-A32D-3F8AE9CB51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07574" y="4211917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>
                    <a:solidFill>
                      <a:sysClr val="windowText" lastClr="000000"/>
                    </a:solidFill>
                  </a:rPr>
                  <a:t>Data Handling</a:t>
                </a:r>
              </a:p>
              <a:p>
                <a:pPr algn="ctr"/>
                <a:r>
                  <a:rPr lang="en-FR" sz="1200" dirty="0">
                    <a:solidFill>
                      <a:sysClr val="windowText" lastClr="000000"/>
                    </a:solidFill>
                  </a:rPr>
                  <a:t>(</a:t>
                </a:r>
                <a:r>
                  <a:rPr lang="en-GB" sz="1200" dirty="0">
                    <a:solidFill>
                      <a:sysClr val="windowText" lastClr="000000"/>
                    </a:solidFill>
                  </a:rPr>
                  <a:t>cleaning, orga. , …)</a:t>
                </a:r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2A34DD5-FE06-9B4C-2909-CD94AB12DA45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5138855" y="5893736"/>
              <a:ext cx="2621556" cy="0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973293-F8DA-000B-DA2F-45001C37D5DE}"/>
              </a:ext>
            </a:extLst>
          </p:cNvPr>
          <p:cNvGrpSpPr/>
          <p:nvPr/>
        </p:nvGrpSpPr>
        <p:grpSpPr>
          <a:xfrm>
            <a:off x="27446402" y="8264902"/>
            <a:ext cx="2407182" cy="750196"/>
            <a:chOff x="5138855" y="5629623"/>
            <a:chExt cx="2407182" cy="75019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929C29-0AD4-6E6C-BE98-F2FA15B4B35C}"/>
                </a:ext>
              </a:extLst>
            </p:cNvPr>
            <p:cNvGrpSpPr/>
            <p:nvPr/>
          </p:nvGrpSpPr>
          <p:grpSpPr>
            <a:xfrm>
              <a:off x="5828559" y="5629623"/>
              <a:ext cx="1717478" cy="750196"/>
              <a:chOff x="6875722" y="4217804"/>
              <a:chExt cx="1717478" cy="75019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319827-5310-A09A-2F2F-00F54A03007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92000" y="4428000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63E3D4B-3B80-F856-B878-77ADCF7E1D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984000" y="4320000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A6060C4-6EAB-0300-ADF4-67D5A04361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875722" y="4217804"/>
                <a:ext cx="1501200" cy="5400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FR" sz="1200" dirty="0">
                    <a:solidFill>
                      <a:sysClr val="windowText" lastClr="000000"/>
                    </a:solidFill>
                  </a:rPr>
                  <a:t>Backtesing &amp; Simulations</a:t>
                </a:r>
              </a:p>
            </p:txBody>
          </p: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F45A6B8-23A0-BA52-BF58-244C162CFF21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flipH="1">
              <a:off x="5138855" y="5899623"/>
              <a:ext cx="689704" cy="0"/>
            </a:xfrm>
            <a:prstGeom prst="straightConnector1">
              <a:avLst/>
            </a:prstGeom>
            <a:ln w="12700">
              <a:solidFill>
                <a:schemeClr val="accent5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A7B93F4-ACEE-2270-13C9-BD2137C42FEB}"/>
              </a:ext>
            </a:extLst>
          </p:cNvPr>
          <p:cNvSpPr/>
          <p:nvPr/>
        </p:nvSpPr>
        <p:spPr>
          <a:xfrm>
            <a:off x="48686400" y="3240000"/>
            <a:ext cx="2160000" cy="108000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be developed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9F1018-47FF-8770-1C3D-40B429CB295C}"/>
              </a:ext>
            </a:extLst>
          </p:cNvPr>
          <p:cNvSpPr/>
          <p:nvPr/>
        </p:nvSpPr>
        <p:spPr>
          <a:xfrm>
            <a:off x="48686400" y="1800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being tested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1182E1-F65A-CD57-A369-CAA644F32717}"/>
              </a:ext>
            </a:extLst>
          </p:cNvPr>
          <p:cNvSpPr>
            <a:spLocks noChangeAspect="1"/>
          </p:cNvSpPr>
          <p:nvPr/>
        </p:nvSpPr>
        <p:spPr>
          <a:xfrm>
            <a:off x="48686400" y="360000"/>
            <a:ext cx="216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released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A6AB3F-8954-B8CB-3C10-E2158E0C33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103200" y="360000"/>
            <a:ext cx="90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7200" b="1" u="sng" dirty="0"/>
              <a:t>The AlgoTrading library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D03B56-59ED-CA45-0FCE-736C23AB6C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646400" y="24343200"/>
            <a:ext cx="16200000" cy="90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4400" dirty="0"/>
              <a:t>S</a:t>
            </a:r>
            <a:r>
              <a:rPr lang="en-FR" sz="4400" dirty="0"/>
              <a:t>ee more here: </a:t>
            </a:r>
            <a:r>
              <a:rPr lang="en-GB" sz="4400" dirty="0"/>
              <a:t>https://</a:t>
            </a:r>
            <a:r>
              <a:rPr lang="en-GB" sz="4400" dirty="0" err="1"/>
              <a:t>github.com</a:t>
            </a:r>
            <a:r>
              <a:rPr lang="en-GB" sz="4400" dirty="0"/>
              <a:t>/Guillaume-amann/</a:t>
            </a:r>
            <a:r>
              <a:rPr lang="en-GB" sz="4400" dirty="0" err="1"/>
              <a:t>AlgoTrading</a:t>
            </a:r>
            <a:endParaRPr lang="en-FR" sz="4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C880C04-2404-FB34-37B6-0D7169655E25}"/>
              </a:ext>
            </a:extLst>
          </p:cNvPr>
          <p:cNvSpPr/>
          <p:nvPr/>
        </p:nvSpPr>
        <p:spPr>
          <a:xfrm>
            <a:off x="3600000" y="3600000"/>
            <a:ext cx="36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Market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667804-EF2D-AFA4-5562-A45E2A6A4B3B}"/>
              </a:ext>
            </a:extLst>
          </p:cNvPr>
          <p:cNvSpPr/>
          <p:nvPr/>
        </p:nvSpPr>
        <p:spPr>
          <a:xfrm>
            <a:off x="3960000" y="4320000"/>
            <a:ext cx="2880000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     string Prices    vector&lt;double&gt; Dates vector&lt;string&gt; Volumes    vector&lt;int&gt;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B3B200-544F-D819-06E3-377E2C52185F}"/>
              </a:ext>
            </a:extLst>
          </p:cNvPr>
          <p:cNvSpPr/>
          <p:nvPr/>
        </p:nvSpPr>
        <p:spPr>
          <a:xfrm>
            <a:off x="3960000" y="9000000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Bond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AC022E2-BD56-1583-32DD-91EF3F442BFE}"/>
              </a:ext>
            </a:extLst>
          </p:cNvPr>
          <p:cNvSpPr/>
          <p:nvPr/>
        </p:nvSpPr>
        <p:spPr>
          <a:xfrm>
            <a:off x="48686400" y="4680000"/>
            <a:ext cx="216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Domain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31B57A1-ED49-6913-713B-FC98FA71EA99}"/>
              </a:ext>
            </a:extLst>
          </p:cNvPr>
          <p:cNvSpPr/>
          <p:nvPr/>
        </p:nvSpPr>
        <p:spPr>
          <a:xfrm>
            <a:off x="12960000" y="3599999"/>
            <a:ext cx="10800000" cy="54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Instruments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738324-EFBA-56C9-2E48-58338A8D78DC}"/>
              </a:ext>
            </a:extLst>
          </p:cNvPr>
          <p:cNvSpPr/>
          <p:nvPr/>
        </p:nvSpPr>
        <p:spPr>
          <a:xfrm>
            <a:off x="13320000" y="4320000"/>
            <a:ext cx="2880000" cy="39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string Prices vector&lt;double&gt; Dates vector&lt;string&gt; Volumes vector&lt;int&gt;      LastPrice  double LastDate         string RSI(14)          double MACD vector&lt;double&gt;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9E0C75-E83C-932D-E1D1-5C412264D768}"/>
              </a:ext>
            </a:extLst>
          </p:cNvPr>
          <p:cNvSpPr/>
          <p:nvPr/>
        </p:nvSpPr>
        <p:spPr>
          <a:xfrm>
            <a:off x="16560000" y="4320000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Bonds.h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F71CA18-DAA5-7CE4-8665-2ED89728025A}"/>
              </a:ext>
            </a:extLst>
          </p:cNvPr>
          <p:cNvSpPr/>
          <p:nvPr/>
        </p:nvSpPr>
        <p:spPr>
          <a:xfrm>
            <a:off x="8640000" y="6840000"/>
            <a:ext cx="2880000" cy="36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GB" b="1" dirty="0" err="1">
                <a:solidFill>
                  <a:sysClr val="windowText" lastClr="000000"/>
                </a:solidFill>
              </a:rPr>
              <a:t>getStockOption.py</a:t>
            </a:r>
            <a:endParaRPr lang="en-FR" b="1" dirty="0">
              <a:solidFill>
                <a:sysClr val="windowText" lastClr="000000"/>
              </a:solidFill>
            </a:endParaRP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string Prices vector&lt;double&gt; Dates vector&lt;string&gt; Volumes vector&lt;int&gt;      LastPrice  double LastDate         string RSI(14)          double MACD vector&lt;double&gt;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8BBADB3-5A83-F7AF-6D72-B8567F489349}"/>
              </a:ext>
            </a:extLst>
          </p:cNvPr>
          <p:cNvSpPr/>
          <p:nvPr/>
        </p:nvSpPr>
        <p:spPr>
          <a:xfrm>
            <a:off x="8640000" y="4320000"/>
            <a:ext cx="288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GB" b="1" dirty="0" err="1">
                <a:solidFill>
                  <a:sysClr val="windowText" lastClr="000000"/>
                </a:solidFill>
              </a:rPr>
              <a:t>getStockPrice.py</a:t>
            </a:r>
            <a:endParaRPr lang="en-FR" b="1" dirty="0">
              <a:solidFill>
                <a:sysClr val="windowText" lastClr="000000"/>
              </a:solidFill>
            </a:endParaRPr>
          </a:p>
          <a:p>
            <a:endParaRPr lang="en-FR" dirty="0">
              <a:solidFill>
                <a:sysClr val="windowText" lastClr="000000"/>
              </a:solidFill>
            </a:endParaRPr>
          </a:p>
          <a:p>
            <a:pPr marL="180975" indent="-174625"/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def</a:t>
            </a:r>
            <a:r>
              <a:rPr lang="en-FR" dirty="0">
                <a:solidFill>
                  <a:sysClr val="windowText" lastClr="0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FR" dirty="0">
                <a:solidFill>
                  <a:sysClr val="windowText" lastClr="000000"/>
                </a:solidFill>
              </a:rPr>
              <a:t>YTD(int ticker):       </a:t>
            </a:r>
            <a:r>
              <a:rPr lang="en-FR" b="1" dirty="0">
                <a:solidFill>
                  <a:sysClr val="windowText" lastClr="000000"/>
                </a:solidFill>
              </a:rPr>
              <a:t>return</a:t>
            </a:r>
            <a:r>
              <a:rPr lang="en-FR" dirty="0">
                <a:solidFill>
                  <a:sysClr val="windowText" lastClr="000000"/>
                </a:solidFill>
              </a:rPr>
              <a:t> Prices, Dates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7DBF054-B892-2AF7-3BAB-1F8712A0573C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40000" y="5040000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A114E-87F8-2850-F132-4DE577E95A2A}"/>
              </a:ext>
            </a:extLst>
          </p:cNvPr>
          <p:cNvCxnSpPr>
            <a:cxnSpLocks/>
          </p:cNvCxnSpPr>
          <p:nvPr/>
        </p:nvCxnSpPr>
        <p:spPr>
          <a:xfrm>
            <a:off x="6840000" y="5364000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E7D827-E246-886C-FD8B-856E4D7C7B0A}"/>
              </a:ext>
            </a:extLst>
          </p:cNvPr>
          <p:cNvCxnSpPr>
            <a:cxnSpLocks/>
          </p:cNvCxnSpPr>
          <p:nvPr/>
        </p:nvCxnSpPr>
        <p:spPr>
          <a:xfrm>
            <a:off x="11463298" y="6497578"/>
            <a:ext cx="177012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63537E5-D42F-42E4-5C3E-56D0600C7B33}"/>
              </a:ext>
            </a:extLst>
          </p:cNvPr>
          <p:cNvSpPr/>
          <p:nvPr/>
        </p:nvSpPr>
        <p:spPr>
          <a:xfrm>
            <a:off x="3960000" y="6840000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Option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    string Strike               double      Maturity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A68DADD-305B-660C-2062-7F28E130A5F1}"/>
              </a:ext>
            </a:extLst>
          </p:cNvPr>
          <p:cNvSpPr/>
          <p:nvPr/>
        </p:nvSpPr>
        <p:spPr>
          <a:xfrm>
            <a:off x="19800000" y="4320000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Options.h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</p:spTree>
    <p:extLst>
      <p:ext uri="{BB962C8B-B14F-4D97-AF65-F5344CB8AC3E}">
        <p14:creationId xmlns:p14="http://schemas.microsoft.com/office/powerpoint/2010/main" val="37807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205</Words>
  <Application>Microsoft Macintosh PowerPoint</Application>
  <PresentationFormat>Custom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APPLE CHANCERY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AMANN Guillaume</dc:creator>
  <cp:lastModifiedBy>AMANN Guillaume</cp:lastModifiedBy>
  <cp:revision>4</cp:revision>
  <dcterms:created xsi:type="dcterms:W3CDTF">2024-11-01T15:08:18Z</dcterms:created>
  <dcterms:modified xsi:type="dcterms:W3CDTF">2024-11-05T10:50:52Z</dcterms:modified>
</cp:coreProperties>
</file>