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893F-1A24-4CEB-8392-1BEFCBA063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0A8-E753-4902-B3F7-427A71C4CD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41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893F-1A24-4CEB-8392-1BEFCBA063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0A8-E753-4902-B3F7-427A71C4CD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30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893F-1A24-4CEB-8392-1BEFCBA063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0A8-E753-4902-B3F7-427A71C4CD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16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893F-1A24-4CEB-8392-1BEFCBA063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0A8-E753-4902-B3F7-427A71C4CD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19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893F-1A24-4CEB-8392-1BEFCBA063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0A8-E753-4902-B3F7-427A71C4CD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43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893F-1A24-4CEB-8392-1BEFCBA063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0A8-E753-4902-B3F7-427A71C4CD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31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893F-1A24-4CEB-8392-1BEFCBA063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0A8-E753-4902-B3F7-427A71C4CD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58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893F-1A24-4CEB-8392-1BEFCBA063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0A8-E753-4902-B3F7-427A71C4CD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01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893F-1A24-4CEB-8392-1BEFCBA063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0A8-E753-4902-B3F7-427A71C4CD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9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893F-1A24-4CEB-8392-1BEFCBA063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0A8-E753-4902-B3F7-427A71C4CD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6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893F-1A24-4CEB-8392-1BEFCBA063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0A8-E753-4902-B3F7-427A71C4CD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83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893F-1A24-4CEB-8392-1BEFCBA0637A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00A8-E753-4902-B3F7-427A71C4CD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87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C02F5-5EC7-45F0-A7DA-F4E97217B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6723"/>
            <a:ext cx="9144000" cy="2387600"/>
          </a:xfrm>
        </p:spPr>
        <p:txBody>
          <a:bodyPr/>
          <a:lstStyle/>
          <a:p>
            <a:r>
              <a:rPr lang="es-419" b="1" dirty="0"/>
              <a:t>El narcotráfico en Latinoamérica</a:t>
            </a:r>
          </a:p>
        </p:txBody>
      </p:sp>
    </p:spTree>
    <p:extLst>
      <p:ext uri="{BB962C8B-B14F-4D97-AF65-F5344CB8AC3E}">
        <p14:creationId xmlns:p14="http://schemas.microsoft.com/office/powerpoint/2010/main" val="335416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F672B-849D-473B-B07A-0DB573BD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200" y="2549525"/>
            <a:ext cx="10515600" cy="1325563"/>
          </a:xfrm>
        </p:spPr>
        <p:txBody>
          <a:bodyPr/>
          <a:lstStyle/>
          <a:p>
            <a:r>
              <a:rPr lang="fr-FR" dirty="0"/>
              <a:t>Conclusion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38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AC10CE0-49C6-4BEE-8789-660E1BAB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70" y="1788001"/>
            <a:ext cx="5722620" cy="293592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419" dirty="0"/>
              <a:t>Enero 2016 : Arresto de Joaquim Guzmán (El Chapo)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419" dirty="0"/>
              <a:t>El 5 de Noviembre de 2018 : Juicio de El Chapo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419" dirty="0"/>
              <a:t>El chapo es el jefe del cartel de Sinaloa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419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América Latina es el mayor proveedor de cocaína para el mundo </a:t>
            </a:r>
            <a:endParaRPr lang="es-419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pPr algn="l"/>
            <a:endParaRPr lang="es-419" dirty="0"/>
          </a:p>
        </p:txBody>
      </p:sp>
      <p:pic>
        <p:nvPicPr>
          <p:cNvPr id="1026" name="Picture 2" descr="el chapo procÃ¨s new york">
            <a:extLst>
              <a:ext uri="{FF2B5EF4-FFF2-40B4-BE49-F238E27FC236}">
                <a16:creationId xmlns:a16="http://schemas.microsoft.com/office/drawing/2014/main" id="{6E0DDADE-BC5F-4FA3-9F6C-36B151F1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18" y="1553368"/>
            <a:ext cx="5238751" cy="34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45AB521-DAC7-4A2B-B37D-E318937FA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994" y="377190"/>
            <a:ext cx="8911592" cy="776128"/>
          </a:xfrm>
        </p:spPr>
        <p:txBody>
          <a:bodyPr>
            <a:noAutofit/>
          </a:bodyPr>
          <a:lstStyle/>
          <a:p>
            <a:r>
              <a:rPr lang="es-419" sz="4400" b="1" dirty="0"/>
              <a:t>El narcotráfico en Latinoamérica</a:t>
            </a:r>
          </a:p>
        </p:txBody>
      </p:sp>
    </p:spTree>
    <p:extLst>
      <p:ext uri="{BB962C8B-B14F-4D97-AF65-F5344CB8AC3E}">
        <p14:creationId xmlns:p14="http://schemas.microsoft.com/office/powerpoint/2010/main" val="314548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AC10CE0-49C6-4BEE-8789-660E1BAB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061" y="2209480"/>
            <a:ext cx="6945632" cy="2458214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/>
              <a:t>Los cárteles controlan el tráfico entero: cultura (90% del fármaco se produce en Colombia, Perú y Bolivia) a través de la producción y distribución.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/>
              <a:t>Los traficantes de drogas utilizan la ruta marítimo a distribuir sus productos, sino también las rutas de tierra incluyendo famosos túneles entre los México y Estados Unidos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/>
              <a:t>La década de 1970 y 1980 marca el advenimiento de los grandes cárteles en América Latina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055F99F-53A8-43CD-A0B7-E6016BBF4C56}"/>
              </a:ext>
            </a:extLst>
          </p:cNvPr>
          <p:cNvSpPr txBox="1">
            <a:spLocks/>
          </p:cNvSpPr>
          <p:nvPr/>
        </p:nvSpPr>
        <p:spPr>
          <a:xfrm>
            <a:off x="1864994" y="377190"/>
            <a:ext cx="8911592" cy="776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400" b="1" dirty="0"/>
              <a:t>El narcotráfico en Latinoamérica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24D1FB-3F3B-49CC-8CFD-D0C830F24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6"/>
          <a:stretch/>
        </p:blipFill>
        <p:spPr>
          <a:xfrm>
            <a:off x="559307" y="960755"/>
            <a:ext cx="3601213" cy="56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3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C02F5-5EC7-45F0-A7DA-F4E97217B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790" y="1243646"/>
            <a:ext cx="9144000" cy="477837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fr-FR" sz="2400" b="1" dirty="0"/>
              <a:t>El cartel de Medellin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C10CE0-49C6-4BEE-8789-660E1BAB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561" y="2267743"/>
            <a:ext cx="5741670" cy="274328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419" dirty="0"/>
              <a:t>Dirigido por Pablo Escobar en los anos 1970-1980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419" dirty="0"/>
              <a:t>Una producción de varias toneladas de cocaína cada semana, generando al menos 420 millones de dólares a la semana y aproximadamente 25 billones al año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419" dirty="0"/>
              <a:t>El cártel controla 80 por ciento del mercado mundial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D86C254-86DB-4506-8D84-E7A1A5FC5692}"/>
              </a:ext>
            </a:extLst>
          </p:cNvPr>
          <p:cNvSpPr txBox="1">
            <a:spLocks/>
          </p:cNvSpPr>
          <p:nvPr/>
        </p:nvSpPr>
        <p:spPr>
          <a:xfrm>
            <a:off x="1864994" y="377190"/>
            <a:ext cx="8911592" cy="776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400" b="1"/>
              <a:t>El narcotráfico en Latinoamérica</a:t>
            </a:r>
            <a:endParaRPr lang="es-419" sz="4400" b="1" dirty="0"/>
          </a:p>
        </p:txBody>
      </p:sp>
      <p:pic>
        <p:nvPicPr>
          <p:cNvPr id="3074" name="Picture 2" descr="RÃ©sultat de recherche d'images pour &quot;Le cartel de medellin&quot;">
            <a:extLst>
              <a:ext uri="{FF2B5EF4-FFF2-40B4-BE49-F238E27FC236}">
                <a16:creationId xmlns:a16="http://schemas.microsoft.com/office/drawing/2014/main" id="{C0AC70F9-8284-4108-A953-3DAB0565B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41" y="219549"/>
            <a:ext cx="1430160" cy="204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AE2364-D7C0-4827-9531-535E09930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1" y="2267743"/>
            <a:ext cx="5715000" cy="438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3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AC10CE0-49C6-4BEE-8789-660E1BAB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2230" y="1657350"/>
            <a:ext cx="52197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/>
              <a:t>El cártel de Sinaloa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154 toneladas de cocaína (de un estimado $ 14 billones)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heroína y metanfetaminas y la marihuana a Estados Unidos.</a:t>
            </a:r>
            <a:endParaRPr lang="es-419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BE0147-C4EB-49EB-94F2-BF068062F15F}"/>
              </a:ext>
            </a:extLst>
          </p:cNvPr>
          <p:cNvSpPr txBox="1">
            <a:spLocks/>
          </p:cNvSpPr>
          <p:nvPr/>
        </p:nvSpPr>
        <p:spPr>
          <a:xfrm>
            <a:off x="1864994" y="377190"/>
            <a:ext cx="8911592" cy="776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400" b="1"/>
              <a:t>El narcotráfico en Latinoamérica</a:t>
            </a:r>
            <a:endParaRPr lang="es-419" sz="44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B229EA-968D-4FBB-B738-CBB782492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543050"/>
            <a:ext cx="5875109" cy="45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5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DBE0147-C4EB-49EB-94F2-BF068062F15F}"/>
              </a:ext>
            </a:extLst>
          </p:cNvPr>
          <p:cNvSpPr txBox="1">
            <a:spLocks/>
          </p:cNvSpPr>
          <p:nvPr/>
        </p:nvSpPr>
        <p:spPr>
          <a:xfrm>
            <a:off x="1864994" y="377190"/>
            <a:ext cx="8911592" cy="776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400" b="1"/>
              <a:t>El narcotráfico en Latinoamérica</a:t>
            </a:r>
            <a:endParaRPr lang="es-419" sz="4400" b="1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664BCF2-118C-4F14-9865-4D2D127B8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006" y="1153318"/>
            <a:ext cx="9144000" cy="469614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/>
              <a:t>Los carteles son muy influyentes en América Latina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Son atractivo con la oportunidad de hacer mucho dinero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100.000 hombres armados en los carteles mexicanos para proteger a los cárteles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medio de presión sobre los gobiernos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Uso de la violencia en los medios locales</a:t>
            </a:r>
          </a:p>
          <a:p>
            <a:pPr lvl="1" algn="l"/>
            <a:endParaRPr lang="es-E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8EE9B0-11C0-41BA-A6A1-C8709D53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36" y="3289716"/>
            <a:ext cx="4696327" cy="31910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2F35DE-3BBB-44C3-8A80-404E0CD42EF8}"/>
              </a:ext>
            </a:extLst>
          </p:cNvPr>
          <p:cNvSpPr/>
          <p:nvPr/>
        </p:nvSpPr>
        <p:spPr>
          <a:xfrm>
            <a:off x="4128602" y="3244334"/>
            <a:ext cx="3934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La </a:t>
            </a:r>
            <a:r>
              <a:rPr lang="es-ES" dirty="0" err="1"/>
              <a:t>luta</a:t>
            </a:r>
            <a:r>
              <a:rPr lang="es-ES" dirty="0"/>
              <a:t> contra los </a:t>
            </a:r>
            <a:r>
              <a:rPr lang="es-ES" dirty="0" err="1"/>
              <a:t>traficos</a:t>
            </a:r>
            <a:r>
              <a:rPr lang="es-ES" dirty="0"/>
              <a:t> de </a:t>
            </a:r>
            <a:r>
              <a:rPr lang="es-ES" dirty="0" err="1"/>
              <a:t>drogua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5243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AC10CE0-49C6-4BEE-8789-660E1BAB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2230" y="1657350"/>
            <a:ext cx="5219700" cy="418465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/>
              <a:t>La lucha contra el narcotráfico: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2006 : presidente declararse en guerra contra el narcotráfico</a:t>
            </a:r>
          </a:p>
          <a:p>
            <a:pPr lvl="1" algn="l"/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Aplicación de la militarización </a:t>
            </a:r>
            <a:endParaRPr lang="es-419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BE0147-C4EB-49EB-94F2-BF068062F15F}"/>
              </a:ext>
            </a:extLst>
          </p:cNvPr>
          <p:cNvSpPr txBox="1">
            <a:spLocks/>
          </p:cNvSpPr>
          <p:nvPr/>
        </p:nvSpPr>
        <p:spPr>
          <a:xfrm>
            <a:off x="1864994" y="377190"/>
            <a:ext cx="8911592" cy="776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400" b="1"/>
              <a:t>El narcotráfico en Latinoamérica</a:t>
            </a:r>
            <a:endParaRPr lang="es-419" sz="4400" b="1" dirty="0"/>
          </a:p>
        </p:txBody>
      </p:sp>
      <p:pic>
        <p:nvPicPr>
          <p:cNvPr id="1026" name="Picture 2" descr="RÃ©sultat de recherche d'images pour &quot;lutas contra la droga&quot;">
            <a:extLst>
              <a:ext uri="{FF2B5EF4-FFF2-40B4-BE49-F238E27FC236}">
                <a16:creationId xmlns:a16="http://schemas.microsoft.com/office/drawing/2014/main" id="{4723CF00-D03C-49E4-940A-3D0DA6925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24172"/>
            <a:ext cx="44577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20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AC10CE0-49C6-4BEE-8789-660E1BAB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2230" y="1657350"/>
            <a:ext cx="5219700" cy="418465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/>
              <a:t>Las consecuencias: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150 000 muertos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Tortura sobre traficante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Inseguridad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Lavado de dinero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419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BE0147-C4EB-49EB-94F2-BF068062F15F}"/>
              </a:ext>
            </a:extLst>
          </p:cNvPr>
          <p:cNvSpPr txBox="1">
            <a:spLocks/>
          </p:cNvSpPr>
          <p:nvPr/>
        </p:nvSpPr>
        <p:spPr>
          <a:xfrm>
            <a:off x="1864994" y="377190"/>
            <a:ext cx="8911592" cy="776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400" b="1"/>
              <a:t>El narcotráfico en Latinoamérica</a:t>
            </a:r>
            <a:endParaRPr lang="es-419" sz="4400" b="1" dirty="0"/>
          </a:p>
        </p:txBody>
      </p:sp>
      <p:pic>
        <p:nvPicPr>
          <p:cNvPr id="3074" name="Picture 2" descr="Image associÃ©e">
            <a:extLst>
              <a:ext uri="{FF2B5EF4-FFF2-40B4-BE49-F238E27FC236}">
                <a16:creationId xmlns:a16="http://schemas.microsoft.com/office/drawing/2014/main" id="{EB13B9BC-1C58-44BD-8D2B-F84F944A4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4" y="2641599"/>
            <a:ext cx="5331447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88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AC10CE0-49C6-4BEE-8789-660E1BAB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2230" y="1657350"/>
            <a:ext cx="5219700" cy="44577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/>
              <a:t>Las soluciones ?: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Reducir los consumidores de estupefacientes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La legalización de la droga.</a:t>
            </a:r>
            <a:endParaRPr lang="es-419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BE0147-C4EB-49EB-94F2-BF068062F15F}"/>
              </a:ext>
            </a:extLst>
          </p:cNvPr>
          <p:cNvSpPr txBox="1">
            <a:spLocks/>
          </p:cNvSpPr>
          <p:nvPr/>
        </p:nvSpPr>
        <p:spPr>
          <a:xfrm>
            <a:off x="1864994" y="377190"/>
            <a:ext cx="8911592" cy="776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400" b="1"/>
              <a:t>El narcotráfico en Latinoamérica</a:t>
            </a:r>
            <a:endParaRPr lang="es-419" sz="4400" b="1" dirty="0"/>
          </a:p>
        </p:txBody>
      </p:sp>
      <p:pic>
        <p:nvPicPr>
          <p:cNvPr id="2050" name="Picture 2" descr="RÃ©sultat de recherche d'images pour &quot;legalizacion droga&quot;">
            <a:extLst>
              <a:ext uri="{FF2B5EF4-FFF2-40B4-BE49-F238E27FC236}">
                <a16:creationId xmlns:a16="http://schemas.microsoft.com/office/drawing/2014/main" id="{6DEEACF1-767F-4F31-9985-2DC4C2B44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" y="1842559"/>
            <a:ext cx="55149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1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326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El narcotráfico en Latinoamérica</vt:lpstr>
      <vt:lpstr>El narcotráfico en Latinoamérica</vt:lpstr>
      <vt:lpstr>Présentation PowerPoint</vt:lpstr>
      <vt:lpstr>El cartel de Medellin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narcotrafico en Latinoamérica</dc:title>
  <dc:creator>Baptiste LEROUX</dc:creator>
  <cp:lastModifiedBy>laura duret</cp:lastModifiedBy>
  <cp:revision>27</cp:revision>
  <dcterms:created xsi:type="dcterms:W3CDTF">2019-03-17T13:54:17Z</dcterms:created>
  <dcterms:modified xsi:type="dcterms:W3CDTF">2019-03-18T10:00:15Z</dcterms:modified>
</cp:coreProperties>
</file>