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0" r:id="rId19"/>
    <p:sldId id="271" r:id="rId20"/>
    <p:sldId id="278" r:id="rId21"/>
    <p:sldId id="279" r:id="rId22"/>
    <p:sldId id="272" r:id="rId23"/>
    <p:sldId id="258" r:id="rId24"/>
    <p:sldId id="273" r:id="rId25"/>
    <p:sldId id="28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104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40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779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723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329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192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49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92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313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603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F7B9-903C-4DC1-AAAA-1FE26E999B48}" type="datetimeFigureOut">
              <a:rPr lang="fr-CA" smtClean="0"/>
              <a:t>2019-06-23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AB38-226C-446A-A75A-C3DE9696D12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4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hyperlink" Target="https://github.com/Guillaume2509/GradesPrediction/blob/master/Pr%C3%A9direR%C3%A9sultatsRL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udent+Performanc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Prédire les notes des étudiants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31640" y="3645024"/>
            <a:ext cx="6400800" cy="1752600"/>
          </a:xfrm>
        </p:spPr>
        <p:txBody>
          <a:bodyPr/>
          <a:lstStyle/>
          <a:p>
            <a:r>
              <a:rPr lang="fr-CA" dirty="0" smtClean="0"/>
              <a:t>Problème fictif, travaillé le </a:t>
            </a:r>
            <a:r>
              <a:rPr lang="fr-CA" dirty="0" smtClean="0"/>
              <a:t>23 </a:t>
            </a:r>
            <a:r>
              <a:rPr lang="fr-CA" dirty="0" smtClean="0"/>
              <a:t>juin 2019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527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6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Division du </a:t>
            </a:r>
            <a:r>
              <a:rPr lang="fr-CA" dirty="0"/>
              <a:t>jeu de données en un jeu à utiliser pour entraînement (90% du jeux) et pour testage (10% du jeu</a:t>
            </a:r>
            <a:r>
              <a:rPr lang="fr-CA" dirty="0" smtClean="0"/>
              <a:t>), chacun </a:t>
            </a:r>
            <a:r>
              <a:rPr lang="fr-CA" dirty="0"/>
              <a:t>pour la variable à prédire et le reste des variables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5" t="38690" r="17116" b="59127"/>
          <a:stretch/>
        </p:blipFill>
        <p:spPr bwMode="auto">
          <a:xfrm>
            <a:off x="127720" y="4581128"/>
            <a:ext cx="8880414" cy="21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7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Établissement du </a:t>
            </a:r>
            <a:r>
              <a:rPr lang="fr-CA" dirty="0"/>
              <a:t>modèle utilisé (ici, la régression linéaire)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63095" r="44781" b="34524"/>
          <a:stretch/>
        </p:blipFill>
        <p:spPr bwMode="auto">
          <a:xfrm>
            <a:off x="755576" y="3356992"/>
            <a:ext cx="6262701" cy="39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Entrainement de </a:t>
            </a:r>
            <a:r>
              <a:rPr lang="fr-CA" dirty="0"/>
              <a:t>la régression </a:t>
            </a:r>
            <a:r>
              <a:rPr lang="fr-CA" dirty="0" smtClean="0"/>
              <a:t>linéaire (fit) </a:t>
            </a:r>
            <a:r>
              <a:rPr lang="fr-CA" dirty="0"/>
              <a:t>à l'aide des variables </a:t>
            </a:r>
            <a:r>
              <a:rPr lang="fr-CA" dirty="0" smtClean="0"/>
              <a:t>d'essaies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C’est ce fit qui servira de réseau neuronal et qui sera enregistré une fois le modèle complété.</a:t>
            </a:r>
            <a:endParaRPr lang="fr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7" t="56547" r="51028" b="41270"/>
          <a:stretch/>
        </p:blipFill>
        <p:spPr bwMode="auto">
          <a:xfrm>
            <a:off x="899592" y="3140968"/>
            <a:ext cx="4470546" cy="37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9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9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Utilisation de </a:t>
            </a:r>
            <a:r>
              <a:rPr lang="fr-CA" dirty="0"/>
              <a:t>la régression sur les variables de test pour prédire la variable </a:t>
            </a:r>
            <a:r>
              <a:rPr lang="fr-CA" dirty="0" smtClean="0"/>
              <a:t>G3</a:t>
            </a:r>
          </a:p>
          <a:p>
            <a:r>
              <a:rPr lang="fr-CA" dirty="0" smtClean="0"/>
              <a:t>Faire </a:t>
            </a:r>
            <a:r>
              <a:rPr lang="fr-CA" dirty="0"/>
              <a:t>ressortir le score par rapport à la réalité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52182" r="45339" b="43453"/>
          <a:stretch/>
        </p:blipFill>
        <p:spPr bwMode="auto">
          <a:xfrm>
            <a:off x="899592" y="3817256"/>
            <a:ext cx="4001375" cy="47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10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Imprimer les </a:t>
            </a:r>
            <a:r>
              <a:rPr lang="fr-CA" dirty="0" smtClean="0"/>
              <a:t>résultats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La première itération du test affiche une précision de 74,81%</a:t>
            </a:r>
            <a:endParaRPr lang="fr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70436" r="82933" b="26984"/>
          <a:stretch/>
        </p:blipFill>
        <p:spPr bwMode="auto">
          <a:xfrm>
            <a:off x="755576" y="2708920"/>
            <a:ext cx="3725003" cy="54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0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Amélioration du modèle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Une piste d’amélioration de la prédiction du modèle est de le réitérer, à chaque fois en divisant séparément de jeu d’entraînement et le jeu de test, afin de conserver la meilleure itération.</a:t>
            </a:r>
          </a:p>
          <a:p>
            <a:endParaRPr lang="fr-CA" dirty="0"/>
          </a:p>
          <a:p>
            <a:r>
              <a:rPr lang="fr-CA" dirty="0" smtClean="0"/>
              <a:t>Ainsi, le jeu sera </a:t>
            </a:r>
            <a:r>
              <a:rPr lang="fr-CA" dirty="0" err="1" smtClean="0"/>
              <a:t>réentraîné</a:t>
            </a:r>
            <a:r>
              <a:rPr lang="fr-CA" dirty="0" smtClean="0"/>
              <a:t> 200 fois pour faire ressortir le modèle le plus précis.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926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0" t="15476" r="3953" b="46230"/>
          <a:stretch/>
        </p:blipFill>
        <p:spPr bwMode="auto">
          <a:xfrm>
            <a:off x="179512" y="1124744"/>
            <a:ext cx="8287658" cy="280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 t="29450" r="2616" b="46686"/>
          <a:stretch/>
        </p:blipFill>
        <p:spPr bwMode="auto">
          <a:xfrm>
            <a:off x="179512" y="3926001"/>
            <a:ext cx="8478982" cy="174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>
            <p:custDataLst>
              <p:tags r:id="rId3"/>
            </p:custDataLst>
          </p:nvPr>
        </p:nvSpPr>
        <p:spPr>
          <a:xfrm>
            <a:off x="179512" y="4729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Code de la boucle d’itération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92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10 suite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Imprimer la précision du nouveau modèle au bout de 200 itérations: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 smtClean="0"/>
              <a:t>    </a:t>
            </a:r>
            <a:r>
              <a:rPr lang="fr-CA" sz="1200" dirty="0" smtClean="0"/>
              <a:t>&gt;&gt;&gt;</a:t>
            </a:r>
          </a:p>
          <a:p>
            <a:endParaRPr lang="fr-CA" dirty="0"/>
          </a:p>
          <a:p>
            <a:r>
              <a:rPr lang="fr-CA" dirty="0" smtClean="0"/>
              <a:t>La précision du modèle, après 200 itérations, est de 94,59 %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26786" r="40654" b="71031"/>
          <a:stretch/>
        </p:blipFill>
        <p:spPr bwMode="auto">
          <a:xfrm>
            <a:off x="899592" y="2852936"/>
            <a:ext cx="7012568" cy="3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t="77935" r="76727" b="17330"/>
          <a:stretch/>
        </p:blipFill>
        <p:spPr bwMode="auto">
          <a:xfrm>
            <a:off x="1124269" y="3429000"/>
            <a:ext cx="4239674" cy="6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4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11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Une fois le fit fait et la précision calculée, tenter de prédire des </a:t>
            </a:r>
            <a:r>
              <a:rPr lang="fr-CA" dirty="0" smtClean="0"/>
              <a:t>notes </a:t>
            </a:r>
            <a:r>
              <a:rPr lang="fr-CA" dirty="0"/>
              <a:t>inconnues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37699" r="48797" b="59721"/>
          <a:stretch/>
        </p:blipFill>
        <p:spPr bwMode="auto">
          <a:xfrm>
            <a:off x="827584" y="3356992"/>
            <a:ext cx="4094076" cy="31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12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Imprimer les prédictions du modèles, les variables des observations et les résultats réels des observations pour comparer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46825" r="43331" b="48810"/>
          <a:stretch/>
        </p:blipFill>
        <p:spPr bwMode="auto">
          <a:xfrm>
            <a:off x="827584" y="3430303"/>
            <a:ext cx="7237051" cy="72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9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Objectif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Prédire les notes des étudiants</a:t>
            </a:r>
          </a:p>
          <a:p>
            <a:endParaRPr lang="fr-CA" dirty="0"/>
          </a:p>
          <a:p>
            <a:r>
              <a:rPr lang="fr-CA" dirty="0" smtClean="0"/>
              <a:t>Les variables </a:t>
            </a:r>
            <a:r>
              <a:rPr lang="fr-CA" dirty="0" smtClean="0"/>
              <a:t>utilisées </a:t>
            </a:r>
            <a:r>
              <a:rPr lang="fr-CA" dirty="0" smtClean="0"/>
              <a:t>sont:</a:t>
            </a:r>
          </a:p>
          <a:p>
            <a:pPr lvl="1"/>
            <a:r>
              <a:rPr lang="fr-CA" dirty="0" smtClean="0"/>
              <a:t>Leurs notes des deux années précédentes;</a:t>
            </a:r>
          </a:p>
          <a:p>
            <a:pPr lvl="1"/>
            <a:r>
              <a:rPr lang="fr-CA" dirty="0" smtClean="0"/>
              <a:t>Leur temps </a:t>
            </a:r>
            <a:r>
              <a:rPr lang="fr-CA" dirty="0" smtClean="0"/>
              <a:t>d’étude;</a:t>
            </a:r>
          </a:p>
          <a:p>
            <a:pPr lvl="1"/>
            <a:r>
              <a:rPr lang="fr-CA" dirty="0" smtClean="0"/>
              <a:t>Leur nombre d’échecs;</a:t>
            </a:r>
            <a:endParaRPr lang="fr-CA" dirty="0" smtClean="0"/>
          </a:p>
          <a:p>
            <a:pPr lvl="1"/>
            <a:r>
              <a:rPr lang="fr-CA" dirty="0" smtClean="0"/>
              <a:t>Leur nombre de jours d’absence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352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Résultat partiel</a:t>
            </a:r>
            <a:endParaRPr lang="fr-CA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t="68651" r="72781" b="11507"/>
          <a:stretch/>
        </p:blipFill>
        <p:spPr bwMode="auto">
          <a:xfrm>
            <a:off x="827584" y="2446874"/>
            <a:ext cx="4778108" cy="268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 smtClean="0"/>
              <a:t>Exemple d’interprétation du résultat numéro 1: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sz="2400" dirty="0" smtClean="0"/>
              <a:t>Pour un étudiant ayant eu 9/10 la première année, 8/10 la deuxième, a étudié deux heures, a eu un échec et a manqué 16 jours d’école, le modèle a prédit une note de 7.6.</a:t>
            </a:r>
            <a:br>
              <a:rPr lang="fr-CA" sz="2400" dirty="0" smtClean="0"/>
            </a:br>
            <a:endParaRPr lang="fr-CA" sz="2400" dirty="0" smtClean="0"/>
          </a:p>
          <a:p>
            <a:r>
              <a:rPr lang="fr-CA" sz="2400" dirty="0" smtClean="0"/>
              <a:t>La note réelle fut de 7 pour ce cas, pour une précision de 91%.</a:t>
            </a:r>
            <a:endParaRPr lang="fr-CA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t="68651" r="74061" b="29056"/>
          <a:stretch/>
        </p:blipFill>
        <p:spPr bwMode="auto">
          <a:xfrm>
            <a:off x="827584" y="2446874"/>
            <a:ext cx="4470130" cy="31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1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L’exactitude du modèle </a:t>
            </a:r>
            <a:r>
              <a:rPr lang="fr-CA" dirty="0" smtClean="0"/>
              <a:t>final a </a:t>
            </a:r>
            <a:r>
              <a:rPr lang="fr-CA" dirty="0" smtClean="0"/>
              <a:t>été de </a:t>
            </a:r>
            <a:r>
              <a:rPr lang="fr-CA" dirty="0" smtClean="0"/>
              <a:t>94,59%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979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Pistes </a:t>
            </a:r>
            <a:r>
              <a:rPr lang="fr-CA" dirty="0" smtClean="0"/>
              <a:t>d’améliorations </a:t>
            </a:r>
            <a:r>
              <a:rPr lang="fr-CA" dirty="0" smtClean="0"/>
              <a:t>du modèle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Intégrer plus de variables (</a:t>
            </a:r>
            <a:r>
              <a:rPr lang="fr-CA" dirty="0" err="1" smtClean="0"/>
              <a:t>ie</a:t>
            </a:r>
            <a:r>
              <a:rPr lang="fr-CA" dirty="0" smtClean="0"/>
              <a:t>, situation familiale, âge, diète, etc.)</a:t>
            </a:r>
          </a:p>
          <a:p>
            <a:r>
              <a:rPr lang="fr-CA" dirty="0" smtClean="0"/>
              <a:t>Accroître la taille du jeu de données (obtenir plus d’observations</a:t>
            </a:r>
            <a:r>
              <a:rPr lang="fr-CA" dirty="0" smtClean="0"/>
              <a:t>)</a:t>
            </a:r>
          </a:p>
          <a:p>
            <a:r>
              <a:rPr lang="fr-CA" dirty="0" smtClean="0"/>
              <a:t>Augmenter le nombre d’itérations de l’entraînement du modèle.</a:t>
            </a:r>
          </a:p>
        </p:txBody>
      </p:sp>
    </p:spTree>
    <p:extLst>
      <p:ext uri="{BB962C8B-B14F-4D97-AF65-F5344CB8AC3E}">
        <p14:creationId xmlns:p14="http://schemas.microsoft.com/office/powerpoint/2010/main" val="16613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Enregistrement du </a:t>
            </a:r>
            <a:r>
              <a:rPr lang="fr-CA" dirty="0" smtClean="0"/>
              <a:t>modèle pour usage futur</a:t>
            </a:r>
            <a:endParaRPr lang="fr-C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3" t="42857" r="40654" b="52381"/>
          <a:stretch/>
        </p:blipFill>
        <p:spPr bwMode="auto">
          <a:xfrm>
            <a:off x="539552" y="1844824"/>
            <a:ext cx="5667600" cy="65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Merci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Guillaume Giroux</a:t>
            </a:r>
          </a:p>
          <a:p>
            <a:r>
              <a:rPr lang="fr-CA" dirty="0" smtClean="0"/>
              <a:t>Vous pouvez utiliser ou partager le code, seulement citer les sources.</a:t>
            </a:r>
            <a:endParaRPr lang="fr-CA" dirty="0"/>
          </a:p>
          <a:p>
            <a:r>
              <a:rPr lang="fr-CA" dirty="0" smtClean="0"/>
              <a:t>Code original: </a:t>
            </a:r>
            <a:r>
              <a:rPr lang="fr-CA" dirty="0">
                <a:hlinkClick r:id="rId4"/>
              </a:rPr>
              <a:t>https://github.com/Guillaume2509/GradesPrediction/blob/master/Pr%C3%A9direR%C3%A9sultatsRL.py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7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Données anonymes réelles provenant des résultats de deux écoles primaire portugaises.</a:t>
            </a:r>
          </a:p>
          <a:p>
            <a:r>
              <a:rPr lang="fr-CA" dirty="0" smtClean="0"/>
              <a:t>Source: </a:t>
            </a:r>
            <a:r>
              <a:rPr lang="pt-BR" dirty="0"/>
              <a:t>Paulo Cortez, </a:t>
            </a:r>
            <a:r>
              <a:rPr lang="pt-BR" dirty="0" smtClean="0"/>
              <a:t>Université de Minho</a:t>
            </a:r>
            <a:r>
              <a:rPr lang="pt-BR" dirty="0"/>
              <a:t>, </a:t>
            </a:r>
            <a:r>
              <a:rPr lang="pt-BR" dirty="0" smtClean="0"/>
              <a:t>Guimarães</a:t>
            </a:r>
            <a:r>
              <a:rPr lang="pt-BR" dirty="0"/>
              <a:t>, </a:t>
            </a:r>
            <a:r>
              <a:rPr lang="pt-BR" dirty="0" smtClean="0"/>
              <a:t>Portugal</a:t>
            </a:r>
            <a:endParaRPr lang="fr-CA" dirty="0"/>
          </a:p>
          <a:p>
            <a:r>
              <a:rPr lang="fr-CA" dirty="0" smtClean="0"/>
              <a:t>Jeu de données disponible (avec permission) ici:</a:t>
            </a:r>
            <a:br>
              <a:rPr lang="fr-CA" dirty="0" smtClean="0"/>
            </a:br>
            <a:r>
              <a:rPr lang="fr-CA" dirty="0" smtClean="0">
                <a:hlinkClick r:id="rId3"/>
              </a:rPr>
              <a:t>https://archive.ics.uci.edu/ml/datasets/Student+Performance</a:t>
            </a: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229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Méthodologie utilisée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Usage d’une régression linéaire</a:t>
            </a:r>
          </a:p>
          <a:p>
            <a:endParaRPr lang="fr-CA" dirty="0"/>
          </a:p>
          <a:p>
            <a:r>
              <a:rPr lang="fr-CA" dirty="0" smtClean="0"/>
              <a:t>Bibliothèque utilisée: </a:t>
            </a:r>
            <a:r>
              <a:rPr lang="fr-CA" dirty="0" err="1" smtClean="0"/>
              <a:t>Scikit-Learn</a:t>
            </a:r>
            <a:r>
              <a:rPr lang="fr-CA" dirty="0" smtClean="0"/>
              <a:t> (</a:t>
            </a:r>
            <a:r>
              <a:rPr lang="fr-CA" dirty="0" smtClean="0"/>
              <a:t>programmée </a:t>
            </a:r>
            <a:r>
              <a:rPr lang="fr-CA" dirty="0" smtClean="0"/>
              <a:t>en Python)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82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1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Importation des librairies</a:t>
            </a:r>
            <a:endParaRPr lang="fr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1" t="14726" r="49787" b="70549"/>
          <a:stretch/>
        </p:blipFill>
        <p:spPr bwMode="auto">
          <a:xfrm>
            <a:off x="827584" y="2492896"/>
            <a:ext cx="5327166" cy="243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9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fr-CA" dirty="0" smtClean="0"/>
              <a:t>Étape </a:t>
            </a:r>
            <a:r>
              <a:rPr lang="fr-CA" dirty="0" smtClean="0"/>
              <a:t>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Importation du jeu de </a:t>
            </a:r>
            <a:r>
              <a:rPr lang="fr-CA" dirty="0" smtClean="0"/>
              <a:t>données (fichier csv)</a:t>
            </a: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34325" r="43666" b="63096"/>
          <a:stretch/>
        </p:blipFill>
        <p:spPr bwMode="auto">
          <a:xfrm>
            <a:off x="899592" y="2510970"/>
            <a:ext cx="5708163" cy="3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1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Conservation </a:t>
            </a:r>
            <a:r>
              <a:rPr lang="fr-CA" dirty="0"/>
              <a:t>d</a:t>
            </a:r>
            <a:r>
              <a:rPr lang="fr-CA" dirty="0" smtClean="0"/>
              <a:t>es variables d’intérêt</a:t>
            </a:r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40873" r="32511" b="56746"/>
          <a:stretch/>
        </p:blipFill>
        <p:spPr bwMode="auto">
          <a:xfrm>
            <a:off x="755576" y="2492896"/>
            <a:ext cx="7793975" cy="29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5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4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Établissement de </a:t>
            </a:r>
            <a:r>
              <a:rPr lang="fr-CA" dirty="0"/>
              <a:t>la variable à </a:t>
            </a:r>
            <a:r>
              <a:rPr lang="fr-CA" dirty="0" smtClean="0"/>
              <a:t>prédire</a:t>
            </a:r>
            <a:endParaRPr lang="fr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47817" r="59953" b="50397"/>
          <a:stretch/>
        </p:blipFill>
        <p:spPr bwMode="auto">
          <a:xfrm>
            <a:off x="827584" y="2525150"/>
            <a:ext cx="2208421" cy="27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0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Étape </a:t>
            </a:r>
            <a:r>
              <a:rPr lang="fr-CA" dirty="0" smtClean="0"/>
              <a:t>5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Division du </a:t>
            </a:r>
            <a:r>
              <a:rPr lang="fr-CA" dirty="0"/>
              <a:t>jeu de données entre la variable à prédire(y) et le reste des variables(X)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54167" r="48574" b="41468"/>
          <a:stretch/>
        </p:blipFill>
        <p:spPr bwMode="auto">
          <a:xfrm>
            <a:off x="899592" y="3212976"/>
            <a:ext cx="4299212" cy="54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1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524</Words>
  <Application>Microsoft Office PowerPoint</Application>
  <PresentationFormat>Affichage à l'écran (4:3)</PresentationFormat>
  <Paragraphs>77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Prédire les notes des étudiants</vt:lpstr>
      <vt:lpstr>Objectif</vt:lpstr>
      <vt:lpstr>Présentation PowerPoint</vt:lpstr>
      <vt:lpstr>Méthodologie utilisée</vt:lpstr>
      <vt:lpstr>Étape 1</vt:lpstr>
      <vt:lpstr>Étape 2</vt:lpstr>
      <vt:lpstr>Étape 3</vt:lpstr>
      <vt:lpstr>Étape 4</vt:lpstr>
      <vt:lpstr>Étape 5</vt:lpstr>
      <vt:lpstr>Étape 6</vt:lpstr>
      <vt:lpstr>Étape 7</vt:lpstr>
      <vt:lpstr>Étape 8</vt:lpstr>
      <vt:lpstr>Étape 9</vt:lpstr>
      <vt:lpstr>Étape 10</vt:lpstr>
      <vt:lpstr>Amélioration du modèle</vt:lpstr>
      <vt:lpstr>Présentation PowerPoint</vt:lpstr>
      <vt:lpstr>Étape 10 suite</vt:lpstr>
      <vt:lpstr>Étape 11</vt:lpstr>
      <vt:lpstr>Étape 12</vt:lpstr>
      <vt:lpstr>Présentation PowerPoint</vt:lpstr>
      <vt:lpstr>Présentation PowerPoint</vt:lpstr>
      <vt:lpstr>Conclusion</vt:lpstr>
      <vt:lpstr>Pistes d’améliorations du modèle</vt:lpstr>
      <vt:lpstr>Enregistrement du modèle pour usage futur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Prédire les notes des étudiants</dc:title>
  <dc:creator>Guillaume Giroux</dc:creator>
  <cp:lastModifiedBy>Guillaume Giroux</cp:lastModifiedBy>
  <cp:revision>13</cp:revision>
  <dcterms:created xsi:type="dcterms:W3CDTF">2019-06-20T05:13:35Z</dcterms:created>
  <dcterms:modified xsi:type="dcterms:W3CDTF">2019-06-23T21:44:42Z</dcterms:modified>
</cp:coreProperties>
</file>