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8"/>
  </p:notesMasterIdLst>
  <p:sldIdLst>
    <p:sldId id="257" r:id="rId2"/>
    <p:sldId id="289" r:id="rId3"/>
    <p:sldId id="259" r:id="rId4"/>
    <p:sldId id="370" r:id="rId5"/>
    <p:sldId id="260" r:id="rId6"/>
    <p:sldId id="258" r:id="rId7"/>
    <p:sldId id="261" r:id="rId8"/>
    <p:sldId id="262" r:id="rId9"/>
    <p:sldId id="263" r:id="rId10"/>
    <p:sldId id="264" r:id="rId11"/>
    <p:sldId id="265" r:id="rId12"/>
    <p:sldId id="290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27" r:id="rId26"/>
    <p:sldId id="304" r:id="rId27"/>
    <p:sldId id="306" r:id="rId28"/>
    <p:sldId id="307" r:id="rId29"/>
    <p:sldId id="328" r:id="rId30"/>
    <p:sldId id="308" r:id="rId31"/>
    <p:sldId id="309" r:id="rId32"/>
    <p:sldId id="310" r:id="rId33"/>
    <p:sldId id="329" r:id="rId34"/>
    <p:sldId id="330" r:id="rId35"/>
    <p:sldId id="311" r:id="rId36"/>
    <p:sldId id="312" r:id="rId37"/>
    <p:sldId id="313" r:id="rId38"/>
    <p:sldId id="314" r:id="rId39"/>
    <p:sldId id="315" r:id="rId40"/>
    <p:sldId id="331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32" r:id="rId49"/>
    <p:sldId id="325" r:id="rId50"/>
    <p:sldId id="323" r:id="rId51"/>
    <p:sldId id="324" r:id="rId52"/>
    <p:sldId id="326" r:id="rId53"/>
    <p:sldId id="334" r:id="rId54"/>
    <p:sldId id="335" r:id="rId55"/>
    <p:sldId id="333" r:id="rId56"/>
    <p:sldId id="305" r:id="rId57"/>
    <p:sldId id="336" r:id="rId58"/>
    <p:sldId id="337" r:id="rId59"/>
    <p:sldId id="338" r:id="rId60"/>
    <p:sldId id="343" r:id="rId61"/>
    <p:sldId id="371" r:id="rId62"/>
    <p:sldId id="349" r:id="rId63"/>
    <p:sldId id="350" r:id="rId64"/>
    <p:sldId id="355" r:id="rId65"/>
    <p:sldId id="356" r:id="rId66"/>
    <p:sldId id="390" r:id="rId67"/>
    <p:sldId id="351" r:id="rId68"/>
    <p:sldId id="352" r:id="rId69"/>
    <p:sldId id="354" r:id="rId70"/>
    <p:sldId id="353" r:id="rId71"/>
    <p:sldId id="357" r:id="rId72"/>
    <p:sldId id="377" r:id="rId73"/>
    <p:sldId id="382" r:id="rId74"/>
    <p:sldId id="381" r:id="rId75"/>
    <p:sldId id="379" r:id="rId76"/>
    <p:sldId id="376" r:id="rId77"/>
    <p:sldId id="393" r:id="rId78"/>
    <p:sldId id="372" r:id="rId79"/>
    <p:sldId id="373" r:id="rId80"/>
    <p:sldId id="374" r:id="rId81"/>
    <p:sldId id="375" r:id="rId82"/>
    <p:sldId id="394" r:id="rId83"/>
    <p:sldId id="358" r:id="rId84"/>
    <p:sldId id="395" r:id="rId85"/>
    <p:sldId id="359" r:id="rId86"/>
    <p:sldId id="360" r:id="rId87"/>
    <p:sldId id="363" r:id="rId88"/>
    <p:sldId id="383" r:id="rId89"/>
    <p:sldId id="364" r:id="rId90"/>
    <p:sldId id="384" r:id="rId91"/>
    <p:sldId id="391" r:id="rId92"/>
    <p:sldId id="387" r:id="rId93"/>
    <p:sldId id="396" r:id="rId94"/>
    <p:sldId id="388" r:id="rId95"/>
    <p:sldId id="398" r:id="rId96"/>
    <p:sldId id="365" r:id="rId97"/>
    <p:sldId id="397" r:id="rId98"/>
    <p:sldId id="399" r:id="rId99"/>
    <p:sldId id="366" r:id="rId100"/>
    <p:sldId id="385" r:id="rId101"/>
    <p:sldId id="386" r:id="rId102"/>
    <p:sldId id="367" r:id="rId103"/>
    <p:sldId id="389" r:id="rId104"/>
    <p:sldId id="368" r:id="rId105"/>
    <p:sldId id="339" r:id="rId106"/>
    <p:sldId id="400" r:id="rId10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illuame Bal (ext)" initials="GB(" lastIdx="6" clrIdx="0">
    <p:extLst/>
  </p:cmAuthor>
  <p:cmAuthor id="2" name="training1" initials="t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commentAuthors" Target="commentAuthor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10T12:25:27.788" idx="1">
    <p:pos x="5243" y="3175"/>
    <p:text>Celui la avait pose probleme and got people confused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10-18T11:51:56.969" idx="1">
    <p:pos x="1570" y="864"/>
    <p:text>Move befor exercises.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10T14:30:11.869" idx="4">
    <p:pos x="5181" y="1398"/>
    <p:text>add argument decreasing 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10T14:39:58.036" idx="6">
    <p:pos x="2494" y="864"/>
    <p:text>peut etre supprimer sapply pour pas compliquer le message. vu plus loin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10T14:31:41.136" idx="5">
    <p:pos x="2343" y="1178"/>
    <p:text>Verifier les noms des fichiers a creer pour etre coherents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10-19T16:48:15.020" idx="3">
    <p:pos x="3294" y="2281"/>
    <p:text>FUN = sum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10-19T16:47:05.119" idx="2">
    <p:pos x="2746" y="1609"/>
    <p:text>return()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B2009-1942-4BBC-8ADC-E17CA5DB2036}" type="datetimeFigureOut">
              <a:rPr lang="en-IE" smtClean="0"/>
              <a:t>20/10/2016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77E27-441B-49A7-9556-6E98F3EFB59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3516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6B85EE-19F7-4805-9267-1FE193330CEF}" type="slidenum">
              <a:rPr lang="en-IE" altLang="en-US"/>
              <a:pPr/>
              <a:t>104</a:t>
            </a:fld>
            <a:endParaRPr lang="en-IE" alt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71132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FBFB-1B28-4FC1-8DBD-81E5B345B8A7}" type="datetimeFigureOut">
              <a:rPr lang="en-IE" smtClean="0"/>
              <a:t>20/10/2016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73E9-90D8-4721-989F-C24A9CFAA2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072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FBFB-1B28-4FC1-8DBD-81E5B345B8A7}" type="datetimeFigureOut">
              <a:rPr lang="en-IE" smtClean="0"/>
              <a:t>20/10/2016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73E9-90D8-4721-989F-C24A9CFAA2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8523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FBFB-1B28-4FC1-8DBD-81E5B345B8A7}" type="datetimeFigureOut">
              <a:rPr lang="en-IE" smtClean="0"/>
              <a:t>20/10/2016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73E9-90D8-4721-989F-C24A9CFAA2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158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FBFB-1B28-4FC1-8DBD-81E5B345B8A7}" type="datetimeFigureOut">
              <a:rPr lang="en-IE" smtClean="0"/>
              <a:t>20/10/2016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73E9-90D8-4721-989F-C24A9CFAA2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537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FBFB-1B28-4FC1-8DBD-81E5B345B8A7}" type="datetimeFigureOut">
              <a:rPr lang="en-IE" smtClean="0"/>
              <a:t>20/10/2016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73E9-90D8-4721-989F-C24A9CFAA2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823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FBFB-1B28-4FC1-8DBD-81E5B345B8A7}" type="datetimeFigureOut">
              <a:rPr lang="en-IE" smtClean="0"/>
              <a:t>20/10/2016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73E9-90D8-4721-989F-C24A9CFAA2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774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FBFB-1B28-4FC1-8DBD-81E5B345B8A7}" type="datetimeFigureOut">
              <a:rPr lang="en-IE" smtClean="0"/>
              <a:t>20/10/2016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73E9-90D8-4721-989F-C24A9CFAA2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85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FBFB-1B28-4FC1-8DBD-81E5B345B8A7}" type="datetimeFigureOut">
              <a:rPr lang="en-IE" smtClean="0"/>
              <a:t>20/10/2016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73E9-90D8-4721-989F-C24A9CFAA2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239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FBFB-1B28-4FC1-8DBD-81E5B345B8A7}" type="datetimeFigureOut">
              <a:rPr lang="en-IE" smtClean="0"/>
              <a:t>20/10/2016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73E9-90D8-4721-989F-C24A9CFAA2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844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FBFB-1B28-4FC1-8DBD-81E5B345B8A7}" type="datetimeFigureOut">
              <a:rPr lang="en-IE" smtClean="0"/>
              <a:t>20/10/2016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73E9-90D8-4721-989F-C24A9CFAA2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2494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FBFB-1B28-4FC1-8DBD-81E5B345B8A7}" type="datetimeFigureOut">
              <a:rPr lang="en-IE" smtClean="0"/>
              <a:t>20/10/2016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73E9-90D8-4721-989F-C24A9CFAA2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2016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FBFB-1B28-4FC1-8DBD-81E5B345B8A7}" type="datetimeFigureOut">
              <a:rPr lang="en-IE" smtClean="0"/>
              <a:t>20/10/2016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273E9-90D8-4721-989F-C24A9CFAA2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597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xts" TargetMode="External"/><Relationship Id="rId2" Type="http://schemas.openxmlformats.org/officeDocument/2006/relationships/hyperlink" Target="https://cran.r-project.org/web/packages/zo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bigfish.joomla.com/" TargetMode="External"/><Relationship Id="rId4" Type="http://schemas.openxmlformats.org/officeDocument/2006/relationships/hyperlink" Target="https://cran.r-project.org/web/packages/quantmod" TargetMode="Externa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derekogle.com/fishR/" TargetMode="Externa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6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jpeg"/><Relationship Id="rId13" Type="http://schemas.openxmlformats.org/officeDocument/2006/relationships/image" Target="../media/image6.png"/><Relationship Id="rId3" Type="http://schemas.openxmlformats.org/officeDocument/2006/relationships/image" Target="../media/image147.jpeg"/><Relationship Id="rId7" Type="http://schemas.openxmlformats.org/officeDocument/2006/relationships/hyperlink" Target="mailto:bigfish_mailing_list@googlegroups.com" TargetMode="External"/><Relationship Id="rId12" Type="http://schemas.openxmlformats.org/officeDocument/2006/relationships/image" Target="../media/image15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tat.ethz.ch/mailman/listinfo/r-help" TargetMode="External"/><Relationship Id="rId11" Type="http://schemas.openxmlformats.org/officeDocument/2006/relationships/image" Target="../media/image151.gif"/><Relationship Id="rId5" Type="http://schemas.openxmlformats.org/officeDocument/2006/relationships/hyperlink" Target="http://r.789695.n4.nabble.com/" TargetMode="External"/><Relationship Id="rId10" Type="http://schemas.openxmlformats.org/officeDocument/2006/relationships/image" Target="../media/image150.jpeg"/><Relationship Id="rId4" Type="http://schemas.openxmlformats.org/officeDocument/2006/relationships/hyperlink" Target="http://stats.stackexchange.com/questions/tagged/r" TargetMode="External"/><Relationship Id="rId9" Type="http://schemas.openxmlformats.org/officeDocument/2006/relationships/image" Target="../media/image149.jpe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eg"/><Relationship Id="rId3" Type="http://schemas.openxmlformats.org/officeDocument/2006/relationships/hyperlink" Target="https://www.datacamp.com/community/tutorials/r-tutorial-read-excel-into-r?tap_a=5644-dce66f&amp;tap_s=10907-287229" TargetMode="External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t.ethz.ch/R-manual/R-devel/library/base/html/NA.html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8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4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8.gif"/><Relationship Id="rId4" Type="http://schemas.openxmlformats.org/officeDocument/2006/relationships/image" Target="../media/image9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jpe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okbook-r.com/Graphs/Axes_(ggplot2)/" TargetMode="External"/><Relationship Id="rId7" Type="http://schemas.openxmlformats.org/officeDocument/2006/relationships/image" Target="../media/image119.jpeg"/><Relationship Id="rId2" Type="http://schemas.openxmlformats.org/officeDocument/2006/relationships/hyperlink" Target="https://bigfish.joomla.com/meeting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www.r-graph-gallery.com/" TargetMode="External"/><Relationship Id="rId4" Type="http://schemas.openxmlformats.org/officeDocument/2006/relationships/hyperlink" Target="http://girke.bioinformatics.ucr.edu/GEN242/vignettes/15_Rgraphics/Rgraphics.html" TargetMode="Externa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gif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6.xml"/><Relationship Id="rId4" Type="http://schemas.openxmlformats.org/officeDocument/2006/relationships/image" Target="../media/image1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7" Type="http://schemas.openxmlformats.org/officeDocument/2006/relationships/image" Target="../media/image130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jpe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igfish.joomla.com/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Homoscedasticity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3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igfish.joomla.com/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igfish.joomla.com/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igfish.joomla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94855"/>
            <a:ext cx="9144000" cy="3490152"/>
          </a:xfrm>
        </p:spPr>
        <p:txBody>
          <a:bodyPr>
            <a:normAutofit/>
          </a:bodyPr>
          <a:lstStyle/>
          <a:p>
            <a:r>
              <a:rPr lang="en-IE" sz="5400" dirty="0"/>
              <a:t>R for beginners training </a:t>
            </a:r>
            <a:r>
              <a:rPr lang="en-IE" sz="5400" dirty="0" smtClean="0"/>
              <a:t>course</a:t>
            </a:r>
            <a:br>
              <a:rPr lang="en-IE" sz="5400" dirty="0" smtClean="0"/>
            </a:br>
            <a:r>
              <a:rPr lang="en-IE" sz="5400" dirty="0"/>
              <a:t/>
            </a:r>
            <a:br>
              <a:rPr lang="en-IE" sz="5400" dirty="0"/>
            </a:br>
            <a:r>
              <a:rPr lang="en-IE" sz="2700" dirty="0"/>
              <a:t>Guillaume Bal &amp; Yves </a:t>
            </a:r>
            <a:r>
              <a:rPr lang="en-IE" sz="2700" dirty="0" smtClean="0"/>
              <a:t>Reecht</a:t>
            </a:r>
            <a:br>
              <a:rPr lang="en-IE" sz="2700" dirty="0" smtClean="0"/>
            </a:br>
            <a:r>
              <a:rPr lang="en-IE" sz="2700" dirty="0"/>
              <a:t/>
            </a:r>
            <a:br>
              <a:rPr lang="en-IE" sz="2700" dirty="0"/>
            </a:br>
            <a:r>
              <a:rPr lang="en-IE" sz="2700" dirty="0" smtClean="0"/>
              <a:t/>
            </a:r>
            <a:br>
              <a:rPr lang="en-IE" sz="2700" dirty="0" smtClean="0"/>
            </a:br>
            <a:r>
              <a:rPr lang="en-IE" sz="1600" dirty="0" smtClean="0"/>
              <a:t>17</a:t>
            </a:r>
            <a:r>
              <a:rPr lang="en-IE" sz="1600" baseline="30000" dirty="0" smtClean="0"/>
              <a:t>th</a:t>
            </a:r>
            <a:r>
              <a:rPr lang="en-IE" sz="1600" dirty="0" smtClean="0"/>
              <a:t> &amp; 19</a:t>
            </a:r>
            <a:r>
              <a:rPr lang="en-IE" sz="1600" baseline="30000" dirty="0" smtClean="0"/>
              <a:t>th</a:t>
            </a:r>
            <a:r>
              <a:rPr lang="en-IE" sz="1600" dirty="0" smtClean="0"/>
              <a:t> of October 2016 </a:t>
            </a:r>
            <a:r>
              <a:rPr lang="en-IE" sz="1600" dirty="0"/>
              <a:t/>
            </a:r>
            <a:br>
              <a:rPr lang="en-IE" sz="1600" dirty="0"/>
            </a:br>
            <a:endParaRPr lang="en-IE" sz="1600" dirty="0"/>
          </a:p>
        </p:txBody>
      </p:sp>
      <p:pic>
        <p:nvPicPr>
          <p:cNvPr id="1026" name="Picture 2" descr="http://www.sthda.com/sthda/RDoc/figure/factor-analysis/factominer-principal-component-analysis-correlation-matrix-chart-data-mining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70" y="4901769"/>
            <a:ext cx="1537272" cy="1737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://www.sthda.com/sthda/RDoc/figure/factoextra/factoextra-package-principal-component-analysis-data-mining-1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139" y="5049621"/>
            <a:ext cx="1275658" cy="144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revolution-computing.typepad.com/.a/6a010534b1db25970b016762ea573c970b-800w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849" y="4991954"/>
            <a:ext cx="1917123" cy="155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rdatamining.com/_/rsrc/1421498830815/examples/social-network-analysis/sna-terms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367" y="4871275"/>
            <a:ext cx="1636787" cy="179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s://www.rstudio.com/wp-content/uploads/2014/04/rstudio-window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194" y="5049621"/>
            <a:ext cx="1531258" cy="144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Studi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09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Good coding practices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681" y="1565852"/>
            <a:ext cx="7886700" cy="4351338"/>
          </a:xfrm>
        </p:spPr>
        <p:txBody>
          <a:bodyPr/>
          <a:lstStyle/>
          <a:p>
            <a:r>
              <a:rPr lang="en-IE" dirty="0" smtClean="0"/>
              <a:t>Use one instruction per line</a:t>
            </a:r>
          </a:p>
          <a:p>
            <a:endParaRPr lang="en-IE" dirty="0"/>
          </a:p>
          <a:p>
            <a:r>
              <a:rPr lang="en-IE" dirty="0" smtClean="0"/>
              <a:t>Use meaningful names</a:t>
            </a:r>
          </a:p>
          <a:p>
            <a:endParaRPr lang="en-IE" dirty="0"/>
          </a:p>
          <a:p>
            <a:r>
              <a:rPr lang="en-IE" dirty="0" smtClean="0"/>
              <a:t>Comment our code</a:t>
            </a:r>
          </a:p>
          <a:p>
            <a:pPr lvl="1"/>
            <a:r>
              <a:rPr lang="en-IE" dirty="0" smtClean="0"/>
              <a:t>Use # in front of comments</a:t>
            </a:r>
          </a:p>
          <a:p>
            <a:pPr lvl="1"/>
            <a:r>
              <a:rPr lang="en-IE" dirty="0" smtClean="0"/>
              <a:t>Be descriptive</a:t>
            </a:r>
          </a:p>
          <a:p>
            <a:endParaRPr lang="en-IE" dirty="0"/>
          </a:p>
          <a:p>
            <a:r>
              <a:rPr lang="en-IE" dirty="0" smtClean="0"/>
              <a:t>Indent it too ! (Ctrl + I in </a:t>
            </a:r>
            <a:r>
              <a:rPr lang="en-IE" dirty="0" err="1" smtClean="0"/>
              <a:t>RStudio</a:t>
            </a:r>
            <a:r>
              <a:rPr lang="en-IE" dirty="0" smtClean="0"/>
              <a:t>)</a:t>
            </a:r>
            <a:endParaRPr lang="en-IE" dirty="0"/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pbs.twimg.com/media/CFcybnrWgAER4U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673" y="2158133"/>
            <a:ext cx="3755445" cy="308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55580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333192"/>
          </a:xfrm>
        </p:spPr>
        <p:txBody>
          <a:bodyPr/>
          <a:lstStyle/>
          <a:p>
            <a:r>
              <a:rPr lang="en-IE" dirty="0" smtClean="0"/>
              <a:t>6. More </a:t>
            </a:r>
            <a:br>
              <a:rPr lang="en-IE" dirty="0" smtClean="0"/>
            </a:br>
            <a:r>
              <a:rPr lang="en-IE" dirty="0" smtClean="0"/>
              <a:t>always more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97180" y="2741286"/>
            <a:ext cx="5151566" cy="1500187"/>
          </a:xfrm>
        </p:spPr>
        <p:txBody>
          <a:bodyPr>
            <a:normAutofit/>
          </a:bodyPr>
          <a:lstStyle/>
          <a:p>
            <a:r>
              <a:rPr lang="en-IE" dirty="0" smtClean="0"/>
              <a:t>This section will tell you about </a:t>
            </a:r>
          </a:p>
          <a:p>
            <a:r>
              <a:rPr lang="en-IE" dirty="0"/>
              <a:t>	</a:t>
            </a:r>
            <a:r>
              <a:rPr lang="en-IE" dirty="0" smtClean="0"/>
              <a:t>1. potentially </a:t>
            </a:r>
            <a:r>
              <a:rPr lang="en-IE" dirty="0" err="1" smtClean="0"/>
              <a:t>usefull</a:t>
            </a:r>
            <a:r>
              <a:rPr lang="en-IE" dirty="0" smtClean="0"/>
              <a:t> packages</a:t>
            </a:r>
          </a:p>
          <a:p>
            <a:r>
              <a:rPr lang="en-IE" dirty="0"/>
              <a:t>	</a:t>
            </a:r>
            <a:r>
              <a:rPr lang="en-IE" dirty="0" smtClean="0"/>
              <a:t>2. where to learn more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9925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4172"/>
          </a:xfrm>
        </p:spPr>
        <p:txBody>
          <a:bodyPr/>
          <a:lstStyle/>
          <a:p>
            <a:pPr algn="ctr"/>
            <a:r>
              <a:rPr lang="en-IE" dirty="0" smtClean="0"/>
              <a:t>R packages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753" y="994172"/>
            <a:ext cx="8325716" cy="5332199"/>
          </a:xfrm>
        </p:spPr>
        <p:txBody>
          <a:bodyPr>
            <a:normAutofit fontScale="55000" lnSpcReduction="20000"/>
          </a:bodyPr>
          <a:lstStyle/>
          <a:p>
            <a:r>
              <a:rPr lang="en-IE" dirty="0" smtClean="0"/>
              <a:t>Data manipulation / cleaning</a:t>
            </a:r>
          </a:p>
          <a:p>
            <a:pPr lvl="1"/>
            <a:r>
              <a:rPr lang="en-IE" dirty="0" err="1" smtClean="0"/>
              <a:t>tydr</a:t>
            </a:r>
            <a:r>
              <a:rPr lang="en-IE" dirty="0" smtClean="0"/>
              <a:t> (no obvious advantage)</a:t>
            </a:r>
          </a:p>
          <a:p>
            <a:pPr lvl="1"/>
            <a:r>
              <a:rPr lang="en-IE" dirty="0" err="1"/>
              <a:t>s</a:t>
            </a:r>
            <a:r>
              <a:rPr lang="en-IE" dirty="0" err="1" smtClean="0"/>
              <a:t>tringr</a:t>
            </a:r>
            <a:r>
              <a:rPr lang="en-IE" dirty="0" smtClean="0"/>
              <a:t> for string manipulations</a:t>
            </a:r>
          </a:p>
          <a:p>
            <a:pPr lvl="1"/>
            <a:r>
              <a:rPr lang="en-IE" dirty="0" err="1"/>
              <a:t>d</a:t>
            </a:r>
            <a:r>
              <a:rPr lang="en-IE" dirty="0" err="1" smtClean="0"/>
              <a:t>plyr</a:t>
            </a:r>
            <a:r>
              <a:rPr lang="en-IE" dirty="0" smtClean="0"/>
              <a:t> (uses intuitive syntax)</a:t>
            </a:r>
          </a:p>
          <a:p>
            <a:pPr lvl="1"/>
            <a:r>
              <a:rPr lang="en-IE" dirty="0" err="1" smtClean="0"/>
              <a:t>data.table</a:t>
            </a:r>
            <a:r>
              <a:rPr lang="en-IE" dirty="0"/>
              <a:t> </a:t>
            </a:r>
            <a:r>
              <a:rPr lang="en-IE" dirty="0" smtClean="0"/>
              <a:t>(syntax ‘close’ to SQL, time efficient on big tables) </a:t>
            </a:r>
          </a:p>
          <a:p>
            <a:pPr lvl="1"/>
            <a:r>
              <a:rPr lang="en-IE" dirty="0" err="1"/>
              <a:t>l</a:t>
            </a:r>
            <a:r>
              <a:rPr lang="en-IE" dirty="0" err="1" smtClean="0"/>
              <a:t>ubridate</a:t>
            </a:r>
            <a:r>
              <a:rPr lang="en-IE" dirty="0" smtClean="0"/>
              <a:t> (to mess with date formats)</a:t>
            </a:r>
          </a:p>
          <a:p>
            <a:pPr lvl="1"/>
            <a:r>
              <a:rPr lang="en-IE" dirty="0">
                <a:hlinkClick r:id="rId2"/>
              </a:rPr>
              <a:t>zoo</a:t>
            </a:r>
            <a:r>
              <a:rPr lang="en-IE" dirty="0"/>
              <a:t>, </a:t>
            </a:r>
            <a:r>
              <a:rPr lang="en-IE" dirty="0" err="1">
                <a:hlinkClick r:id="rId3"/>
              </a:rPr>
              <a:t>xts</a:t>
            </a:r>
            <a:r>
              <a:rPr lang="en-IE" dirty="0"/>
              <a:t> and </a:t>
            </a:r>
            <a:r>
              <a:rPr lang="en-IE" dirty="0" err="1" smtClean="0">
                <a:hlinkClick r:id="rId4"/>
              </a:rPr>
              <a:t>quantmod</a:t>
            </a:r>
            <a:r>
              <a:rPr lang="en-IE" dirty="0" smtClean="0"/>
              <a:t> (for time series)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Plots</a:t>
            </a:r>
          </a:p>
          <a:p>
            <a:pPr lvl="1"/>
            <a:r>
              <a:rPr lang="en-IE" dirty="0" err="1" smtClean="0"/>
              <a:t>ggplot</a:t>
            </a:r>
            <a:r>
              <a:rPr lang="en-IE" dirty="0" smtClean="0"/>
              <a:t>, ggplot2 (plotting package based on grammar of graphic)</a:t>
            </a:r>
          </a:p>
          <a:p>
            <a:pPr lvl="1"/>
            <a:r>
              <a:rPr lang="en-IE" dirty="0" err="1" smtClean="0"/>
              <a:t>ggvis</a:t>
            </a:r>
            <a:r>
              <a:rPr lang="en-IE" dirty="0" smtClean="0"/>
              <a:t> (interactive web graphic)</a:t>
            </a:r>
          </a:p>
          <a:p>
            <a:pPr lvl="1"/>
            <a:r>
              <a:rPr lang="en-IE" dirty="0" err="1" smtClean="0"/>
              <a:t>Ploty</a:t>
            </a:r>
            <a:r>
              <a:rPr lang="en-IE" dirty="0"/>
              <a:t> (interactive, browser-based charting library </a:t>
            </a:r>
            <a:r>
              <a:rPr lang="en-IE" dirty="0" smtClean="0"/>
              <a:t>)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Mapping</a:t>
            </a:r>
          </a:p>
          <a:p>
            <a:pPr lvl="1"/>
            <a:r>
              <a:rPr lang="en-IE" dirty="0" smtClean="0"/>
              <a:t>See Hans talk </a:t>
            </a:r>
            <a:r>
              <a:rPr lang="en-IE" dirty="0"/>
              <a:t>on </a:t>
            </a:r>
            <a:r>
              <a:rPr lang="en-IE" dirty="0">
                <a:hlinkClick r:id="rId5"/>
              </a:rPr>
              <a:t>https://bigfish.joomla.com</a:t>
            </a:r>
            <a:r>
              <a:rPr lang="en-IE" dirty="0" smtClean="0">
                <a:hlinkClick r:id="rId5"/>
              </a:rPr>
              <a:t>/</a:t>
            </a:r>
            <a:endParaRPr lang="en-IE" dirty="0" smtClean="0"/>
          </a:p>
          <a:p>
            <a:pPr lvl="1"/>
            <a:endParaRPr lang="en-IE" dirty="0" smtClean="0"/>
          </a:p>
          <a:p>
            <a:r>
              <a:rPr lang="en-IE" dirty="0" smtClean="0"/>
              <a:t>Reporting </a:t>
            </a:r>
          </a:p>
          <a:p>
            <a:pPr lvl="1"/>
            <a:r>
              <a:rPr lang="en-IE" dirty="0" smtClean="0"/>
              <a:t>R markdown in </a:t>
            </a:r>
            <a:r>
              <a:rPr lang="en-IE" dirty="0" err="1" smtClean="0"/>
              <a:t>Rstudio</a:t>
            </a:r>
            <a:r>
              <a:rPr lang="en-IE" dirty="0" smtClean="0"/>
              <a:t>, see Colm talk on </a:t>
            </a:r>
            <a:r>
              <a:rPr lang="en-IE" dirty="0">
                <a:hlinkClick r:id="rId5"/>
              </a:rPr>
              <a:t>https://bigfish.joomla.com</a:t>
            </a:r>
            <a:r>
              <a:rPr lang="en-IE" dirty="0" smtClean="0">
                <a:hlinkClick r:id="rId5"/>
              </a:rPr>
              <a:t>/</a:t>
            </a:r>
            <a:endParaRPr lang="en-IE" dirty="0" smtClean="0"/>
          </a:p>
          <a:p>
            <a:pPr lvl="1"/>
            <a:r>
              <a:rPr lang="en-IE" dirty="0" smtClean="0"/>
              <a:t>Function </a:t>
            </a:r>
            <a:r>
              <a:rPr lang="en-IE" dirty="0" err="1" smtClean="0"/>
              <a:t>Sweave</a:t>
            </a:r>
            <a:r>
              <a:rPr lang="en-IE" dirty="0" smtClean="0"/>
              <a:t> to generate LATEX documents and pdf</a:t>
            </a:r>
          </a:p>
          <a:p>
            <a:pPr lvl="1"/>
            <a:r>
              <a:rPr lang="en-IE" dirty="0" smtClean="0"/>
              <a:t>Package </a:t>
            </a:r>
            <a:r>
              <a:rPr lang="en-IE" dirty="0" err="1" smtClean="0"/>
              <a:t>OdfWeave</a:t>
            </a:r>
            <a:r>
              <a:rPr lang="en-IE" dirty="0" smtClean="0"/>
              <a:t> for open office documents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Web application</a:t>
            </a:r>
          </a:p>
          <a:p>
            <a:pPr lvl="1"/>
            <a:r>
              <a:rPr lang="en-IE" dirty="0" smtClean="0"/>
              <a:t>Shiny</a:t>
            </a:r>
            <a:endParaRPr lang="en-IE" dirty="0"/>
          </a:p>
        </p:txBody>
      </p:sp>
      <p:pic>
        <p:nvPicPr>
          <p:cNvPr id="5" name="Picture 2" descr="RStud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12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4172"/>
          </a:xfrm>
        </p:spPr>
        <p:txBody>
          <a:bodyPr/>
          <a:lstStyle/>
          <a:p>
            <a:pPr algn="ctr"/>
            <a:r>
              <a:rPr lang="en-IE" dirty="0" smtClean="0"/>
              <a:t>R packages, fisheries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753" y="1422400"/>
            <a:ext cx="8325716" cy="5118100"/>
          </a:xfrm>
        </p:spPr>
        <p:txBody>
          <a:bodyPr>
            <a:normAutofit fontScale="77500" lnSpcReduction="20000"/>
          </a:bodyPr>
          <a:lstStyle/>
          <a:p>
            <a:r>
              <a:rPr lang="en-IE" dirty="0" smtClean="0"/>
              <a:t>FSA : Fisheries Stock Assessment</a:t>
            </a:r>
          </a:p>
          <a:p>
            <a:endParaRPr lang="en-IE" dirty="0" smtClean="0"/>
          </a:p>
          <a:p>
            <a:r>
              <a:rPr lang="en-IE" dirty="0" smtClean="0"/>
              <a:t>FLR : Fisheries Library in R</a:t>
            </a:r>
          </a:p>
          <a:p>
            <a:endParaRPr lang="en-IE" dirty="0" smtClean="0"/>
          </a:p>
          <a:p>
            <a:r>
              <a:rPr lang="en-IE" dirty="0" err="1"/>
              <a:t>f</a:t>
            </a:r>
            <a:r>
              <a:rPr lang="en-IE" dirty="0" err="1" smtClean="0"/>
              <a:t>ishmethods</a:t>
            </a:r>
            <a:r>
              <a:rPr lang="en-IE" dirty="0" smtClean="0"/>
              <a:t> : Fisheries Methods and Models in R</a:t>
            </a:r>
          </a:p>
          <a:p>
            <a:endParaRPr lang="en-IE" dirty="0" smtClean="0"/>
          </a:p>
          <a:p>
            <a:r>
              <a:rPr lang="en-IE" dirty="0" err="1"/>
              <a:t>f</a:t>
            </a:r>
            <a:r>
              <a:rPr lang="en-IE" dirty="0" err="1" smtClean="0"/>
              <a:t>ishdynr</a:t>
            </a:r>
            <a:r>
              <a:rPr lang="en-IE" dirty="0" smtClean="0"/>
              <a:t> : Fisheries Science Related Population Dynamics models</a:t>
            </a:r>
          </a:p>
          <a:p>
            <a:endParaRPr lang="en-IE" dirty="0" smtClean="0"/>
          </a:p>
          <a:p>
            <a:r>
              <a:rPr lang="en-IE" dirty="0" err="1" smtClean="0"/>
              <a:t>TropFishR</a:t>
            </a:r>
            <a:r>
              <a:rPr lang="en-IE" dirty="0" smtClean="0"/>
              <a:t> : Tropical Fisheries in R …</a:t>
            </a:r>
          </a:p>
          <a:p>
            <a:endParaRPr lang="en-IE" dirty="0"/>
          </a:p>
          <a:p>
            <a:endParaRPr lang="en-IE" dirty="0" smtClean="0"/>
          </a:p>
          <a:p>
            <a:pPr marL="0" indent="0" algn="ctr">
              <a:buNone/>
            </a:pPr>
            <a:r>
              <a:rPr lang="en-IE" sz="3600" dirty="0" smtClean="0"/>
              <a:t>More on R for fisheries analyses website</a:t>
            </a:r>
          </a:p>
          <a:p>
            <a:pPr marL="0" indent="0" algn="ctr">
              <a:buNone/>
            </a:pPr>
            <a:r>
              <a:rPr lang="en-IE" sz="3600" dirty="0">
                <a:hlinkClick r:id="rId2"/>
              </a:rPr>
              <a:t>http://derekogle.com/fishR</a:t>
            </a:r>
            <a:r>
              <a:rPr lang="en-IE" sz="3600" dirty="0" smtClean="0">
                <a:hlinkClick r:id="rId2"/>
              </a:rPr>
              <a:t>/</a:t>
            </a:r>
            <a:endParaRPr lang="en-IE" sz="3600" dirty="0" smtClean="0"/>
          </a:p>
          <a:p>
            <a:pPr marL="0" indent="0" algn="ctr">
              <a:buNone/>
            </a:pPr>
            <a:endParaRPr lang="en-IE" dirty="0" smtClean="0"/>
          </a:p>
          <a:p>
            <a:endParaRPr lang="en-IE" dirty="0"/>
          </a:p>
        </p:txBody>
      </p:sp>
      <p:pic>
        <p:nvPicPr>
          <p:cNvPr id="5" name="Picture 2" descr="RStud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41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Write your own models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12" y="1600542"/>
            <a:ext cx="8806375" cy="4351338"/>
          </a:xfrm>
        </p:spPr>
        <p:txBody>
          <a:bodyPr>
            <a:normAutofit/>
          </a:bodyPr>
          <a:lstStyle/>
          <a:p>
            <a:r>
              <a:rPr lang="en-IE" dirty="0" smtClean="0"/>
              <a:t>Optimizers</a:t>
            </a:r>
          </a:p>
          <a:p>
            <a:pPr lvl="1"/>
            <a:r>
              <a:rPr lang="en-IE" dirty="0" err="1" smtClean="0"/>
              <a:t>nls</a:t>
            </a:r>
            <a:r>
              <a:rPr lang="en-IE" dirty="0" smtClean="0"/>
              <a:t>()</a:t>
            </a:r>
          </a:p>
          <a:p>
            <a:pPr lvl="1"/>
            <a:r>
              <a:rPr lang="en-IE" dirty="0" err="1" smtClean="0"/>
              <a:t>nlminb</a:t>
            </a:r>
            <a:r>
              <a:rPr lang="en-IE" dirty="0" smtClean="0"/>
              <a:t>()</a:t>
            </a:r>
          </a:p>
          <a:p>
            <a:pPr lvl="1"/>
            <a:r>
              <a:rPr lang="en-IE" dirty="0" err="1" smtClean="0"/>
              <a:t>optim</a:t>
            </a:r>
            <a:r>
              <a:rPr lang="en-IE" dirty="0" smtClean="0"/>
              <a:t>()</a:t>
            </a:r>
          </a:p>
          <a:p>
            <a:pPr lvl="1"/>
            <a:r>
              <a:rPr lang="en-IE" dirty="0" smtClean="0"/>
              <a:t>package </a:t>
            </a:r>
            <a:r>
              <a:rPr lang="en-IE" dirty="0" err="1" smtClean="0"/>
              <a:t>optmix</a:t>
            </a:r>
            <a:endParaRPr lang="en-IE" dirty="0" smtClean="0"/>
          </a:p>
          <a:p>
            <a:pPr marL="0" indent="0">
              <a:buNone/>
            </a:pPr>
            <a:r>
              <a:rPr lang="en-IE" dirty="0"/>
              <a:t>	</a:t>
            </a:r>
            <a:endParaRPr lang="en-IE" dirty="0" smtClean="0"/>
          </a:p>
          <a:p>
            <a:r>
              <a:rPr lang="en-IE" dirty="0" smtClean="0"/>
              <a:t>Call software using R package</a:t>
            </a:r>
          </a:p>
        </p:txBody>
      </p:sp>
      <p:pic>
        <p:nvPicPr>
          <p:cNvPr id="5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18" name="AutoShape 2" descr="data:image/jpeg;base64,/9j/4AAQSkZJRgABAQAAAQABAAD/2wCEAAkGBxAQEhAQEBIVFRAVFRUWFRAVFRYQEBUWFRcWFxYXFxMYHyosGBolHRcVIjEhJSouLi8xFx81ODMsNygtLisBCgoKDg0OGxAQGy0lICUtLy8rLS0vKy0tLS0tLSstLSstLS0tLS0tLS0tLS0tLS0tLS0tLS0tLS0tLSstLS0tLf/AABEIAHABwgMBEQACEQEDEQH/xAAcAAEAAgMBAQEAAAAAAAAAAAAABAUBAwYCBwj/xABEEAACAQIDAwYLBQcEAgMAAAABAgADEQQSIQUxQQYTUWFxgRQVIjJSU5GSk9HSFiNCcrEHM4KhssHwc6LC4bPDNGOD/8QAGgEBAAMBAQEAAAAAAAAAAAAAAAECAwQFBv/EADIRAQABAwICBwcEAwEAAAAAAAABAgMRBBIhUQUTFBUxUmEyQXGBkaHwIkLB0TPh8SP/2gAMAwEAAhEDEQA/APuMBAQEBAQEBAQEBAQEBAQEBAQEBAQEBAQEBAQEBAQEBAQEBAQEBAQEBAQEBAQEBAQEBAQEBAQEBAQEBAQECr5S7cpYDD1MVWuVQCyjzmYmyqOsmWopmqcQrVVFMZlo5I8paO0qAxFEFbMUem1syOLGxt1EG/XJromicSiiuKozC7lFyAgICAgICAgICAgICAgICAgICAgICAgICAgICAgICAgICAgICAgICAgICAgICAgICAgICAgIHyP9vO0LjCYQHeWrMOzyEv7X9k6tNwmZcupqxiFZ+wvaRp4qvhWPk1aedfz0yP1Vj7stqeMRKmmq47X2+cbtICAgICAgICAgICAgICAgICAgICAgICAgICAgICAgICAgICAgICAgICAgICAgICAgICAgICAgfEv2jUlxGPrVKjMKVIJRUKAWZlUO1r6ADPqekgcdN7U8MPN1NcRVmVHsVDgcXhMUjZqQqrdrZSFJy1Edb6MFZuJB0I42murhiVLVXGKofogGc71WYCAgICAgICAgICAgICAgICAgICAgICAgICAgICAgICAgICAgICAgICAgICAgICAgICAgICAgfE9uU3xFeq6LenncK1woYl2LFcxF7sToNdwmtMzEcHi3pmuuZVtHDZs9BxbOLBTpaqPMOu438nsYytdWYVtzicT732bkhjjXweGqHzubVW/Mnkt/MTOmcw9i1VuoiVxJaEBAQEBAQEBAQEBAQEBAQEBAQEBAQEBAQEBAQEBAQEBAQEBAQEBAQEBAQEBAQEBAQEBAQECHtjFClRq1DuVG03XNtBeTTGZwzu17KJqfIhhqlWzkqq2stzZbDQBVFyF7rd8644RiIfPTTVX+qfk9V8K5ADD71Rem4IbOq65Qw3kbwe7iLYXqcxuhtRu9mrx9zuP2eYkFK1MbiwrKOAFXRgOoOrzktzxmHraarMOvmzpICAgICAgICAgICAgIFLt3a1Sg6KgU5lJOa/AgcD1zg1usnT4xGcqzM5xDVsfbVWtVFN1QAqxutwdLdJ65TR6+dRXNM04REznEr+ekuQEBAQEBAQKbbu1alBkVApzBic1+BA4HrnDrdZOniMRnKszOcQ0bI23Vq1VpuqAEMbqCDp2mZaPXzqK5pmnHAzOcS6CemsQEBAQEBAQEBAQEBAQEBAQEBAQEBAQEBAQECg5VgMmRjZLXYDzm1AygdYLC/CVrvU2qZqnxcuop3xt9zj6tFHJN2U9dmXTcLACwHfMaOk6c8acQ4qrET4S0NTKEK4uhIYEHiNzoeDD/AKM9Gmum5TuplhNOzhUu+Sn3WIFj5NQNYjRSTYsAOGqqQOF2HDXimjZW9DTVcXdzR3EBAr8TtmhTZkZmzLa4FOo4FxcaqpG4iYV6m1ROKpwrNUQ1+P8ADek/wav0ynbLHmg3wz4/w3pP8Gt9MdsseaDfB4/w3pP8Gr9MdsseaDfH5Esrt3DnTM3aaVVR7SukmNZYn90G6E6jWVwGQhlO4g3E6ImJjMJiYnjDZJSj4rG06X7xwt9wPnHsUamUruU0RmqcImcIfj/Dek/wqv0zDttjzQjfH5Enj/Dek/wa30R22x5oRvj8iTx/hvSf4Nb6I7ZY80G+PyJUu28WleojU7kKjAko6akj0gJ5nSV2i7t2zkic1PXJ9bYhfyP+qyOi4xcn4Jnxh0OO2jSo5ecJGa9rI73ta/mg23ie1cu0W4zXOEzMQjfaDDek/wAGt9Ex7ZY80I3x+ZPH+G9J/g1vpjttjzQboPH+G9J/g1vpjttjzQb4/Mnj/Dek/wAGt9MdsseaDfH5k8f4b0n+DW+mO22PNBuhkbewx/E3fSqqPaVkxrLE8N0G6FhRrK4DIQyncQbgzoiYnjC0TlzvKhb1KX5G/VZ5HS0ZilT93yQdl11o1Ud75bMCQrPvAtooM5Oj66LV2ZqnEYTV4r/x/hvSf4Nb6J7PbbHmg3x6/SWfH2H9J/g1vpjttjzQb49fpJ4+w/pP8Kr9MdtseaDdHr9JSMNtKjUNkcZvRIKN7rAGa279u57M5TFUSlzVJAQEBAQEBAQEBAQEBAQEBAQEBAQEDxWqBQSf86JSuqKYyiZw5DbtfP2kgnuBIXuDj2mebqKsua5OVPknMye1tbKwuh3jiD0joM2sXqrNWY8ETTExiXvB1Th3UnWmWDBuhh+LttcEdB7DPX6ym7TEwzt5tVcfB9CpsCARuIv7ZL04nMZeoSQOb2jgKxrVWWmWVipBDINyKDoSOIM8vVaS5dubqVOMTPBo8X1/Un3qf1Tn7vvehmeTHi+v6k+9T+qO77xunkz4uxHqW96n9Ud33TM8mqph3QgVEKX3XKsDbfqpOsyu6Su3GaoTFXHEpGy6hp1Ut5rnKw4EkHK3aCAOw9k6NDXVTXs90k+OV/tHE81TZ7XI0UdLHRR7SJ61yvZTNXIqnEOW5s3LMbudWY7z8h1cJ89cqquTuqTEY8XulhqjjMlN2U7mGVQezMRcdc1p0V2qM4Ru9HvwGv6l/bT+qT2C7y+/+0bp5SeA1/Uv7af1R2C7y/PqbvSWp6LKcroym1xfKbjdwJmVzTVW/a96YqzwS9jLaun5H/4zq6Opxcn4E+MJPKNbtR7Kn/Cb9Ixmmn4on2o+apyG6qFLMxICi1zYFjvI4AzzbdmqucUpmcN/gFf1L+2n9U27Bd5ff/aN3pLVUoupCujKSCRfLra1/NJ6RM7mmrtx+qCKvRg0ySqqpZmNgotfcTxI4AytuxVXO2laZw2+AV/Uv7af1TbsF3l9/wDau70a3ospyujK1rgG2oHEEE9ImV3TV2/ahMTngmbFcpVAHm1LgjhmAuG7bAj2dE7Oj65pq2T4I8J+LbyhW9Wn+Rv6ll+koztP3fJXCmSQqqWY3sBbhqd5E8+3YquTtpWmcNngNf1L+2n9U27Bd5ff/au70k8Ar+pf20/qjsF3kbvSQ4KsNTRe38B/kGidDdj3G70lW7YrhKFWoN4VsvA59QvYc0yt25i5Ee9W5VGyal1yA24+MwqtW/f0zkqHdmsNGsOkf3nv2690Kaa5NdHHxdLNHQQEBAQEBAQEBAQEBAQEBAQEBAQECs2lUucp81Rdu/T9Jx3qomvHJWpy+LOax6bt3sfkBPOrrziXPMNGSZ5RgyRkw9IN4Iup3r0/I9c0t3ZtzmETTnxdNyfxFqYS9wtwDxAvpfsvPVsXorjMN7XCnC6E6GpA4DbG36j12A/cKSoQErmsbFiRv1BsN08jU6qZqmmJcVd2rf4cGyljcO3EA9DXBnPFdyfDLaK7cvfhGH9JfbJzc9U5t+n1PCMP6S+2M3PU3W+cfUXEUAQQy34a6/5aVqmvHFMVUR4YSMNiqbVKIVgTziaX13zTTTHXU4TNdM4XfKNgKSkmy84lzw/y9p6Ws/xSmuebncRjKRVhnG48dZ5Fuad0Z5wiuunE8Xapawtu4dFp9BDR6khA57lFWVKtPMQLo2/8wnm9IY/T81JqiKuLTsXEI1dMrA+Q+7+GZ6CYm5PwRuiaowl8pKqq1EsQBZ9/8E26Qn9NJVMRVGVds7EI2Iw4VgTmfQf6VSc2imOtRNUTVGPzhLrZ7LVQcpKqq9EsQBlff2pPO6Q8KVKpiKoyh7LxCNXohWBOZjYf6bzDQzHW/JE1RMxj88XVz2Gih5SVVV6JYgDLVGvbSnn9IezHxUqmIqjP54IWzMSjV6IVgTmbQfkacuimOthE1RMxiUrlFWValPMQLo1r/mWdHSE+yTMRVx5NGx8QjV6YVgTZ93YJloZjrPkndEzGHUT11yAMD5pyvu+Iq01P3YYGw3Zyq3Pt/neePqq4puzhwajdNU0+5a/s5o5DiBwsh7/LnToat2V9LGMu2ne7CAgICAgICAgICAgICAgICAgICB4qPlBJ4StVW2MigxtQ2I4nU9+ij+o9wnk3apxPOf8AkfbKk8VdXonMdDYabugW/tOauJzwUmGs0pnxRhjmoTg5qDCTgHKNpx4dNtbHt1HfN7FyaKuCY4OhweJBFr6fpf8AtPWt3oqaQnToS+cYvBFKlRDvDH2E3U94tPldXFVu7NMsKaEnBbRr0V5um4CXJAyqfONzrbpJmlrpK7bpimMLxTMcIykePcX6we4vymne13lBio8e4v1g9xflHe13lBipFx+OrVwq1XuAcwAULrYjh2mY3ukLl2nbVEImiZ8XnZVK1egf/sWToK86ilGzGHb7VwfPUqlPcSND0MNVPttPo7tHWUTTzaVU7ow+fPhiCysLMDYqd4/6nyl2K7VW2plFESnYfaWJpqFWqwUaAEK1h0XIvadFPSV+mMZW21e6W3xzi/Wn3U+mW71v+idtXM8c4v1p91PpjvW/6G2rmiY2tVrENVfMQCBoBa/YOqY3tZcvY3+5WbczxlP5K07Ygf6b/qs7eiqs3J+BFG2pP5aJfmO1/wDjOjpacUU/FNdO6YVHJ+nbFYc9b/8AjecfRlUzf+SNmKo/PdLvZ9E2cty0S7UOyp/wnkdL1Yopn1ZV07qohXcm6dsTS/j/AKGnJ0XXuv8Ayn+ERRiYn897up9E2cvy0S5of/p/655PS04t0/H+GddOZj85Kzk7StiaJ62/oacXRtWb+PRWKNtUJ/LNLvR/K/6rOrpacRSmundUpMKz0mD02ysARewOh36Hunl2dVXaq3UnV48E7xzi/Wn3U+mdHel/0Ttr5njnF+uPup9Md6X/AENtXNhtr4si3PHuVAf6YnpS/MY4G2rmrTS4nid51JJ/Ukzj6yqurnMqTbiPF2XJfZxo0yWFnc3IO8AaKD17z3z6bRWJtW8VeM+K9unC6nW0ICAgICAgICAgICAgICAgICAgasRiEpjM7BV6SbSldym3GapwTOFNiNuq+lOmzjps1j2Ab++08+5rqa+FFMz8p/hn1nJrXGVjrzVUDoWiqf1EysXrs/tq+VMfzMm6XobRK+f4UvW1JMv8lk9omPa3x8o/o3fFuo45X0WvTY+jUQK36iXpvU18Irj5x/xMVZ97ZUoD8dEW9Kkb/wC3Q+y8tVaj99Hzp4/b/qfi0jZ1N/3T36VO8do3j2TLs1Ff+OoxE+DTU2e67x3jWZ1aaunjhGGylpqN39+I6hxEtTwSssLiOB+XcZ227nulMM43ZtKtbnFuRuYEqw7GE0uWaLkYrjJMZQ/s5h+h/fb5zn7u03khG1j7N4fof32+cd3abyQbT7N4fof32+cd3abyQbWfs3h+h/fb5x3dpvJBte6GwKCMrgNdSCLuxFx1GXt6KxbqiqmnEmyFpOpZExmzqVb94gJG5tzjsYazO5ZouRiuMomIlD+zmH6H+I3znN3dpvJCNrH2cw3Q/vt85Hd2m8kG0+zmG6H99vnJ7u03kg2n2cw3Q/xG+cd3abyQbW/BbHo0WzoGzWI1YsLG19D2TW1pbVqc0RginHFt2hs2nXy84D5N7WJXfv3dktesW7sYrjKZjLRhdh0KbrUUNmW9rsxGoIOh6iZS1o7NqrdRTiUbeOVlOlZD2hsylXymoDdb2sxXfa+7sExvWLd6IiuMqzTmctWE2JRpOtRA2YXtdiw1BB0PbKWtJatVbqIxJt45WU6VkLaGzadfLzgPk3tZiu+193YJjesW70YrjKJjLVhNiUKTrUQNmF7XZmGotuMpa0dm1VuopxKNsNmP2XSrlTUBuoIFmK6G193ZLXtPbvY3xlM0xKL9nMN0P77fOY93abyQjaz9nMN0P77fOO7tN5INp9nMP0P77fOO7tN5INrH2cw/Q/vt847u03kNqThNkUKRzKgzDczEuw7Cd3dNremtW/YpiCKYT5usQEBAQEBAQEBAQEBAQEBAQEBAQND4RGbMy5jwzeUB2A7pnNqmZzMZRiG4ADdLxEQlmSECPicDSqeeit1kC/tmVdm3X7URKJiJQDsyrS1w1QgeqqeUh6gfwzlnTXLfGzV8p4wptmPZePDabMExKc1V4MTYH8lUSvXUVTtvU7auf9Sbo/cmhaqeaRUXobR+5hoe/wBs6Ii5T7M7o9fH6/2vxeRXpMcrjIx/C4yE9h3N3GR1lqeFXCfXgZht8F6D/n95bqUtiKw6xNKYqgbhNAgIEatigDkTyn9Ebh1seAmVV2M7aeM/nijLbSUgeUbnidw7h0S9MTHilzuOpYkYjEVl5xkp01NOlmq5XfI2iorZTra9wZYVpp41aQo1PCC6PmDjnKgcNT1VqlMhhZ81rXC+TcaQLDDLUp1RXreECmuFpuympUqKKtyGXKDlZrW0t3QNnKJ8UalM0FqZKKiqwUlRUJYfd2/H5Kv5I4ssCDVXE5K+UYrwomtqCwoZM33YUMbXyWy5db3vAkLUenUp1Ka4w4cGqrK4qOxLU6eQhDdit1YXbcSbaGBW4KjjqbU3qc+yp4NnUNWdm+6+8styGGbebE36IG0Usd4PilqCvzpVa1Jkd7h20emCh0A0svXAlg1KGLrM5r+DplK3OIqIQKV2sc2U+VfzgdYG/lIa5ek1IVyMt8iZ1Uksv40PkuB6YK2vugaMRh8Qpxgp+EFnqJTpE1KjKqOqmo6ljZbHN5XA6QK6t4dmpC2IBpoE050h2SsRmLqQpJpgeU1wYEzFVsQ1AUwuJFRcQSzZa4vTNR7WdLFltl0B3WgWGOWpkwdxXNGx50U+dFbNk8jNrnte+83va8Ct2Zs/HVaqmrUqoipRJu9Vcwu+ZbKQC5GUMd4geMRhcUtPyDicxOOB+8rM1gXGHtc6aZcp46QNFaltC7XNfyUNJbF/K5upStV0/EwZ9ehTAkK2Ifwg01xavUZadOmxrBadPN5dTnHNlcgG1t2kCXg8LXc4PnefVlNWnWtUqqrCmrc25ysAc3km/EmBAppjMgzDE8/zdDmSDUyBrnnOd1t25+G6BL2YuMWvSD881J6tZyzFyEA5xQjX/Cfu2XhvgddAQEBAQEBAQEBAQEBAQEBAQEBAQEBAQEBAQNdegtQFXUMDwIvKV26a4xVGUTGVZ4DWoa4dsyepc6fwtwnH1F2zxtTmPLP8SptmPB7pbUpP93VXm3406g0PYToZanV26v0XI2zyn8xKYqieEpHgIGtNmTqBunutceya9REcaJmPh4fRbB9+voP7aZ/vJ/8AWOU/b+ziz4RV40T3Op/W0dZc8n3hGZ5BrVjupAdbP8gZO+77qfuZlg4eq/nvZfRpgr3Fzr7LSvV3Kvan6f2nEy9FqVBQAALnRRqzHqHEy0zbtRj7HCEimSQCRY9G+01icxxS9SQgICAgICAgICAgICAgICAgICAgICAgICAgICAgICAgICAgICAgICAgICAgICAgICBpxOGSoMrqGHQRKXLdNcYqjKJiJV/iqpT/APj1So9W/wB4n89ROTstdv8AxVY9J4wrtmPCWfDcSmlShmHpUmB/2nWOuv0cK6M+sf0bqo8YZG2k/FTrA9dMn9JbttPvpqj5Sb4DtpT5tKsx/wBMj+Zkdtp91NU/KTfyhg1sVV0RBRX03s79yD+8jfqbvsxtjnPGfoZqn0SMFs9aZLEl6h31G1bsHQOoTe1p6aJz4zzlMU4TZusQEBAQEBAQEBAQEBAQEBAQEBAQEBAQEBAQEBAQEBAQEBAQEBAQEBAQED//2Q=="/>
          <p:cNvSpPr>
            <a:spLocks noChangeAspect="1" noChangeArrowheads="1"/>
          </p:cNvSpPr>
          <p:nvPr/>
        </p:nvSpPr>
        <p:spPr bwMode="auto">
          <a:xfrm>
            <a:off x="155575" y="-776288"/>
            <a:ext cx="6477000" cy="1619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4820" name="Picture 4" descr="http://www.soest.hawaii.edu/Illust/admb_dev/image/admb_banner_dee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6779" y="5105400"/>
            <a:ext cx="3840875" cy="960219"/>
          </a:xfrm>
          <a:prstGeom prst="rect">
            <a:avLst/>
          </a:prstGeom>
          <a:noFill/>
        </p:spPr>
      </p:pic>
      <p:pic>
        <p:nvPicPr>
          <p:cNvPr id="34822" name="Picture 6" descr="http://www.openbugs.net/Manuals/tutorial0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8623" y="4770033"/>
            <a:ext cx="955378" cy="15286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419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5" name="Picture 19" descr="http://www.softbillsforsale.com/images/Softbills/common-mynah-nestl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16550" y="3771635"/>
            <a:ext cx="992342" cy="9991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89317" y="1097281"/>
            <a:ext cx="7751297" cy="558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IE" altLang="en-US" sz="2400" dirty="0"/>
              <a:t>Books</a:t>
            </a:r>
            <a:r>
              <a:rPr lang="en-IE" altLang="en-US" dirty="0"/>
              <a:t> </a:t>
            </a:r>
          </a:p>
          <a:p>
            <a:pPr>
              <a:spcBef>
                <a:spcPct val="50000"/>
              </a:spcBef>
            </a:pPr>
            <a:endParaRPr lang="en-IE" altLang="en-US" sz="800" dirty="0"/>
          </a:p>
          <a:p>
            <a:pPr>
              <a:spcBef>
                <a:spcPct val="50000"/>
              </a:spcBef>
            </a:pPr>
            <a:r>
              <a:rPr lang="en-IE" altLang="en-US" sz="2400" dirty="0"/>
              <a:t>Forums</a:t>
            </a:r>
          </a:p>
          <a:p>
            <a:pPr lvl="1">
              <a:spcBef>
                <a:spcPct val="50000"/>
              </a:spcBef>
            </a:pPr>
            <a:r>
              <a:rPr lang="en-IE" altLang="en-US" dirty="0">
                <a:hlinkClick r:id="rId4"/>
              </a:rPr>
              <a:t>http://stats.stackexchange.com/questions/tagged/r</a:t>
            </a:r>
            <a:endParaRPr lang="en-IE" altLang="en-US" dirty="0"/>
          </a:p>
          <a:p>
            <a:pPr lvl="1">
              <a:spcBef>
                <a:spcPct val="50000"/>
              </a:spcBef>
            </a:pPr>
            <a:r>
              <a:rPr lang="en-IE" altLang="en-US" dirty="0">
                <a:hlinkClick r:id="rId5"/>
              </a:rPr>
              <a:t>http://r.789695.n4.nabble.com/</a:t>
            </a:r>
            <a:endParaRPr lang="en-IE" altLang="en-US" dirty="0"/>
          </a:p>
          <a:p>
            <a:pPr>
              <a:spcBef>
                <a:spcPct val="50000"/>
              </a:spcBef>
            </a:pPr>
            <a:endParaRPr lang="en-IE" altLang="en-US" sz="800" dirty="0"/>
          </a:p>
          <a:p>
            <a:pPr>
              <a:spcBef>
                <a:spcPct val="50000"/>
              </a:spcBef>
            </a:pPr>
            <a:r>
              <a:rPr lang="en-IE" altLang="en-US" sz="2400" dirty="0"/>
              <a:t>Mailing list</a:t>
            </a:r>
          </a:p>
          <a:p>
            <a:pPr lvl="1">
              <a:spcBef>
                <a:spcPct val="50000"/>
              </a:spcBef>
            </a:pPr>
            <a:r>
              <a:rPr lang="en-IE" altLang="en-US" dirty="0"/>
              <a:t>R help mailing list, </a:t>
            </a:r>
            <a:r>
              <a:rPr lang="en-IE" altLang="en-US" dirty="0">
                <a:hlinkClick r:id="rId6"/>
              </a:rPr>
              <a:t>https://stat.ethz.ch/mailman/listinfo/r-help</a:t>
            </a:r>
            <a:endParaRPr lang="en-IE" altLang="en-US" dirty="0"/>
          </a:p>
          <a:p>
            <a:pPr lvl="1">
              <a:spcBef>
                <a:spcPct val="50000"/>
              </a:spcBef>
            </a:pPr>
            <a:r>
              <a:rPr lang="en-IE" altLang="en-US" dirty="0" err="1" smtClean="0"/>
              <a:t>BIGFish</a:t>
            </a:r>
            <a:r>
              <a:rPr lang="en-IE" altLang="en-US" dirty="0" smtClean="0"/>
              <a:t> </a:t>
            </a:r>
            <a:r>
              <a:rPr lang="en-IE" altLang="en-US" dirty="0"/>
              <a:t>mailing list, </a:t>
            </a:r>
            <a:r>
              <a:rPr lang="en-IE" altLang="en-US" dirty="0">
                <a:hlinkClick r:id="rId7"/>
              </a:rPr>
              <a:t>bigfish_mailing_list@googlegroups.com</a:t>
            </a:r>
            <a:endParaRPr lang="en-IE" altLang="en-US" dirty="0"/>
          </a:p>
          <a:p>
            <a:pPr>
              <a:spcBef>
                <a:spcPct val="50000"/>
              </a:spcBef>
            </a:pPr>
            <a:endParaRPr lang="en-IE" altLang="en-US" sz="800" dirty="0"/>
          </a:p>
          <a:p>
            <a:pPr>
              <a:spcBef>
                <a:spcPct val="50000"/>
              </a:spcBef>
            </a:pPr>
            <a:r>
              <a:rPr lang="en-IE" altLang="en-US" sz="2400" dirty="0"/>
              <a:t>Google</a:t>
            </a:r>
          </a:p>
          <a:p>
            <a:pPr lvl="1">
              <a:spcBef>
                <a:spcPct val="50000"/>
              </a:spcBef>
            </a:pPr>
            <a:r>
              <a:rPr lang="en-IE" altLang="en-US" dirty="0"/>
              <a:t>loads of documents</a:t>
            </a:r>
          </a:p>
          <a:p>
            <a:pPr lvl="1">
              <a:spcBef>
                <a:spcPct val="50000"/>
              </a:spcBef>
            </a:pPr>
            <a:r>
              <a:rPr lang="en-IE" altLang="en-US" dirty="0"/>
              <a:t>choose you keywords wisely</a:t>
            </a:r>
          </a:p>
          <a:p>
            <a:pPr lvl="1">
              <a:spcBef>
                <a:spcPct val="50000"/>
              </a:spcBef>
            </a:pPr>
            <a:r>
              <a:rPr lang="en-IE" altLang="en-US" dirty="0"/>
              <a:t>you’ll probably end up on one </a:t>
            </a:r>
            <a:r>
              <a:rPr lang="en-IE" altLang="en-US" dirty="0" smtClean="0"/>
              <a:t> of the </a:t>
            </a:r>
            <a:r>
              <a:rPr lang="en-IE" altLang="en-US" dirty="0"/>
              <a:t>forums mentioned</a:t>
            </a:r>
            <a:endParaRPr lang="en-US" altLang="en-US" dirty="0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IE" altLang="en-US" sz="4400" dirty="0"/>
              <a:t>More help</a:t>
            </a:r>
            <a:endParaRPr lang="en-US" altLang="en-US" sz="4400" dirty="0"/>
          </a:p>
        </p:txBody>
      </p:sp>
      <p:pic>
        <p:nvPicPr>
          <p:cNvPr id="4101" name="Picture 5" descr="http://ecx.images-amazon.com/images/I/51ZWUV2DEyL._SX258_BO1,204,203,200_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777" y="1200327"/>
            <a:ext cx="710177" cy="93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http://ecx.images-amazon.com/images/I/41NNNTouQbL._SY344_BO1,204,203,200_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985" y="1200327"/>
            <a:ext cx="663904" cy="88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http://ecx.images-amazon.com/images/I/41gnTyMcP0L._SX393_BO1,204,203,200_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865" y="1200327"/>
            <a:ext cx="702067" cy="88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http://press.princeton.edu/images/k8709.gi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754" y="1195017"/>
            <a:ext cx="653948" cy="92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Picture 13" descr="http://vignette4.wikia.nocookie.net/sml/images/4/4d/Banned.png/revision/latest?cb=2015072012394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439" y="3624564"/>
            <a:ext cx="1304028" cy="130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Studi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20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 result for xkcd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264473"/>
            <a:ext cx="6083300" cy="614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52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More exercises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12" y="1600542"/>
            <a:ext cx="8806375" cy="4351338"/>
          </a:xfrm>
        </p:spPr>
        <p:txBody>
          <a:bodyPr>
            <a:normAutofit/>
          </a:bodyPr>
          <a:lstStyle/>
          <a:p>
            <a:r>
              <a:rPr lang="en-IE" dirty="0" smtClean="0"/>
              <a:t>loops</a:t>
            </a:r>
          </a:p>
          <a:p>
            <a:pPr lvl="1"/>
            <a:r>
              <a:rPr lang="en-IE" dirty="0" smtClean="0"/>
              <a:t>plot length/weight </a:t>
            </a:r>
          </a:p>
          <a:p>
            <a:pPr lvl="2"/>
            <a:r>
              <a:rPr lang="en-IE" dirty="0" smtClean="0"/>
              <a:t>by river for every year, all </a:t>
            </a:r>
            <a:r>
              <a:rPr lang="en-IE" smtClean="0"/>
              <a:t>rivers for one year </a:t>
            </a:r>
            <a:r>
              <a:rPr lang="en-IE" dirty="0" smtClean="0"/>
              <a:t>on same panel </a:t>
            </a:r>
          </a:p>
          <a:p>
            <a:pPr lvl="2"/>
            <a:r>
              <a:rPr lang="en-IE" dirty="0" smtClean="0"/>
              <a:t>save into a pdf</a:t>
            </a:r>
            <a:endParaRPr lang="en-IE" dirty="0" smtClean="0"/>
          </a:p>
          <a:p>
            <a:pPr lvl="1"/>
            <a:endParaRPr lang="en-IE" dirty="0" smtClean="0"/>
          </a:p>
        </p:txBody>
      </p:sp>
      <p:pic>
        <p:nvPicPr>
          <p:cNvPr id="5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18" name="AutoShape 2" descr="data:image/jpeg;base64,/9j/4AAQSkZJRgABAQAAAQABAAD/2wCEAAkGBxAQEhAQEBIVFRAVFRUWFRAVFRYQEBUWFRcWFxYXFxMYHyosGBolHRcVIjEhJSouLi8xFx81ODMsNygtLisBCgoKDg0OGxAQGy0lICUtLy8rLS0vKy0tLS0tLSstLSstLS0tLS0tLS0tLS0tLS0tLS0tLS0tLS0tLSstLS0tLf/AABEIAHABwgMBEQACEQEDEQH/xAAcAAEAAgMBAQEAAAAAAAAAAAAABAUBAwYCBwj/xABEEAACAQIDAwYLBQcEAgMAAAABAgADEQQSIQUxQQYTUWFxgRQVIjJSU5GSk9HSFiNCcrEHM4KhssHwc6LC4bPDNGOD/8QAGgEBAAMBAQEAAAAAAAAAAAAAAAECAwQFBv/EADIRAQABAwICBwcEAwEAAAAAAAABAgMRBBIhUQUTFBUxUmEyQXGBkaHwIkLB0TPh8SP/2gAMAwEAAhEDEQA/APuMBAQEBAQEBAQEBAQEBAQEBAQEBAQEBAQEBAQEBAQEBAQEBAQEBAQEBAQEBAQEBAQEBAQEBAQEBAQEBAQECr5S7cpYDD1MVWuVQCyjzmYmyqOsmWopmqcQrVVFMZlo5I8paO0qAxFEFbMUem1syOLGxt1EG/XJromicSiiuKozC7lFyAgICAgICAgICAgICAgICAgICAgICAgICAgICAgICAgICAgICAgICAgICAgICAgICAgICAgIHyP9vO0LjCYQHeWrMOzyEv7X9k6tNwmZcupqxiFZ+wvaRp4qvhWPk1aedfz0yP1Vj7stqeMRKmmq47X2+cbtICAgICAgICAgICAgICAgICAgICAgICAgICAgICAgICAgICAgICAgICAgICAgICAgICAgICAgfEv2jUlxGPrVKjMKVIJRUKAWZlUO1r6ADPqekgcdN7U8MPN1NcRVmVHsVDgcXhMUjZqQqrdrZSFJy1Edb6MFZuJB0I42murhiVLVXGKofogGc71WYCAgICAgICAgICAgICAgICAgICAgICAgICAgICAgICAgICAgICAgICAgICAgICAgICAgICAgfE9uU3xFeq6LenncK1woYl2LFcxF7sToNdwmtMzEcHi3pmuuZVtHDZs9BxbOLBTpaqPMOu438nsYytdWYVtzicT732bkhjjXweGqHzubVW/Mnkt/MTOmcw9i1VuoiVxJaEBAQEBAQEBAQEBAQEBAQEBAQEBAQEBAQEBAQEBAQEBAQEBAQEBAQEBAQEBAQEBAQEBAQECHtjFClRq1DuVG03XNtBeTTGZwzu17KJqfIhhqlWzkqq2stzZbDQBVFyF7rd8644RiIfPTTVX+qfk9V8K5ADD71Rem4IbOq65Qw3kbwe7iLYXqcxuhtRu9mrx9zuP2eYkFK1MbiwrKOAFXRgOoOrzktzxmHraarMOvmzpICAgICAgICAgICAgIFLt3a1Sg6KgU5lJOa/AgcD1zg1usnT4xGcqzM5xDVsfbVWtVFN1QAqxutwdLdJ65TR6+dRXNM04REznEr+ekuQEBAQEBAQKbbu1alBkVApzBic1+BA4HrnDrdZOniMRnKszOcQ0bI23Vq1VpuqAEMbqCDp2mZaPXzqK5pmnHAzOcS6CemsQEBAQEBAQEBAQEBAQEBAQEBAQEBAQEBAQECg5VgMmRjZLXYDzm1AygdYLC/CVrvU2qZqnxcuop3xt9zj6tFHJN2U9dmXTcLACwHfMaOk6c8acQ4qrET4S0NTKEK4uhIYEHiNzoeDD/AKM9Gmum5TuplhNOzhUu+Sn3WIFj5NQNYjRSTYsAOGqqQOF2HDXimjZW9DTVcXdzR3EBAr8TtmhTZkZmzLa4FOo4FxcaqpG4iYV6m1ROKpwrNUQ1+P8ADek/wav0ynbLHmg3wz4/w3pP8Gt9MdsseaDfB4/w3pP8Gr9MdsseaDfH5Esrt3DnTM3aaVVR7SukmNZYn90G6E6jWVwGQhlO4g3E6ImJjMJiYnjDZJSj4rG06X7xwt9wPnHsUamUruU0RmqcImcIfj/Dek/wqv0zDttjzQjfH5Enj/Dek/wa30R22x5oRvj8iTx/hvSf4Nb6I7ZY80G+PyJUu28WleojU7kKjAko6akj0gJ5nSV2i7t2zkic1PXJ9bYhfyP+qyOi4xcn4Jnxh0OO2jSo5ecJGa9rI73ta/mg23ie1cu0W4zXOEzMQjfaDDek/wAGt9Ex7ZY80I3x+ZPH+G9J/g1vpjttjzQboPH+G9J/g1vpjttjzQb4/Mnj/Dek/wAGt9MdsseaDfH5k8f4b0n+DW+mO22PNBuhkbewx/E3fSqqPaVkxrLE8N0G6FhRrK4DIQyncQbgzoiYnjC0TlzvKhb1KX5G/VZ5HS0ZilT93yQdl11o1Ud75bMCQrPvAtooM5Oj66LV2ZqnEYTV4r/x/hvSf4Nb6J7PbbHmg3x6/SWfH2H9J/g1vpjttjzQb49fpJ4+w/pP8Kr9MdtseaDdHr9JSMNtKjUNkcZvRIKN7rAGa279u57M5TFUSlzVJAQEBAQEBAQEBAQEBAQEBAQEBAQEDxWqBQSf86JSuqKYyiZw5DbtfP2kgnuBIXuDj2mebqKsua5OVPknMye1tbKwuh3jiD0joM2sXqrNWY8ETTExiXvB1Th3UnWmWDBuhh+LttcEdB7DPX6ym7TEwzt5tVcfB9CpsCARuIv7ZL04nMZeoSQOb2jgKxrVWWmWVipBDINyKDoSOIM8vVaS5dubqVOMTPBo8X1/Un3qf1Tn7vvehmeTHi+v6k+9T+qO77xunkz4uxHqW96n9Ud33TM8mqph3QgVEKX3XKsDbfqpOsyu6Su3GaoTFXHEpGy6hp1Ut5rnKw4EkHK3aCAOw9k6NDXVTXs90k+OV/tHE81TZ7XI0UdLHRR7SJ61yvZTNXIqnEOW5s3LMbudWY7z8h1cJ89cqquTuqTEY8XulhqjjMlN2U7mGVQezMRcdc1p0V2qM4Ru9HvwGv6l/bT+qT2C7y+/+0bp5SeA1/Uv7af1R2C7y/PqbvSWp6LKcroym1xfKbjdwJmVzTVW/a96YqzwS9jLaun5H/4zq6Opxcn4E+MJPKNbtR7Kn/Cb9Ixmmn4on2o+apyG6qFLMxICi1zYFjvI4AzzbdmqucUpmcN/gFf1L+2n9U27Bd5ff/aN3pLVUoupCujKSCRfLra1/NJ6RM7mmrtx+qCKvRg0ySqqpZmNgotfcTxI4AytuxVXO2laZw2+AV/Uv7af1TbsF3l9/wDau70a3ospyujK1rgG2oHEEE9ImV3TV2/ahMTngmbFcpVAHm1LgjhmAuG7bAj2dE7Oj65pq2T4I8J+LbyhW9Wn+Rv6ll+koztP3fJXCmSQqqWY3sBbhqd5E8+3YquTtpWmcNngNf1L+2n9U27Bd5ff/au70k8Ar+pf20/qjsF3kbvSQ4KsNTRe38B/kGidDdj3G70lW7YrhKFWoN4VsvA59QvYc0yt25i5Ee9W5VGyal1yA24+MwqtW/f0zkqHdmsNGsOkf3nv2690Kaa5NdHHxdLNHQQEBAQEBAQEBAQEBAQEBAQEBAQECs2lUucp81Rdu/T9Jx3qomvHJWpy+LOax6bt3sfkBPOrrziXPMNGSZ5RgyRkw9IN4Iup3r0/I9c0t3ZtzmETTnxdNyfxFqYS9wtwDxAvpfsvPVsXorjMN7XCnC6E6GpA4DbG36j12A/cKSoQErmsbFiRv1BsN08jU6qZqmmJcVd2rf4cGyljcO3EA9DXBnPFdyfDLaK7cvfhGH9JfbJzc9U5t+n1PCMP6S+2M3PU3W+cfUXEUAQQy34a6/5aVqmvHFMVUR4YSMNiqbVKIVgTziaX13zTTTHXU4TNdM4XfKNgKSkmy84lzw/y9p6Ws/xSmuebncRjKRVhnG48dZ5Fuad0Z5wiuunE8Xapawtu4dFp9BDR6khA57lFWVKtPMQLo2/8wnm9IY/T81JqiKuLTsXEI1dMrA+Q+7+GZ6CYm5PwRuiaowl8pKqq1EsQBZ9/8E26Qn9NJVMRVGVds7EI2Iw4VgTmfQf6VSc2imOtRNUTVGPzhLrZ7LVQcpKqq9EsQBlff2pPO6Q8KVKpiKoyh7LxCNXohWBOZjYf6bzDQzHW/JE1RMxj88XVz2Gih5SVVV6JYgDLVGvbSnn9IezHxUqmIqjP54IWzMSjV6IVgTmbQfkacuimOthE1RMxiUrlFWValPMQLo1r/mWdHSE+yTMRVx5NGx8QjV6YVgTZ93YJloZjrPkndEzGHUT11yAMD5pyvu+Iq01P3YYGw3Zyq3Pt/neePqq4puzhwajdNU0+5a/s5o5DiBwsh7/LnToat2V9LGMu2ne7CAgICAgICAgICAgICAgICAgICB4qPlBJ4StVW2MigxtQ2I4nU9+ij+o9wnk3apxPOf8AkfbKk8VdXonMdDYabugW/tOauJzwUmGs0pnxRhjmoTg5qDCTgHKNpx4dNtbHt1HfN7FyaKuCY4OhweJBFr6fpf8AtPWt3oqaQnToS+cYvBFKlRDvDH2E3U94tPldXFVu7NMsKaEnBbRr0V5um4CXJAyqfONzrbpJmlrpK7bpimMLxTMcIykePcX6we4vymne13lBio8e4v1g9xflHe13lBipFx+OrVwq1XuAcwAULrYjh2mY3ukLl2nbVEImiZ8XnZVK1egf/sWToK86ilGzGHb7VwfPUqlPcSND0MNVPttPo7tHWUTTzaVU7ow+fPhiCysLMDYqd4/6nyl2K7VW2plFESnYfaWJpqFWqwUaAEK1h0XIvadFPSV+mMZW21e6W3xzi/Wn3U+mW71v+idtXM8c4v1p91PpjvW/6G2rmiY2tVrENVfMQCBoBa/YOqY3tZcvY3+5WbczxlP5K07Ygf6b/qs7eiqs3J+BFG2pP5aJfmO1/wDjOjpacUU/FNdO6YVHJ+nbFYc9b/8AjecfRlUzf+SNmKo/PdLvZ9E2cty0S7UOyp/wnkdL1Yopn1ZV07qohXcm6dsTS/j/AKGnJ0XXuv8Ayn+ERRiYn897up9E2cvy0S5of/p/655PS04t0/H+GddOZj85Kzk7StiaJ62/oacXRtWb+PRWKNtUJ/LNLvR/K/6rOrpacRSmundUpMKz0mD02ysARewOh36Hunl2dVXaq3UnV48E7xzi/Wn3U+mdHel/0Ttr5njnF+uPup9Md6X/AENtXNhtr4si3PHuVAf6YnpS/MY4G2rmrTS4nid51JJ/Ukzj6yqurnMqTbiPF2XJfZxo0yWFnc3IO8AaKD17z3z6bRWJtW8VeM+K9unC6nW0ICAgICAgICAgICAgICAgICAgasRiEpjM7BV6SbSldym3GapwTOFNiNuq+lOmzjps1j2Ab++08+5rqa+FFMz8p/hn1nJrXGVjrzVUDoWiqf1EysXrs/tq+VMfzMm6XobRK+f4UvW1JMv8lk9omPa3x8o/o3fFuo45X0WvTY+jUQK36iXpvU18Irj5x/xMVZ97ZUoD8dEW9Kkb/wC3Q+y8tVaj99Hzp4/b/qfi0jZ1N/3T36VO8do3j2TLs1Ff+OoxE+DTU2e67x3jWZ1aaunjhGGylpqN39+I6hxEtTwSssLiOB+XcZ227nulMM43ZtKtbnFuRuYEqw7GE0uWaLkYrjJMZQ/s5h+h/fb5zn7u03khG1j7N4fof32+cd3abyQbT7N4fof32+cd3abyQbWfs3h+h/fb5x3dpvJBte6GwKCMrgNdSCLuxFx1GXt6KxbqiqmnEmyFpOpZExmzqVb94gJG5tzjsYazO5ZouRiuMomIlD+zmH6H+I3znN3dpvJCNrH2cw3Q/vt85Hd2m8kG0+zmG6H99vnJ7u03kg2n2cw3Q/xG+cd3abyQbW/BbHo0WzoGzWI1YsLG19D2TW1pbVqc0RginHFt2hs2nXy84D5N7WJXfv3dktesW7sYrjKZjLRhdh0KbrUUNmW9rsxGoIOh6iZS1o7NqrdRTiUbeOVlOlZD2hsylXymoDdb2sxXfa+7sExvWLd6IiuMqzTmctWE2JRpOtRA2YXtdiw1BB0PbKWtJatVbqIxJt45WU6VkLaGzadfLzgPk3tZiu+193YJjesW70YrjKJjLVhNiUKTrUQNmF7XZmGotuMpa0dm1VuopxKNsNmP2XSrlTUBuoIFmK6G193ZLXtPbvY3xlM0xKL9nMN0P77fOY93abyQjaz9nMN0P77fOO7tN5INp9nMP0P77fOO7tN5INrH2cw/Q/vt847u03kNqThNkUKRzKgzDczEuw7Cd3dNremtW/YpiCKYT5usQEBAQEBAQEBAQEBAQEBAQEBAQND4RGbMy5jwzeUB2A7pnNqmZzMZRiG4ADdLxEQlmSECPicDSqeeit1kC/tmVdm3X7URKJiJQDsyrS1w1QgeqqeUh6gfwzlnTXLfGzV8p4wptmPZePDabMExKc1V4MTYH8lUSvXUVTtvU7auf9Sbo/cmhaqeaRUXobR+5hoe/wBs6Ii5T7M7o9fH6/2vxeRXpMcrjIx/C4yE9h3N3GR1lqeFXCfXgZht8F6D/n95bqUtiKw6xNKYqgbhNAgIEatigDkTyn9Ebh1seAmVV2M7aeM/nijLbSUgeUbnidw7h0S9MTHilzuOpYkYjEVl5xkp01NOlmq5XfI2iorZTra9wZYVpp41aQo1PCC6PmDjnKgcNT1VqlMhhZ81rXC+TcaQLDDLUp1RXreECmuFpuympUqKKtyGXKDlZrW0t3QNnKJ8UalM0FqZKKiqwUlRUJYfd2/H5Kv5I4ssCDVXE5K+UYrwomtqCwoZM33YUMbXyWy5db3vAkLUenUp1Ka4w4cGqrK4qOxLU6eQhDdit1YXbcSbaGBW4KjjqbU3qc+yp4NnUNWdm+6+8styGGbebE36IG0Usd4PilqCvzpVa1Jkd7h20emCh0A0svXAlg1KGLrM5r+DplK3OIqIQKV2sc2U+VfzgdYG/lIa5ek1IVyMt8iZ1Uksv40PkuB6YK2vugaMRh8Qpxgp+EFnqJTpE1KjKqOqmo6ljZbHN5XA6QK6t4dmpC2IBpoE050h2SsRmLqQpJpgeU1wYEzFVsQ1AUwuJFRcQSzZa4vTNR7WdLFltl0B3WgWGOWpkwdxXNGx50U+dFbNk8jNrnte+83va8Ct2Zs/HVaqmrUqoipRJu9Vcwu+ZbKQC5GUMd4geMRhcUtPyDicxOOB+8rM1gXGHtc6aZcp46QNFaltC7XNfyUNJbF/K5upStV0/EwZ9ehTAkK2Ifwg01xavUZadOmxrBadPN5dTnHNlcgG1t2kCXg8LXc4PnefVlNWnWtUqqrCmrc25ysAc3km/EmBAppjMgzDE8/zdDmSDUyBrnnOd1t25+G6BL2YuMWvSD881J6tZyzFyEA5xQjX/Cfu2XhvgddAQEBAQEBAQEBAQEBAQEBAQEBAQEBAQEBAQNdegtQFXUMDwIvKV26a4xVGUTGVZ4DWoa4dsyepc6fwtwnH1F2zxtTmPLP8SptmPB7pbUpP93VXm3406g0PYToZanV26v0XI2zyn8xKYqieEpHgIGtNmTqBunutceya9REcaJmPh4fRbB9+voP7aZ/vJ/8AWOU/b+ziz4RV40T3Op/W0dZc8n3hGZ5BrVjupAdbP8gZO+77qfuZlg4eq/nvZfRpgr3Fzr7LSvV3Kvan6f2nEy9FqVBQAALnRRqzHqHEy0zbtRj7HCEimSQCRY9G+01icxxS9SQgICAgICAgICAgICAgICAgICAgICAgICAgICAgICAgICAgICAgICAgICAgICAgICBpxOGSoMrqGHQRKXLdNcYqjKJiJV/iqpT/APj1So9W/wB4n89ROTstdv8AxVY9J4wrtmPCWfDcSmlShmHpUmB/2nWOuv0cK6M+sf0bqo8YZG2k/FTrA9dMn9JbttPvpqj5Sb4DtpT5tKsx/wBMj+Zkdtp91NU/KTfyhg1sVV0RBRX03s79yD+8jfqbvsxtjnPGfoZqn0SMFs9aZLEl6h31G1bsHQOoTe1p6aJz4zzlMU4TZusQEBAQEBAQEBAQEBAQEBAQEBAQEBAQEBAQEBAQEBAQEBAQEBAQEBAQED//2Q=="/>
          <p:cNvSpPr>
            <a:spLocks noChangeAspect="1" noChangeArrowheads="1"/>
          </p:cNvSpPr>
          <p:nvPr/>
        </p:nvSpPr>
        <p:spPr bwMode="auto">
          <a:xfrm>
            <a:off x="155575" y="-776288"/>
            <a:ext cx="6477000" cy="1619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5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Good coding practices</a:t>
            </a:r>
            <a:endParaRPr lang="en-IE" dirty="0"/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18" b="88662"/>
          <a:stretch/>
        </p:blipFill>
        <p:spPr>
          <a:xfrm>
            <a:off x="488560" y="1552527"/>
            <a:ext cx="3196316" cy="5448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25" b="62670"/>
          <a:stretch/>
        </p:blipFill>
        <p:spPr>
          <a:xfrm>
            <a:off x="1875933" y="2271054"/>
            <a:ext cx="3524742" cy="12365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14" b="33148"/>
          <a:stretch/>
        </p:blipFill>
        <p:spPr>
          <a:xfrm>
            <a:off x="3591732" y="3681299"/>
            <a:ext cx="3524742" cy="11949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78" b="612"/>
          <a:stretch/>
        </p:blipFill>
        <p:spPr>
          <a:xfrm>
            <a:off x="5307530" y="5049982"/>
            <a:ext cx="3524742" cy="1485900"/>
          </a:xfrm>
          <a:prstGeom prst="rect">
            <a:avLst/>
          </a:prstGeom>
        </p:spPr>
      </p:pic>
      <p:sp>
        <p:nvSpPr>
          <p:cNvPr id="11" name="Bent-Up Arrow 10"/>
          <p:cNvSpPr/>
          <p:nvPr/>
        </p:nvSpPr>
        <p:spPr>
          <a:xfrm rot="5400000">
            <a:off x="987137" y="2416527"/>
            <a:ext cx="457200" cy="48837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Bent-Up Arrow 11"/>
          <p:cNvSpPr/>
          <p:nvPr/>
        </p:nvSpPr>
        <p:spPr>
          <a:xfrm rot="5400000">
            <a:off x="2677392" y="3814104"/>
            <a:ext cx="457200" cy="48837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Bent-Up Arrow 12"/>
          <p:cNvSpPr/>
          <p:nvPr/>
        </p:nvSpPr>
        <p:spPr>
          <a:xfrm rot="5400000">
            <a:off x="4343400" y="5467991"/>
            <a:ext cx="457200" cy="48837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8368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0777"/>
            <a:ext cx="9144000" cy="2333192"/>
          </a:xfrm>
        </p:spPr>
        <p:txBody>
          <a:bodyPr/>
          <a:lstStyle/>
          <a:p>
            <a:pPr algn="just"/>
            <a:r>
              <a:rPr lang="en-IE" dirty="0"/>
              <a:t>2</a:t>
            </a:r>
            <a:r>
              <a:rPr lang="en-IE" dirty="0" smtClean="0"/>
              <a:t>. R language basic structure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28650" y="3280210"/>
            <a:ext cx="7886700" cy="1500187"/>
          </a:xfrm>
        </p:spPr>
        <p:txBody>
          <a:bodyPr/>
          <a:lstStyle/>
          <a:p>
            <a:r>
              <a:rPr lang="en-IE" dirty="0" smtClean="0"/>
              <a:t>This section will tell you about the basic elements the R language relies upon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16024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2.1 Concepts and conventions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681" y="1325563"/>
            <a:ext cx="7886700" cy="4351338"/>
          </a:xfrm>
        </p:spPr>
        <p:txBody>
          <a:bodyPr/>
          <a:lstStyle/>
          <a:p>
            <a:r>
              <a:rPr lang="en-IE" dirty="0" smtClean="0"/>
              <a:t>Console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 smtClean="0"/>
          </a:p>
          <a:p>
            <a:r>
              <a:rPr lang="en-IE" dirty="0" smtClean="0"/>
              <a:t>Comments </a:t>
            </a:r>
            <a:r>
              <a:rPr lang="en-IE" dirty="0"/>
              <a:t>(to be used extensively in scripts):</a:t>
            </a:r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976565" y="1910810"/>
            <a:ext cx="7344816" cy="1600536"/>
            <a:chOff x="976565" y="2035502"/>
            <a:chExt cx="7344816" cy="1600536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565" y="2188809"/>
              <a:ext cx="2808312" cy="1447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1696645" y="2220168"/>
              <a:ext cx="2304256" cy="18466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00901" y="2035502"/>
              <a:ext cx="2952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 smtClean="0">
                  <a:solidFill>
                    <a:srgbClr val="C00000"/>
                  </a:solidFill>
                </a:rPr>
                <a:t>Prompt: console available</a:t>
              </a:r>
              <a:endParaRPr lang="en-IE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1768653" y="2862724"/>
              <a:ext cx="2232248" cy="10888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00901" y="2539558"/>
              <a:ext cx="43204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 smtClean="0">
                  <a:solidFill>
                    <a:srgbClr val="C00000"/>
                  </a:solidFill>
                </a:rPr>
                <a:t>“Waiting” prompt: incomplete command</a:t>
              </a:r>
              <a:br>
                <a:rPr lang="en-IE" dirty="0" smtClean="0">
                  <a:solidFill>
                    <a:srgbClr val="C00000"/>
                  </a:solidFill>
                </a:rPr>
              </a:br>
              <a:r>
                <a:rPr lang="en-IE" dirty="0" smtClean="0">
                  <a:solidFill>
                    <a:srgbClr val="C00000"/>
                  </a:solidFill>
                </a:rPr>
                <a:t>(closing bracket)</a:t>
              </a:r>
              <a:endParaRPr lang="en-IE" dirty="0">
                <a:solidFill>
                  <a:srgbClr val="C0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2704757" y="2220168"/>
              <a:ext cx="1296144" cy="132750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89" y="4522152"/>
            <a:ext cx="627606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88" y="5458256"/>
            <a:ext cx="8361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357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/>
              <a:t>2.1 Concepts and </a:t>
            </a:r>
            <a:r>
              <a:rPr lang="en-IE" dirty="0" smtClean="0"/>
              <a:t>conventions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681" y="1534678"/>
            <a:ext cx="7886700" cy="5001203"/>
          </a:xfrm>
        </p:spPr>
        <p:txBody>
          <a:bodyPr>
            <a:normAutofit lnSpcReduction="10000"/>
          </a:bodyPr>
          <a:lstStyle/>
          <a:p>
            <a:r>
              <a:rPr lang="en-IE" dirty="0"/>
              <a:t>Variable declaration/assignment:</a:t>
            </a:r>
          </a:p>
          <a:p>
            <a:pPr lvl="1"/>
            <a:r>
              <a:rPr lang="en-IE" dirty="0"/>
              <a:t>Assignment with “ </a:t>
            </a:r>
            <a:r>
              <a:rPr lang="en-I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IE" dirty="0"/>
              <a:t> ” or “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E" dirty="0"/>
              <a:t> “: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 smtClean="0"/>
          </a:p>
          <a:p>
            <a:pPr lvl="1"/>
            <a:r>
              <a:rPr lang="en-IE" dirty="0" smtClean="0"/>
              <a:t>Names</a:t>
            </a:r>
            <a:r>
              <a:rPr lang="en-IE" dirty="0"/>
              <a:t>: letter or “.” </a:t>
            </a:r>
            <a:br>
              <a:rPr lang="en-IE" dirty="0"/>
            </a:br>
            <a:r>
              <a:rPr lang="en-IE" dirty="0"/>
              <a:t>               followed by letters, digits, “.” and/or “_”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r>
              <a:rPr lang="en-IE" dirty="0"/>
              <a:t>Case sensitive </a:t>
            </a:r>
            <a:r>
              <a:rPr lang="en-IE" dirty="0" err="1"/>
              <a:t>my</a:t>
            </a:r>
            <a:r>
              <a:rPr lang="en-IE" b="1" dirty="0" err="1"/>
              <a:t>v</a:t>
            </a:r>
            <a:r>
              <a:rPr lang="en-IE" dirty="0" err="1"/>
              <a:t>ar</a:t>
            </a:r>
            <a:r>
              <a:rPr lang="en-IE" dirty="0"/>
              <a:t> ≠ </a:t>
            </a:r>
            <a:r>
              <a:rPr lang="en-IE" dirty="0" err="1"/>
              <a:t>my</a:t>
            </a:r>
            <a:r>
              <a:rPr lang="en-IE" b="1" dirty="0" err="1"/>
              <a:t>V</a:t>
            </a:r>
            <a:r>
              <a:rPr lang="en-IE" dirty="0" err="1"/>
              <a:t>ar</a:t>
            </a:r>
            <a:endParaRPr lang="en-IE" dirty="0"/>
          </a:p>
          <a:p>
            <a:pPr lvl="1"/>
            <a:r>
              <a:rPr lang="en-IE" dirty="0"/>
              <a:t>Avoid all other characters (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$%&amp;{[]}@+*\/</a:t>
            </a:r>
            <a:r>
              <a:rPr lang="en-IE" dirty="0"/>
              <a:t>…): </a:t>
            </a:r>
            <a:br>
              <a:rPr lang="en-IE" dirty="0"/>
            </a:br>
            <a:r>
              <a:rPr lang="en-IE" dirty="0"/>
              <a:t>special meanings.</a:t>
            </a:r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374" y="2381469"/>
            <a:ext cx="2291254" cy="111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247" y="4339689"/>
            <a:ext cx="4089251" cy="102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372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/>
              <a:t>2.1 Concepts and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681" y="1325563"/>
            <a:ext cx="7886700" cy="5438919"/>
          </a:xfrm>
        </p:spPr>
        <p:txBody>
          <a:bodyPr/>
          <a:lstStyle/>
          <a:p>
            <a:r>
              <a:rPr lang="en-IE" dirty="0"/>
              <a:t>Functions</a:t>
            </a:r>
          </a:p>
          <a:p>
            <a:pPr lvl="1"/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&gt;(&lt;arg_name1&gt; = &lt;argument1&gt; ,</a:t>
            </a:r>
            <a:b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&lt;arg_name2&gt; = &lt;argument2&gt; ,</a:t>
            </a:r>
            <a:b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...)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r>
              <a:rPr lang="en-IE" dirty="0"/>
              <a:t>Information on a function?</a:t>
            </a:r>
            <a:br>
              <a:rPr lang="en-IE" dirty="0"/>
            </a:br>
            <a:r>
              <a:rPr lang="en-IE" dirty="0"/>
              <a:t/>
            </a:r>
            <a:br>
              <a:rPr lang="en-IE" dirty="0"/>
            </a:br>
            <a:r>
              <a:rPr lang="en-IE" dirty="0"/>
              <a:t/>
            </a:r>
            <a:br>
              <a:rPr lang="en-IE" dirty="0"/>
            </a:br>
            <a:endParaRPr lang="en-IE" dirty="0"/>
          </a:p>
          <a:p>
            <a:pPr lvl="1"/>
            <a:r>
              <a:rPr lang="en-IE" dirty="0"/>
              <a:t>Argument names can be ignored… with caution!</a:t>
            </a:r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eft Brace 4"/>
          <p:cNvSpPr/>
          <p:nvPr/>
        </p:nvSpPr>
        <p:spPr>
          <a:xfrm rot="-5400000">
            <a:off x="5827889" y="271913"/>
            <a:ext cx="301497" cy="4685485"/>
          </a:xfrm>
          <a:prstGeom prst="leftBrac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4505552" y="2752309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>
                <a:solidFill>
                  <a:srgbClr val="C00000"/>
                </a:solidFill>
              </a:rPr>
              <a:t>Named arguments</a:t>
            </a:r>
            <a:endParaRPr lang="en-IE" dirty="0">
              <a:solidFill>
                <a:srgbClr val="C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6" y="3169514"/>
            <a:ext cx="6156684" cy="737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4179992" y="4520590"/>
            <a:ext cx="774086" cy="14401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/>
          <p:cNvSpPr txBox="1"/>
          <p:nvPr/>
        </p:nvSpPr>
        <p:spPr>
          <a:xfrm>
            <a:off x="5256076" y="3971199"/>
            <a:ext cx="216024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rgbClr val="C00000"/>
                </a:solidFill>
              </a:rPr>
              <a:t>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rgbClr val="C00000"/>
                </a:solidFill>
              </a:rPr>
              <a:t>Returned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rgbClr val="C00000"/>
                </a:solidFill>
              </a:rPr>
              <a:t>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>
                <a:solidFill>
                  <a:srgbClr val="C00000"/>
                </a:solidFill>
              </a:rPr>
              <a:t>…</a:t>
            </a:r>
            <a:endParaRPr lang="en-IE" dirty="0">
              <a:solidFill>
                <a:srgbClr val="C00000"/>
              </a:solidFill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6" y="5877272"/>
            <a:ext cx="198022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061" y="5877272"/>
            <a:ext cx="2010223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72923" y="5883369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000" dirty="0" smtClean="0">
                <a:solidFill>
                  <a:srgbClr val="C00000"/>
                </a:solidFill>
              </a:rPr>
              <a:t>≠</a:t>
            </a:r>
            <a:endParaRPr lang="en-IE" sz="4000" dirty="0">
              <a:solidFill>
                <a:srgbClr val="C00000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6" y="4307208"/>
            <a:ext cx="210674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5920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2.1 </a:t>
            </a:r>
            <a:r>
              <a:rPr lang="en-IE" dirty="0"/>
              <a:t>Concepts and conventions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681" y="1565851"/>
            <a:ext cx="7886700" cy="4866121"/>
          </a:xfrm>
        </p:spPr>
        <p:txBody>
          <a:bodyPr/>
          <a:lstStyle/>
          <a:p>
            <a:r>
              <a:rPr lang="en-IE" dirty="0"/>
              <a:t>Working </a:t>
            </a:r>
            <a:r>
              <a:rPr lang="en-IE" dirty="0" smtClean="0"/>
              <a:t>directory</a:t>
            </a:r>
          </a:p>
          <a:p>
            <a:endParaRPr lang="en-IE" dirty="0"/>
          </a:p>
          <a:p>
            <a:pPr lvl="1"/>
            <a:r>
              <a:rPr lang="en-IE" dirty="0"/>
              <a:t>Query with </a:t>
            </a:r>
            <a:r>
              <a:rPr lang="en-I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getwd</a:t>
            </a:r>
            <a:r>
              <a:rPr lang="en-I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IE" dirty="0"/>
          </a:p>
          <a:p>
            <a:pPr lvl="1"/>
            <a:endParaRPr lang="en-IE" dirty="0" smtClean="0"/>
          </a:p>
          <a:p>
            <a:pPr lvl="1"/>
            <a:endParaRPr lang="en-IE" dirty="0"/>
          </a:p>
          <a:p>
            <a:pPr lvl="1"/>
            <a:r>
              <a:rPr lang="en-IE" dirty="0"/>
              <a:t>Set with </a:t>
            </a:r>
            <a:r>
              <a:rPr lang="en-I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I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("&lt;path&gt;")</a:t>
            </a:r>
          </a:p>
          <a:p>
            <a:pPr lvl="2"/>
            <a:r>
              <a:rPr lang="en-IE" dirty="0"/>
              <a:t>double the </a:t>
            </a:r>
            <a:r>
              <a:rPr lang="en-IE" b="1" dirty="0"/>
              <a:t>\</a:t>
            </a:r>
            <a:r>
              <a:rPr lang="en-IE" dirty="0"/>
              <a:t> (windows only) or</a:t>
            </a:r>
          </a:p>
          <a:p>
            <a:pPr lvl="2"/>
            <a:r>
              <a:rPr lang="en-IE" dirty="0"/>
              <a:t>use </a:t>
            </a:r>
            <a:r>
              <a:rPr lang="en-IE" b="1" dirty="0">
                <a:solidFill>
                  <a:srgbClr val="C00000"/>
                </a:solidFill>
              </a:rPr>
              <a:t>/</a:t>
            </a:r>
            <a:r>
              <a:rPr lang="en-IE" dirty="0"/>
              <a:t>      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IE" dirty="0"/>
              <a:t>    use this one for compatibility.</a:t>
            </a:r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604" y="3147866"/>
            <a:ext cx="3240360" cy="62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604" y="5384847"/>
            <a:ext cx="3672408" cy="1089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7996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2.2 Data types and structure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681" y="1565852"/>
            <a:ext cx="7886700" cy="4762212"/>
          </a:xfrm>
        </p:spPr>
        <p:txBody>
          <a:bodyPr>
            <a:normAutofit lnSpcReduction="10000"/>
          </a:bodyPr>
          <a:lstStyle/>
          <a:p>
            <a:r>
              <a:rPr lang="en-IE" dirty="0"/>
              <a:t>Types (modes) of data</a:t>
            </a:r>
          </a:p>
          <a:p>
            <a:pPr lvl="1"/>
            <a:r>
              <a:rPr lang="en-IE" dirty="0"/>
              <a:t>Functions 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mode()</a:t>
            </a:r>
            <a:r>
              <a:rPr lang="en-IE" dirty="0"/>
              <a:t>,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I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IE" dirty="0"/>
              <a:t>Main modes:</a:t>
            </a:r>
          </a:p>
          <a:p>
            <a:pPr lvl="2"/>
            <a:r>
              <a:rPr lang="en-IE" b="1" dirty="0">
                <a:solidFill>
                  <a:srgbClr val="C00000"/>
                </a:solidFill>
              </a:rPr>
              <a:t>numeric</a:t>
            </a:r>
            <a:r>
              <a:rPr lang="en-IE" dirty="0"/>
              <a:t>: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1, 3.14,…</a:t>
            </a:r>
            <a:b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IE" dirty="0">
                <a:cs typeface="Courier New" panose="02070309020205020404" pitchFamily="49" charset="0"/>
              </a:rPr>
              <a:t>   (Not a Number; </a:t>
            </a:r>
            <a:r>
              <a:rPr lang="en-IE" i="1" dirty="0">
                <a:cs typeface="Courier New" panose="02070309020205020404" pitchFamily="49" charset="0"/>
              </a:rPr>
              <a:t>e.g. </a:t>
            </a:r>
            <a:r>
              <a:rPr lang="en-IE" dirty="0">
                <a:cs typeface="Courier New" panose="02070309020205020404" pitchFamily="49" charset="0"/>
              </a:rPr>
              <a:t>0 / 0)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IE" dirty="0">
                <a:cs typeface="Courier New" panose="02070309020205020404" pitchFamily="49" charset="0"/>
              </a:rPr>
              <a:t>   (∞)</a:t>
            </a:r>
            <a:br>
              <a:rPr lang="en-IE" dirty="0">
                <a:cs typeface="Courier New" panose="02070309020205020404" pitchFamily="49" charset="0"/>
              </a:rPr>
            </a:br>
            <a:r>
              <a:rPr lang="en-IE" dirty="0"/>
              <a:t>…is the mode reported for types </a:t>
            </a:r>
            <a:r>
              <a:rPr lang="en-I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IE" dirty="0"/>
              <a:t> and </a:t>
            </a:r>
            <a:r>
              <a:rPr lang="en-I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IE" dirty="0"/>
              <a:t>.</a:t>
            </a:r>
            <a:endParaRPr lang="en-IE" b="1" dirty="0"/>
          </a:p>
          <a:p>
            <a:pPr lvl="2"/>
            <a:r>
              <a:rPr lang="en-IE" b="1" dirty="0">
                <a:solidFill>
                  <a:srgbClr val="C00000"/>
                </a:solidFill>
              </a:rPr>
              <a:t>character</a:t>
            </a:r>
            <a:r>
              <a:rPr lang="en-IE" dirty="0"/>
              <a:t>: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"Hello world", 'c\'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 la vie',…</a:t>
            </a:r>
          </a:p>
          <a:p>
            <a:pPr lvl="2"/>
            <a:r>
              <a:rPr lang="en-IE" b="1" dirty="0">
                <a:solidFill>
                  <a:srgbClr val="C00000"/>
                </a:solidFill>
                <a:cs typeface="Courier New" panose="02070309020205020404" pitchFamily="49" charset="0"/>
              </a:rPr>
              <a:t>logical</a:t>
            </a:r>
            <a:r>
              <a:rPr lang="en-IE" dirty="0">
                <a:cs typeface="Courier New" panose="02070309020205020404" pitchFamily="49" charset="0"/>
              </a:rPr>
              <a:t>: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TRUE, FALSE</a:t>
            </a:r>
          </a:p>
          <a:p>
            <a:pPr lvl="2"/>
            <a:r>
              <a:rPr lang="en-IE" b="1" dirty="0">
                <a:solidFill>
                  <a:srgbClr val="C00000"/>
                </a:solidFill>
                <a:cs typeface="Courier New" panose="02070309020205020404" pitchFamily="49" charset="0"/>
              </a:rPr>
              <a:t>complex</a:t>
            </a:r>
            <a:r>
              <a:rPr lang="en-IE" dirty="0">
                <a:cs typeface="Courier New" panose="02070309020205020404" pitchFamily="49" charset="0"/>
              </a:rPr>
              <a:t>: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 1 + 2i</a:t>
            </a:r>
            <a:r>
              <a:rPr lang="en-IE" dirty="0">
                <a:cs typeface="Courier New" panose="02070309020205020404" pitchFamily="49" charset="0"/>
              </a:rPr>
              <a:t>,… </a:t>
            </a:r>
            <a:br>
              <a:rPr lang="en-IE" dirty="0">
                <a:cs typeface="Courier New" panose="02070309020205020404" pitchFamily="49" charset="0"/>
              </a:rPr>
            </a:br>
            <a:endParaRPr lang="en-IE" dirty="0">
              <a:cs typeface="Courier New" panose="02070309020205020404" pitchFamily="49" charset="0"/>
            </a:endParaRPr>
          </a:p>
          <a:p>
            <a:pPr lvl="1"/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IE" dirty="0">
                <a:cs typeface="Courier New" panose="02070309020205020404" pitchFamily="49" charset="0"/>
              </a:rPr>
              <a:t> : Not Available (any type).</a:t>
            </a:r>
          </a:p>
          <a:p>
            <a:pPr lvl="1"/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IE" dirty="0">
                <a:cs typeface="Courier New" panose="02070309020205020404" pitchFamily="49" charset="0"/>
              </a:rPr>
              <a:t>: ~ empty (e.g. declaration of an empty variable)</a:t>
            </a:r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434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2.2 Data types and structure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681" y="1565852"/>
            <a:ext cx="7886700" cy="4881130"/>
          </a:xfrm>
        </p:spPr>
        <p:txBody>
          <a:bodyPr>
            <a:normAutofit lnSpcReduction="10000"/>
          </a:bodyPr>
          <a:lstStyle/>
          <a:p>
            <a:r>
              <a:rPr lang="en-IE" dirty="0"/>
              <a:t>Structure (class)</a:t>
            </a:r>
          </a:p>
          <a:p>
            <a:pPr lvl="1"/>
            <a:r>
              <a:rPr lang="en-IE" dirty="0"/>
              <a:t>Function: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class()</a:t>
            </a:r>
            <a:endParaRPr lang="en-IE" dirty="0"/>
          </a:p>
          <a:p>
            <a:pPr lvl="1"/>
            <a:r>
              <a:rPr lang="en-IE" dirty="0"/>
              <a:t>Main classes:</a:t>
            </a:r>
          </a:p>
          <a:p>
            <a:pPr lvl="2"/>
            <a:r>
              <a:rPr lang="en-IE" b="1" dirty="0">
                <a:solidFill>
                  <a:srgbClr val="C00000"/>
                </a:solidFill>
              </a:rPr>
              <a:t>vector</a:t>
            </a:r>
            <a:r>
              <a:rPr lang="en-IE" dirty="0"/>
              <a:t>: very important, </a:t>
            </a:r>
            <a:r>
              <a:rPr lang="en-IE" b="1" dirty="0"/>
              <a:t>this is the base structure</a:t>
            </a:r>
            <a:r>
              <a:rPr lang="en-IE" dirty="0"/>
              <a:t>.</a:t>
            </a:r>
            <a:br>
              <a:rPr lang="en-IE" dirty="0"/>
            </a:br>
            <a:r>
              <a:rPr lang="en-IE" dirty="0"/>
              <a:t>             Even a variable with one element is a vector…</a:t>
            </a:r>
            <a:br>
              <a:rPr lang="en-IE" dirty="0"/>
            </a:br>
            <a:r>
              <a:rPr lang="en-IE" dirty="0"/>
              <a:t>                notice the </a:t>
            </a:r>
            <a:r>
              <a:rPr lang="en-I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en-IE" dirty="0"/>
              <a:t>(pos. of 1</a:t>
            </a:r>
            <a:r>
              <a:rPr lang="en-IE" baseline="30000" dirty="0"/>
              <a:t>st</a:t>
            </a:r>
            <a:r>
              <a:rPr lang="en-IE" dirty="0"/>
              <a:t> element on the line)</a:t>
            </a:r>
            <a:br>
              <a:rPr lang="en-IE" dirty="0"/>
            </a:br>
            <a:r>
              <a:rPr lang="en-IE" sz="1200" dirty="0"/>
              <a:t/>
            </a:r>
            <a:br>
              <a:rPr lang="en-IE" sz="1200" dirty="0"/>
            </a:br>
            <a:r>
              <a:rPr lang="en-IE" dirty="0"/>
              <a:t>              The function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class()</a:t>
            </a:r>
            <a:r>
              <a:rPr lang="en-IE" dirty="0"/>
              <a:t> return the mode! </a:t>
            </a:r>
            <a:br>
              <a:rPr lang="en-IE" dirty="0"/>
            </a:br>
            <a:r>
              <a:rPr lang="en-IE" dirty="0"/>
              <a:t>              (the same for all elements of a same vector)</a:t>
            </a:r>
            <a:br>
              <a:rPr lang="en-IE" dirty="0"/>
            </a:br>
            <a:r>
              <a:rPr lang="en-IE" dirty="0"/>
              <a:t/>
            </a:r>
            <a:br>
              <a:rPr lang="en-IE" dirty="0"/>
            </a:br>
            <a:r>
              <a:rPr lang="en-IE" dirty="0"/>
              <a:t>  Every type of data has its own function to create </a:t>
            </a:r>
            <a:br>
              <a:rPr lang="en-IE" dirty="0"/>
            </a:br>
            <a:r>
              <a:rPr lang="en-IE" dirty="0"/>
              <a:t>  a vector of a given length:</a:t>
            </a:r>
          </a:p>
          <a:p>
            <a:pPr lvl="3"/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double(&lt;length&gt;)</a:t>
            </a:r>
            <a:r>
              <a:rPr lang="en-IE" dirty="0"/>
              <a:t>,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integer(…)</a:t>
            </a:r>
            <a:r>
              <a:rPr lang="en-IE" dirty="0"/>
              <a:t>,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numeric(…)</a:t>
            </a:r>
          </a:p>
          <a:p>
            <a:pPr lvl="3"/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character(&lt;length&gt;)</a:t>
            </a:r>
          </a:p>
          <a:p>
            <a:pPr lvl="3"/>
            <a:r>
              <a:rPr lang="en-IE" dirty="0" smtClean="0"/>
              <a:t>…</a:t>
            </a:r>
          </a:p>
          <a:p>
            <a:pPr marL="914400" lvl="2" indent="0">
              <a:buNone/>
            </a:pPr>
            <a:r>
              <a:rPr lang="en-IE" sz="1800" dirty="0" smtClean="0"/>
              <a:t>      Function concatenate </a:t>
            </a:r>
            <a:r>
              <a:rPr lang="en-IE" sz="1800" b="1" dirty="0" smtClean="0">
                <a:solidFill>
                  <a:srgbClr val="C00000"/>
                </a:solidFill>
              </a:rPr>
              <a:t>c(…)</a:t>
            </a:r>
            <a:endParaRPr lang="en-IE" sz="1800" b="1" dirty="0">
              <a:solidFill>
                <a:srgbClr val="C00000"/>
              </a:solidFill>
            </a:endParaRPr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060" y="5593917"/>
            <a:ext cx="2903104" cy="980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5160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2.2 Data types and structure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681" y="1565852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IE" dirty="0"/>
              <a:t>Main classes (continued…)</a:t>
            </a:r>
            <a:br>
              <a:rPr lang="en-IE" dirty="0"/>
            </a:br>
            <a:endParaRPr lang="en-IE" dirty="0"/>
          </a:p>
          <a:p>
            <a:pPr lvl="2"/>
            <a:r>
              <a:rPr lang="en-IE" b="1" dirty="0">
                <a:solidFill>
                  <a:srgbClr val="C00000"/>
                </a:solidFill>
              </a:rPr>
              <a:t>factor</a:t>
            </a:r>
            <a:r>
              <a:rPr lang="en-IE" dirty="0"/>
              <a:t>: a integer vector with a “levels” (names) attribute!</a:t>
            </a:r>
            <a:br>
              <a:rPr lang="en-IE" dirty="0"/>
            </a:br>
            <a:r>
              <a:rPr lang="en-IE" dirty="0"/>
              <a:t>             </a:t>
            </a:r>
            <a:r>
              <a:rPr lang="en-IE" dirty="0">
                <a:solidFill>
                  <a:srgbClr val="C00000"/>
                </a:solidFill>
              </a:rPr>
              <a:t>extensively used but very confusing</a:t>
            </a:r>
            <a:r>
              <a:rPr lang="en-IE" dirty="0"/>
              <a:t> (behave either </a:t>
            </a:r>
            <a:br>
              <a:rPr lang="en-IE" dirty="0"/>
            </a:br>
            <a:r>
              <a:rPr lang="en-IE" dirty="0"/>
              <a:t>             as a numeric or a character… depending on the context)!</a:t>
            </a:r>
            <a:br>
              <a:rPr lang="en-IE" dirty="0"/>
            </a:br>
            <a:r>
              <a:rPr lang="en-IE" dirty="0"/>
              <a:t>               </a:t>
            </a:r>
            <a:br>
              <a:rPr lang="en-IE" dirty="0"/>
            </a:br>
            <a:r>
              <a:rPr lang="en-IE" dirty="0"/>
              <a:t>              </a:t>
            </a:r>
            <a:r>
              <a:rPr lang="en-IE" b="1" dirty="0"/>
              <a:t>!!! Plenty of implicit conversions in R</a:t>
            </a:r>
          </a:p>
          <a:p>
            <a:pPr marL="457200" lvl="1" indent="0">
              <a:buNone/>
            </a:pPr>
            <a:r>
              <a:rPr lang="en-IE" dirty="0"/>
              <a:t/>
            </a:r>
            <a:br>
              <a:rPr lang="en-IE" dirty="0"/>
            </a:br>
            <a:r>
              <a:rPr lang="en-IE" dirty="0"/>
              <a:t>Two more classes that behave like vectors</a:t>
            </a:r>
            <a:br>
              <a:rPr lang="en-IE" dirty="0"/>
            </a:br>
            <a:r>
              <a:rPr lang="en-IE" dirty="0"/>
              <a:t>(numeric vectors + attributes to be interpreted as temporal information)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2"/>
            <a:r>
              <a:rPr lang="en-IE" b="1" dirty="0">
                <a:solidFill>
                  <a:srgbClr val="C00000"/>
                </a:solidFill>
              </a:rPr>
              <a:t>Date</a:t>
            </a:r>
            <a:r>
              <a:rPr lang="en-IE" dirty="0"/>
              <a:t>: </a:t>
            </a:r>
            <a:br>
              <a:rPr lang="en-IE" dirty="0"/>
            </a:br>
            <a:endParaRPr lang="en-IE" b="1" dirty="0">
              <a:solidFill>
                <a:srgbClr val="C00000"/>
              </a:solidFill>
            </a:endParaRPr>
          </a:p>
          <a:p>
            <a:pPr lvl="2"/>
            <a:r>
              <a:rPr lang="en-IE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POSIXct</a:t>
            </a:r>
            <a:r>
              <a:rPr lang="en-IE" dirty="0">
                <a:cs typeface="Courier New" panose="02070309020205020404" pitchFamily="49" charset="0"/>
              </a:rPr>
              <a:t>/</a:t>
            </a:r>
            <a:r>
              <a:rPr lang="en-IE" b="1" dirty="0" err="1">
                <a:solidFill>
                  <a:srgbClr val="C00000"/>
                </a:solidFill>
                <a:cs typeface="Courier New" panose="02070309020205020404" pitchFamily="49" charset="0"/>
              </a:rPr>
              <a:t>POSIXlt</a:t>
            </a:r>
            <a:r>
              <a:rPr lang="en-IE" dirty="0">
                <a:cs typeface="Courier New" panose="02070309020205020404" pitchFamily="49" charset="0"/>
              </a:rPr>
              <a:t>: date-time</a:t>
            </a:r>
            <a:r>
              <a:rPr lang="en-IE" dirty="0"/>
              <a:t>.</a:t>
            </a:r>
            <a:endParaRPr lang="en-IE" dirty="0">
              <a:solidFill>
                <a:srgbClr val="C00000"/>
              </a:solidFill>
            </a:endParaRPr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592" y="4035335"/>
            <a:ext cx="3384376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679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0777"/>
            <a:ext cx="9144000" cy="2333192"/>
          </a:xfrm>
        </p:spPr>
        <p:txBody>
          <a:bodyPr/>
          <a:lstStyle/>
          <a:p>
            <a:pPr algn="just"/>
            <a:r>
              <a:rPr lang="en-IE" dirty="0" smtClean="0"/>
              <a:t>1. About R and this course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28650" y="3280210"/>
            <a:ext cx="7886700" cy="1500187"/>
          </a:xfrm>
        </p:spPr>
        <p:txBody>
          <a:bodyPr/>
          <a:lstStyle/>
          <a:p>
            <a:r>
              <a:rPr lang="en-IE" dirty="0" smtClean="0"/>
              <a:t>This section will tell you about the aim of the course, why you should use R and the </a:t>
            </a:r>
            <a:r>
              <a:rPr lang="en-IE" dirty="0"/>
              <a:t>R</a:t>
            </a:r>
            <a:r>
              <a:rPr lang="en-IE" dirty="0" smtClean="0"/>
              <a:t> language history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5290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2.2 Data types and structure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681" y="1565852"/>
            <a:ext cx="7886700" cy="4351338"/>
          </a:xfrm>
        </p:spPr>
        <p:txBody>
          <a:bodyPr/>
          <a:lstStyle/>
          <a:p>
            <a:pPr lvl="1"/>
            <a:r>
              <a:rPr lang="en-IE" dirty="0"/>
              <a:t>Main classes (continued…)</a:t>
            </a:r>
          </a:p>
          <a:p>
            <a:pPr lvl="2"/>
            <a:r>
              <a:rPr lang="en-IE" b="1" dirty="0">
                <a:solidFill>
                  <a:srgbClr val="C00000"/>
                </a:solidFill>
              </a:rPr>
              <a:t>matrix</a:t>
            </a:r>
            <a:r>
              <a:rPr lang="en-IE" dirty="0"/>
              <a:t>: any mode suitable for a vector + 2 dimensions.</a:t>
            </a:r>
          </a:p>
          <a:p>
            <a:pPr lvl="3"/>
            <a:r>
              <a:rPr lang="en-IE" dirty="0"/>
              <a:t>dimensions can be named</a:t>
            </a:r>
          </a:p>
          <a:p>
            <a:pPr lvl="3"/>
            <a:r>
              <a:rPr lang="en-IE" dirty="0"/>
              <a:t>matrix algebra fully supported in R. </a:t>
            </a:r>
          </a:p>
          <a:p>
            <a:pPr lvl="3"/>
            <a:r>
              <a:rPr lang="en-IE" dirty="0"/>
              <a:t>created by 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matrix(…)</a:t>
            </a:r>
            <a:r>
              <a:rPr lang="en-IE" dirty="0"/>
              <a:t>,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IE" dirty="0"/>
              <a:t>,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pPr lvl="2"/>
            <a:endParaRPr lang="en-IE" b="1" dirty="0">
              <a:solidFill>
                <a:srgbClr val="C00000"/>
              </a:solidFill>
            </a:endParaRPr>
          </a:p>
          <a:p>
            <a:pPr lvl="2"/>
            <a:r>
              <a:rPr lang="en-IE" b="1" dirty="0">
                <a:solidFill>
                  <a:srgbClr val="C00000"/>
                </a:solidFill>
              </a:rPr>
              <a:t>array</a:t>
            </a:r>
            <a:r>
              <a:rPr lang="en-IE" dirty="0"/>
              <a:t>: ~ same as matrix but </a:t>
            </a:r>
            <a:r>
              <a:rPr lang="en-IE" b="1" dirty="0"/>
              <a:t>not</a:t>
            </a:r>
            <a:r>
              <a:rPr lang="en-IE" dirty="0"/>
              <a:t> limited in dimensions.</a:t>
            </a:r>
            <a:endParaRPr lang="en-IE" dirty="0">
              <a:solidFill>
                <a:srgbClr val="C00000"/>
              </a:solidFill>
            </a:endParaRPr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504" y="4360296"/>
            <a:ext cx="32988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5065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2.2 data types and structure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681" y="1325563"/>
            <a:ext cx="7886700" cy="5168755"/>
          </a:xfrm>
        </p:spPr>
        <p:txBody>
          <a:bodyPr>
            <a:normAutofit/>
          </a:bodyPr>
          <a:lstStyle/>
          <a:p>
            <a:pPr lvl="1"/>
            <a:r>
              <a:rPr lang="en-IE" dirty="0"/>
              <a:t>Main classes (continued…)</a:t>
            </a:r>
          </a:p>
          <a:p>
            <a:pPr lvl="2"/>
            <a:r>
              <a:rPr lang="en-IE" b="1" dirty="0">
                <a:solidFill>
                  <a:srgbClr val="C00000"/>
                </a:solidFill>
              </a:rPr>
              <a:t>list</a:t>
            </a:r>
            <a:r>
              <a:rPr lang="en-IE" dirty="0"/>
              <a:t>: catchall structure. </a:t>
            </a:r>
          </a:p>
          <a:p>
            <a:pPr lvl="3"/>
            <a:r>
              <a:rPr lang="en-IE" dirty="0"/>
              <a:t>Each element can be of any class or NULL.</a:t>
            </a:r>
          </a:p>
          <a:p>
            <a:pPr lvl="3"/>
            <a:r>
              <a:rPr lang="en-IE" dirty="0"/>
              <a:t>The elements can be named.</a:t>
            </a:r>
          </a:p>
          <a:p>
            <a:pPr lvl="2"/>
            <a:r>
              <a:rPr lang="en-IE" b="1" dirty="0" err="1">
                <a:solidFill>
                  <a:srgbClr val="C00000"/>
                </a:solidFill>
              </a:rPr>
              <a:t>data.frame</a:t>
            </a:r>
            <a:r>
              <a:rPr lang="en-IE" dirty="0"/>
              <a:t>: table with different types of data</a:t>
            </a:r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lvl="3"/>
            <a:endParaRPr lang="en-IE" dirty="0"/>
          </a:p>
          <a:p>
            <a:pPr lvl="3"/>
            <a:r>
              <a:rPr lang="en-IE" dirty="0" smtClean="0"/>
              <a:t>a </a:t>
            </a:r>
            <a:r>
              <a:rPr lang="en-IE" dirty="0"/>
              <a:t>type of list (all elements have the same length)</a:t>
            </a:r>
            <a:br>
              <a:rPr lang="en-IE" dirty="0"/>
            </a:br>
            <a:r>
              <a:rPr lang="en-IE" dirty="0"/>
              <a:t>1 column ≈ 1 vector.</a:t>
            </a:r>
          </a:p>
          <a:p>
            <a:pPr lvl="3"/>
            <a:r>
              <a:rPr lang="en-IE" dirty="0"/>
              <a:t>two dimensions (rows x cols).</a:t>
            </a:r>
          </a:p>
          <a:p>
            <a:pPr lvl="3"/>
            <a:r>
              <a:rPr lang="en-IE" dirty="0"/>
              <a:t>extensively used for ecological data.</a:t>
            </a:r>
          </a:p>
          <a:p>
            <a:pPr lvl="3"/>
            <a:r>
              <a:rPr lang="en-IE" dirty="0">
                <a:solidFill>
                  <a:srgbClr val="C00000"/>
                </a:solidFill>
              </a:rPr>
              <a:t>!!! characters systematically converted in factors by default!</a:t>
            </a:r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74" y="3092476"/>
            <a:ext cx="758051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3265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2.2 Data types and structure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681" y="1565852"/>
            <a:ext cx="7886700" cy="4351338"/>
          </a:xfrm>
        </p:spPr>
        <p:txBody>
          <a:bodyPr/>
          <a:lstStyle/>
          <a:p>
            <a:r>
              <a:rPr lang="en-IE" dirty="0" smtClean="0"/>
              <a:t>Accessing some attributes</a:t>
            </a:r>
            <a:endParaRPr lang="en-IE" dirty="0"/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3435408"/>
              </p:ext>
            </p:extLst>
          </p:nvPr>
        </p:nvGraphicFramePr>
        <p:xfrm>
          <a:off x="323528" y="2965544"/>
          <a:ext cx="8507412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/>
                <a:gridCol w="2736304"/>
                <a:gridCol w="4176588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 dimension (vector, list,…)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 dimensions (matrix, </a:t>
                      </a:r>
                      <a:r>
                        <a:rPr lang="en-IE" dirty="0" err="1" smtClean="0"/>
                        <a:t>data.frame</a:t>
                      </a:r>
                      <a:r>
                        <a:rPr lang="en-IE" dirty="0" smtClean="0"/>
                        <a:t>,…)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Number</a:t>
                      </a:r>
                      <a:r>
                        <a:rPr lang="en-IE" baseline="0" dirty="0" smtClean="0"/>
                        <a:t> of elements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length(x)</a:t>
                      </a:r>
                      <a:endParaRPr lang="en-IE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dim(x)      </a:t>
                      </a:r>
                      <a:r>
                        <a:rPr lang="en-IE" sz="1600" b="0" dirty="0" smtClean="0">
                          <a:latin typeface="+mn-lt"/>
                          <a:cs typeface="Courier New" panose="02070309020205020404" pitchFamily="49" charset="0"/>
                        </a:rPr>
                        <a:t>(both dim at the same time)</a:t>
                      </a:r>
                      <a:endParaRPr lang="en-IE" b="0" dirty="0" smtClean="0"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r>
                        <a:rPr lang="en-IE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nrow</a:t>
                      </a:r>
                      <a:r>
                        <a:rPr lang="en-IE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r>
                        <a:rPr lang="en-IE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ncol</a:t>
                      </a:r>
                      <a:r>
                        <a:rPr lang="en-IE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endParaRPr lang="en-IE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Names of elements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names(x)</a:t>
                      </a:r>
                      <a:endParaRPr lang="en-IE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dimnames</a:t>
                      </a:r>
                      <a:r>
                        <a:rPr lang="en-IE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r>
                        <a:rPr lang="en-IE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IE" sz="1600" b="0" dirty="0" smtClean="0">
                          <a:latin typeface="+mn-lt"/>
                          <a:cs typeface="Courier New" panose="02070309020205020404" pitchFamily="49" charset="0"/>
                        </a:rPr>
                        <a:t>(both dim at the same time)</a:t>
                      </a:r>
                      <a:endParaRPr lang="en-IE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IE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colnames</a:t>
                      </a:r>
                      <a:r>
                        <a:rPr lang="en-IE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r>
                        <a:rPr lang="en-IE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row.names</a:t>
                      </a:r>
                      <a:r>
                        <a:rPr lang="en-IE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endParaRPr lang="en-IE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Levels (factors)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levels(x)</a:t>
                      </a:r>
                    </a:p>
                    <a:p>
                      <a:r>
                        <a:rPr lang="en-IE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nlevels</a:t>
                      </a:r>
                      <a:r>
                        <a:rPr lang="en-IE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endParaRPr lang="en-IE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071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/>
              <a:t>2</a:t>
            </a:r>
            <a:r>
              <a:rPr lang="en-IE" dirty="0" smtClean="0"/>
              <a:t>.3 Vectors’ arithmetic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681" y="1565852"/>
            <a:ext cx="7886700" cy="4351338"/>
          </a:xfrm>
        </p:spPr>
        <p:txBody>
          <a:bodyPr/>
          <a:lstStyle/>
          <a:p>
            <a:r>
              <a:rPr lang="en-IE" dirty="0"/>
              <a:t>Basic arithmetic operators and functions:</a:t>
            </a:r>
          </a:p>
          <a:p>
            <a:pPr lvl="1"/>
            <a:r>
              <a:rPr lang="en-IE" dirty="0"/>
              <a:t>Fully vectorised: allows avoiding most of loops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marL="457200" lvl="1" indent="0">
              <a:buNone/>
            </a:pPr>
            <a:endParaRPr lang="en-IE" dirty="0"/>
          </a:p>
          <a:p>
            <a:pPr lvl="1"/>
            <a:endParaRPr lang="en-IE" sz="1800" dirty="0"/>
          </a:p>
          <a:p>
            <a:pPr lvl="1"/>
            <a:r>
              <a:rPr lang="en-IE" dirty="0"/>
              <a:t>Operators:   </a:t>
            </a:r>
            <a:r>
              <a:rPr lang="en-I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- / * ^ </a:t>
            </a:r>
          </a:p>
          <a:p>
            <a:pPr lvl="1"/>
            <a:r>
              <a:rPr lang="en-IE" dirty="0"/>
              <a:t>Arithmetic functions:</a:t>
            </a:r>
            <a:br>
              <a:rPr lang="en-IE" dirty="0"/>
            </a:b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E" sz="2000" dirty="0"/>
              <a:t>, 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log()</a:t>
            </a:r>
            <a:r>
              <a:rPr lang="en-IE" sz="2000" dirty="0"/>
              <a:t>, 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log10()</a:t>
            </a:r>
            <a:r>
              <a:rPr lang="en-IE" dirty="0"/>
              <a:t>, 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E" sz="1800" dirty="0"/>
              <a:t>, 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abs()</a:t>
            </a:r>
            <a:r>
              <a:rPr lang="en-IE" dirty="0"/>
              <a:t>, …</a:t>
            </a:r>
            <a:endParaRPr lang="en-IE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54378"/>
            <a:ext cx="5616624" cy="1287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301207"/>
            <a:ext cx="6624736" cy="1177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8115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/>
              <a:t>2</a:t>
            </a:r>
            <a:r>
              <a:rPr lang="en-IE" dirty="0" smtClean="0"/>
              <a:t>.4 Matrices’ algebra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681" y="1565852"/>
            <a:ext cx="7886700" cy="4351338"/>
          </a:xfrm>
        </p:spPr>
        <p:txBody>
          <a:bodyPr/>
          <a:lstStyle/>
          <a:p>
            <a:r>
              <a:rPr lang="en-IE" dirty="0"/>
              <a:t>R is well suited for matrix computations.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Several dedicated operators and functions … see examples</a:t>
            </a:r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223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Exercises</a:t>
            </a:r>
            <a:endParaRPr lang="en-IE" dirty="0"/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dirty="0" smtClean="0"/>
              <a:t>Create a vector </a:t>
            </a:r>
            <a:r>
              <a:rPr lang="en-IE" b="1" dirty="0" smtClean="0"/>
              <a:t>‘a’</a:t>
            </a:r>
            <a:r>
              <a:rPr lang="en-IE" dirty="0" smtClean="0"/>
              <a:t> containing the values </a:t>
            </a:r>
            <a:br>
              <a:rPr lang="en-IE" dirty="0" smtClean="0"/>
            </a:br>
            <a:r>
              <a:rPr lang="en-IE" dirty="0" smtClean="0"/>
              <a:t>10, 5, 4.1 and 100. (function </a:t>
            </a:r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IE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Which is its class? Its mode?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Calculate its log </a:t>
            </a:r>
            <a:r>
              <a:rPr lang="en-IE" b="1" dirty="0" smtClean="0"/>
              <a:t>in base 10 </a:t>
            </a:r>
            <a:r>
              <a:rPr lang="en-IE" dirty="0" smtClean="0"/>
              <a:t>(use the help if needed).</a:t>
            </a:r>
            <a:br>
              <a:rPr lang="en-IE" dirty="0" smtClean="0"/>
            </a:br>
            <a:endParaRPr lang="en-IE" dirty="0" smtClean="0"/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Use </a:t>
            </a:r>
            <a:r>
              <a:rPr lang="en-IE" b="1" dirty="0" smtClean="0"/>
              <a:t>‘a’</a:t>
            </a:r>
            <a:r>
              <a:rPr lang="en-IE" dirty="0" smtClean="0"/>
              <a:t> to create a matrix </a:t>
            </a:r>
            <a:r>
              <a:rPr lang="en-IE" b="1" dirty="0" smtClean="0"/>
              <a:t>‘b’</a:t>
            </a:r>
            <a:r>
              <a:rPr lang="en-IE" dirty="0" smtClean="0"/>
              <a:t> with two columns.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… print the number of rows of </a:t>
            </a:r>
            <a:r>
              <a:rPr lang="en-IE" b="1" dirty="0"/>
              <a:t>‘b</a:t>
            </a:r>
            <a:r>
              <a:rPr lang="en-IE" b="1" dirty="0" smtClean="0"/>
              <a:t>’</a:t>
            </a:r>
            <a:r>
              <a:rPr lang="en-IE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IE" dirty="0"/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Create a vector of two elements with today and yesterday date (use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Sys.Date</a:t>
            </a:r>
            <a:r>
              <a:rPr lang="en-IE" dirty="0" smtClean="0"/>
              <a:t>)</a:t>
            </a:r>
          </a:p>
        </p:txBody>
      </p:sp>
      <p:pic>
        <p:nvPicPr>
          <p:cNvPr id="10" name="Picture 2" descr="http://mumuland.m.u.pic.centerblog.net/3ea25b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96" y="818342"/>
            <a:ext cx="903507" cy="83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33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/>
              <a:t>2</a:t>
            </a:r>
            <a:r>
              <a:rPr lang="en-IE" dirty="0" smtClean="0"/>
              <a:t>.5 Logical operators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681" y="1325563"/>
            <a:ext cx="7886700" cy="5210319"/>
          </a:xfrm>
        </p:spPr>
        <p:txBody>
          <a:bodyPr>
            <a:normAutofit fontScale="92500" lnSpcReduction="20000"/>
          </a:bodyPr>
          <a:lstStyle/>
          <a:p>
            <a:r>
              <a:rPr lang="en-IE" dirty="0"/>
              <a:t>Fully vectorised… as usual</a:t>
            </a:r>
            <a:br>
              <a:rPr lang="en-IE" dirty="0"/>
            </a:b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IE" b="1" dirty="0"/>
              <a:t> </a:t>
            </a:r>
            <a:r>
              <a:rPr lang="en-IE" dirty="0"/>
              <a:t>(AND),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IE" dirty="0"/>
              <a:t> (OR),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IE" dirty="0"/>
              <a:t> (excl. OR)  and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IE" dirty="0"/>
              <a:t> (NOT</a:t>
            </a:r>
            <a:r>
              <a:rPr lang="en-IE" dirty="0" smtClean="0"/>
              <a:t>)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Among elements of a vector:</a:t>
            </a:r>
          </a:p>
          <a:p>
            <a:pPr lvl="1"/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any() </a:t>
            </a:r>
            <a:r>
              <a:rPr lang="en-IE" dirty="0"/>
              <a:t>at least one of the elements is TRUE</a:t>
            </a:r>
          </a:p>
          <a:p>
            <a:pPr lvl="1"/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all() </a:t>
            </a:r>
            <a:r>
              <a:rPr lang="en-IE" dirty="0"/>
              <a:t>the elements are TRUE</a:t>
            </a:r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92" y="2004292"/>
            <a:ext cx="5616624" cy="314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0863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/>
              <a:t>2</a:t>
            </a:r>
            <a:r>
              <a:rPr lang="en-IE" dirty="0" smtClean="0"/>
              <a:t>.5 Logical operators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681" y="1565852"/>
            <a:ext cx="7886700" cy="4351338"/>
          </a:xfrm>
        </p:spPr>
        <p:txBody>
          <a:bodyPr/>
          <a:lstStyle/>
          <a:p>
            <a:r>
              <a:rPr lang="en-IE" dirty="0"/>
              <a:t>Not </a:t>
            </a:r>
            <a:r>
              <a:rPr lang="en-IE" dirty="0" smtClean="0"/>
              <a:t>vectorised</a:t>
            </a:r>
            <a:endParaRPr lang="en-IE" dirty="0"/>
          </a:p>
          <a:p>
            <a:pPr lvl="1"/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IE" dirty="0"/>
              <a:t>,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IE" dirty="0"/>
              <a:t>and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isTRUE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I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IE" dirty="0"/>
              <a:t>Mainly used for programming control-flow (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dirty="0"/>
              <a:t> clauses in particular).</a:t>
            </a:r>
            <a:br>
              <a:rPr lang="en-IE" dirty="0"/>
            </a:br>
            <a:r>
              <a:rPr lang="en-IE" dirty="0"/>
              <a:t>See examples.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marL="457200" lvl="1" indent="0">
              <a:buNone/>
            </a:pP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isTRUE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E" dirty="0"/>
              <a:t> returns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IE" dirty="0"/>
              <a:t> if the condition is true,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IE" b="1" dirty="0"/>
              <a:t> in all other cases</a:t>
            </a:r>
            <a:r>
              <a:rPr lang="en-IE" dirty="0"/>
              <a:t>…</a:t>
            </a:r>
            <a:br>
              <a:rPr lang="en-IE" dirty="0"/>
            </a:br>
            <a:r>
              <a:rPr lang="en-IE" dirty="0"/>
              <a:t>…regardless it is NA or any other indefinite value.</a:t>
            </a:r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284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/>
              <a:t>2</a:t>
            </a:r>
            <a:r>
              <a:rPr lang="en-IE" dirty="0" smtClean="0"/>
              <a:t>.6 Comparisons and tests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681" y="1325563"/>
            <a:ext cx="7886700" cy="5137582"/>
          </a:xfrm>
        </p:spPr>
        <p:txBody>
          <a:bodyPr/>
          <a:lstStyle/>
          <a:p>
            <a:r>
              <a:rPr lang="en-IE" dirty="0"/>
              <a:t>operators (guess what…            vectorised!)</a:t>
            </a:r>
          </a:p>
          <a:p>
            <a:pPr lvl="1"/>
            <a:r>
              <a:rPr lang="en-I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IE" dirty="0"/>
              <a:t> (equal): anything that can be compared, character strings, logical, integers, doubles (!!! machine precision).</a:t>
            </a:r>
          </a:p>
          <a:p>
            <a:pPr lvl="1"/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IE" dirty="0"/>
              <a:t> (not equal): anything that can be compared as well.</a:t>
            </a:r>
          </a:p>
          <a:p>
            <a:pPr lvl="1"/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E" dirty="0"/>
              <a:t>,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IE" dirty="0"/>
              <a:t>,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dirty="0"/>
              <a:t>,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IE" dirty="0"/>
              <a:t>: numeric, date-time.</a:t>
            </a:r>
          </a:p>
          <a:p>
            <a:r>
              <a:rPr lang="en-IE" dirty="0"/>
              <a:t>Testing for indefinite values:</a:t>
            </a:r>
          </a:p>
          <a:p>
            <a:pPr lvl="1"/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is.na()</a:t>
            </a:r>
            <a:r>
              <a:rPr lang="en-IE" dirty="0"/>
              <a:t>,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is.null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E" dirty="0"/>
              <a:t>,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is.nan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E" dirty="0"/>
              <a:t>,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is.finite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IE" dirty="0" smtClean="0"/>
              <a:t>sets</a:t>
            </a:r>
            <a:endParaRPr lang="en-IE" dirty="0"/>
          </a:p>
          <a:p>
            <a:pPr lvl="1"/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is.element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(&lt;elements&gt;, &lt;set&gt;) </a:t>
            </a:r>
            <a:r>
              <a:rPr lang="en-IE" dirty="0"/>
              <a:t>identical to</a:t>
            </a:r>
            <a:br>
              <a:rPr lang="en-IE" dirty="0"/>
            </a:b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&lt;elements&gt; %in% &lt;set&gt;</a:t>
            </a:r>
            <a:endParaRPr lang="en-IE" dirty="0"/>
          </a:p>
          <a:p>
            <a:pPr lvl="1"/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which()</a:t>
            </a:r>
            <a:r>
              <a:rPr lang="en-IE" dirty="0"/>
              <a:t>,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match()</a:t>
            </a:r>
            <a:r>
              <a:rPr lang="en-IE" dirty="0"/>
              <a:t>, </a:t>
            </a:r>
          </a:p>
          <a:p>
            <a:pPr lvl="1"/>
            <a:r>
              <a:rPr lang="en-IE" dirty="0"/>
              <a:t>See also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?union</a:t>
            </a:r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364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Exercises</a:t>
            </a:r>
            <a:endParaRPr lang="en-IE" dirty="0"/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dirty="0"/>
              <a:t>Create a random vector “x” of length 10, with values comprised between 0 and 10 (function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IE" dirty="0"/>
              <a:t>, use the help).</a:t>
            </a:r>
          </a:p>
          <a:p>
            <a:pPr marL="514350" indent="-514350">
              <a:buFont typeface="+mj-lt"/>
              <a:buAutoNum type="arabicPeriod"/>
            </a:pPr>
            <a:endParaRPr lang="en-IE" dirty="0"/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Which elements of this vector are greater than 5?</a:t>
            </a:r>
          </a:p>
          <a:p>
            <a:pPr marL="514350" indent="-514350">
              <a:buFont typeface="+mj-lt"/>
              <a:buAutoNum type="arabicPeriod"/>
            </a:pPr>
            <a:endParaRPr lang="en-IE" dirty="0"/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Test if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(x)^2 </a:t>
            </a:r>
            <a:r>
              <a:rPr lang="en-IE" dirty="0"/>
              <a:t>equals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IE" dirty="0"/>
              <a:t> in all cases.</a:t>
            </a:r>
          </a:p>
          <a:p>
            <a:pPr marL="514350" indent="-514350">
              <a:buFont typeface="+mj-lt"/>
              <a:buAutoNum type="arabicPeriod"/>
            </a:pPr>
            <a:endParaRPr lang="en-IE" dirty="0"/>
          </a:p>
          <a:p>
            <a:pPr marL="514350" indent="-514350">
              <a:buFont typeface="+mj-lt"/>
              <a:buAutoNum type="arabicPeriod"/>
            </a:pPr>
            <a:r>
              <a:rPr lang="en-IE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Can you show that </a:t>
            </a:r>
            <a:r>
              <a:rPr lang="en-IE" strike="sngStrik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sqrt</a:t>
            </a:r>
            <a:r>
              <a:rPr lang="en-IE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(x)^2 equals x ± the machine precision (use </a:t>
            </a:r>
            <a:r>
              <a:rPr lang="en-IE" b="1" strike="sngStrik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IE" b="1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</a:t>
            </a:r>
            <a:r>
              <a:rPr lang="en-IE" b="1" strike="sngStrik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Machine$double.eps</a:t>
            </a:r>
            <a:r>
              <a:rPr lang="en-IE" b="1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IE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precision)?</a:t>
            </a:r>
          </a:p>
        </p:txBody>
      </p:sp>
      <p:pic>
        <p:nvPicPr>
          <p:cNvPr id="10" name="Picture 2" descr="http://mumuland.m.u.pic.centerblog.net/3ea25b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96" y="818342"/>
            <a:ext cx="903507" cy="83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81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4172"/>
          </a:xfrm>
        </p:spPr>
        <p:txBody>
          <a:bodyPr>
            <a:normAutofit/>
          </a:bodyPr>
          <a:lstStyle/>
          <a:p>
            <a:pPr algn="ctr"/>
            <a:r>
              <a:rPr lang="en-IE" dirty="0" smtClean="0"/>
              <a:t>Why inline commands software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46" y="1460248"/>
            <a:ext cx="8738754" cy="4421006"/>
          </a:xfrm>
        </p:spPr>
        <p:txBody>
          <a:bodyPr>
            <a:normAutofit fontScale="62500" lnSpcReduction="20000"/>
          </a:bodyPr>
          <a:lstStyle/>
          <a:p>
            <a:r>
              <a:rPr lang="en-IE" dirty="0"/>
              <a:t>More powerful data </a:t>
            </a:r>
            <a:r>
              <a:rPr lang="en-IE" dirty="0" smtClean="0"/>
              <a:t>manipulation</a:t>
            </a:r>
          </a:p>
          <a:p>
            <a:endParaRPr lang="en-IE" sz="900" dirty="0"/>
          </a:p>
          <a:p>
            <a:r>
              <a:rPr lang="en-IE" dirty="0"/>
              <a:t>Easier </a:t>
            </a:r>
            <a:r>
              <a:rPr lang="en-IE" dirty="0" smtClean="0"/>
              <a:t>automation</a:t>
            </a:r>
          </a:p>
          <a:p>
            <a:endParaRPr lang="en-IE" sz="800" dirty="0"/>
          </a:p>
          <a:p>
            <a:r>
              <a:rPr lang="en-IE" dirty="0"/>
              <a:t>Faster </a:t>
            </a:r>
            <a:r>
              <a:rPr lang="en-IE" dirty="0" smtClean="0"/>
              <a:t>computation</a:t>
            </a:r>
          </a:p>
          <a:p>
            <a:endParaRPr lang="en-IE" sz="800" dirty="0"/>
          </a:p>
          <a:p>
            <a:r>
              <a:rPr lang="en-IE" dirty="0"/>
              <a:t>It reads any type of </a:t>
            </a:r>
            <a:r>
              <a:rPr lang="en-IE" dirty="0" smtClean="0"/>
              <a:t>data</a:t>
            </a:r>
          </a:p>
          <a:p>
            <a:endParaRPr lang="en-IE" sz="800" dirty="0"/>
          </a:p>
          <a:p>
            <a:r>
              <a:rPr lang="en-IE" dirty="0"/>
              <a:t>Easier project </a:t>
            </a:r>
            <a:r>
              <a:rPr lang="en-IE" dirty="0" smtClean="0"/>
              <a:t>organization</a:t>
            </a:r>
          </a:p>
          <a:p>
            <a:endParaRPr lang="en-IE" sz="800" dirty="0"/>
          </a:p>
          <a:p>
            <a:r>
              <a:rPr lang="en-IE" dirty="0"/>
              <a:t>It supports larger data </a:t>
            </a:r>
            <a:r>
              <a:rPr lang="en-IE" dirty="0" smtClean="0"/>
              <a:t>sets</a:t>
            </a:r>
          </a:p>
          <a:p>
            <a:endParaRPr lang="en-IE" sz="600" dirty="0"/>
          </a:p>
          <a:p>
            <a:r>
              <a:rPr lang="en-IE" dirty="0"/>
              <a:t>Reproducibility (important for detecting errors</a:t>
            </a:r>
            <a:r>
              <a:rPr lang="en-IE" dirty="0" smtClean="0"/>
              <a:t>)</a:t>
            </a:r>
          </a:p>
          <a:p>
            <a:endParaRPr lang="en-IE" sz="600" dirty="0"/>
          </a:p>
          <a:p>
            <a:r>
              <a:rPr lang="en-IE" dirty="0"/>
              <a:t>Easier to find and fix </a:t>
            </a:r>
            <a:r>
              <a:rPr lang="en-IE" dirty="0" smtClean="0"/>
              <a:t>errors</a:t>
            </a:r>
          </a:p>
          <a:p>
            <a:endParaRPr lang="en-IE" sz="500" dirty="0"/>
          </a:p>
          <a:p>
            <a:r>
              <a:rPr lang="en-IE" dirty="0" smtClean="0"/>
              <a:t>Advanced </a:t>
            </a:r>
            <a:r>
              <a:rPr lang="en-IE" dirty="0"/>
              <a:t>Statistics capabilities</a:t>
            </a:r>
          </a:p>
          <a:p>
            <a:endParaRPr lang="en-IE" dirty="0"/>
          </a:p>
        </p:txBody>
      </p:sp>
      <p:pic>
        <p:nvPicPr>
          <p:cNvPr id="6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9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/>
              <a:t>2</a:t>
            </a:r>
            <a:r>
              <a:rPr lang="en-IE" dirty="0" smtClean="0"/>
              <a:t>.7 Sequences / repetitions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681" y="1565852"/>
            <a:ext cx="7886700" cy="5021984"/>
          </a:xfrm>
        </p:spPr>
        <p:txBody>
          <a:bodyPr/>
          <a:lstStyle/>
          <a:p>
            <a:r>
              <a:rPr lang="en-IE" dirty="0"/>
              <a:t>Very useful for optimising the use of vectorisation.</a:t>
            </a:r>
          </a:p>
          <a:p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pPr lvl="1"/>
            <a:r>
              <a:rPr lang="en-IE" dirty="0"/>
              <a:t>works with any combination of (arguments):</a:t>
            </a:r>
            <a:br>
              <a:rPr lang="en-IE" dirty="0"/>
            </a:br>
            <a:r>
              <a:rPr lang="en-IE" dirty="0"/>
              <a:t>from=, to=, by= (increment), </a:t>
            </a:r>
            <a:r>
              <a:rPr lang="en-IE" dirty="0" err="1"/>
              <a:t>length.out</a:t>
            </a:r>
            <a:r>
              <a:rPr lang="en-IE" dirty="0"/>
              <a:t>=, </a:t>
            </a:r>
            <a:r>
              <a:rPr lang="en-IE" dirty="0" err="1"/>
              <a:t>along.with</a:t>
            </a:r>
            <a:r>
              <a:rPr lang="en-IE" dirty="0"/>
              <a:t>= (vector of same length).</a:t>
            </a:r>
          </a:p>
          <a:p>
            <a:pPr lvl="1"/>
            <a:r>
              <a:rPr lang="en-IE" dirty="0"/>
              <a:t>all argument defaults at 1.</a:t>
            </a:r>
          </a:p>
          <a:p>
            <a:pPr lvl="1"/>
            <a:r>
              <a:rPr lang="en-IE" dirty="0"/>
              <a:t>shortcuts:</a:t>
            </a:r>
          </a:p>
          <a:p>
            <a:pPr lvl="2"/>
            <a:r>
              <a:rPr lang="en-IE" dirty="0" smtClean="0"/>
              <a:t>(from)“</a:t>
            </a:r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IE" dirty="0" smtClean="0"/>
              <a:t>” </a:t>
            </a:r>
            <a:r>
              <a:rPr lang="en-IE" dirty="0"/>
              <a:t>(to</a:t>
            </a:r>
            <a:r>
              <a:rPr lang="en-IE" dirty="0" smtClean="0"/>
              <a:t>)</a:t>
            </a:r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2"/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seq_len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(&lt;length&gt;)</a:t>
            </a:r>
            <a:r>
              <a:rPr lang="en-IE" dirty="0"/>
              <a:t>,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seq_along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(&lt;vector&gt;)</a:t>
            </a:r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354" y="4777827"/>
            <a:ext cx="4913487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2070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/>
              <a:t>2</a:t>
            </a:r>
            <a:r>
              <a:rPr lang="en-IE" dirty="0" smtClean="0"/>
              <a:t>.7 Sequences / repetitions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681" y="1565852"/>
            <a:ext cx="7886700" cy="4351338"/>
          </a:xfrm>
        </p:spPr>
        <p:txBody>
          <a:bodyPr/>
          <a:lstStyle/>
          <a:p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rep(…)</a:t>
            </a:r>
            <a:r>
              <a:rPr lang="en-IE" dirty="0"/>
              <a:t>: repetition of patterns, sequences,…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rev(…)</a:t>
            </a:r>
            <a:r>
              <a:rPr lang="en-IE" dirty="0"/>
              <a:t>: reverse a vector</a:t>
            </a:r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74" y="5565351"/>
            <a:ext cx="616544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74" y="2324991"/>
            <a:ext cx="3456384" cy="183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5018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/>
              <a:t>2</a:t>
            </a:r>
            <a:r>
              <a:rPr lang="en-IE" dirty="0" smtClean="0"/>
              <a:t>.8 Operators’ precedence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681" y="1565852"/>
            <a:ext cx="7886700" cy="4351338"/>
          </a:xfrm>
        </p:spPr>
        <p:txBody>
          <a:bodyPr/>
          <a:lstStyle/>
          <a:p>
            <a:r>
              <a:rPr lang="en-IE" dirty="0"/>
              <a:t>R complies with the usual precedence rules </a:t>
            </a:r>
            <a:br>
              <a:rPr lang="en-IE" dirty="0"/>
            </a:br>
            <a:r>
              <a:rPr lang="en-IE" dirty="0"/>
              <a:t>(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/</a:t>
            </a:r>
            <a:r>
              <a:rPr lang="en-IE" sz="2400" dirty="0"/>
              <a:t> over 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-</a:t>
            </a:r>
            <a:r>
              <a:rPr lang="en-IE" dirty="0"/>
              <a:t>,…)</a:t>
            </a:r>
          </a:p>
          <a:p>
            <a:r>
              <a:rPr lang="en-IE" dirty="0"/>
              <a:t>Some tricky operators (</a:t>
            </a:r>
            <a:r>
              <a:rPr lang="en-IE" i="1" dirty="0"/>
              <a:t>e.g. </a:t>
            </a:r>
            <a:r>
              <a:rPr lang="en-I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IE" dirty="0"/>
              <a:t> </a:t>
            </a:r>
            <a:r>
              <a:rPr lang="en-IE" dirty="0" smtClean="0"/>
              <a:t>)</a:t>
            </a:r>
            <a:endParaRPr lang="en-IE" i="1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pPr marL="0" indent="0">
              <a:buNone/>
            </a:pPr>
            <a:r>
              <a:rPr lang="en-IE" b="1" dirty="0"/>
              <a:t>=&gt;</a:t>
            </a:r>
            <a:r>
              <a:rPr lang="en-IE" dirty="0"/>
              <a:t>	Always use (…) when </a:t>
            </a:r>
            <a:r>
              <a:rPr lang="en-IE" dirty="0" smtClean="0"/>
              <a:t>you have a </a:t>
            </a:r>
            <a:r>
              <a:rPr lang="en-IE" dirty="0"/>
              <a:t>doubt</a:t>
            </a:r>
          </a:p>
          <a:p>
            <a:endParaRPr lang="en-IE" dirty="0"/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01" y="3212568"/>
            <a:ext cx="6666168" cy="1000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00" y="5365391"/>
            <a:ext cx="2834841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7973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Exercises</a:t>
            </a:r>
            <a:endParaRPr lang="en-IE" dirty="0"/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dirty="0"/>
              <a:t>Create a sequence </a:t>
            </a:r>
            <a:r>
              <a:rPr lang="en-IE" dirty="0" smtClean="0"/>
              <a:t>(function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IE" dirty="0" smtClean="0"/>
              <a:t>)</a:t>
            </a:r>
            <a:endParaRPr lang="en-IE" dirty="0"/>
          </a:p>
          <a:p>
            <a:pPr marL="914400" lvl="1" indent="-514350"/>
            <a:r>
              <a:rPr lang="en-IE" dirty="0"/>
              <a:t>from 2, </a:t>
            </a:r>
          </a:p>
          <a:p>
            <a:pPr marL="914400" lvl="1" indent="-514350"/>
            <a:r>
              <a:rPr lang="en-IE" dirty="0"/>
              <a:t>with the length of the vector x (from exercises 1.7 – assume you don’t know its actual length) </a:t>
            </a:r>
          </a:p>
          <a:p>
            <a:pPr marL="914400" lvl="1" indent="-514350"/>
            <a:r>
              <a:rPr lang="en-IE" dirty="0"/>
              <a:t>with an increment of 1</a:t>
            </a:r>
          </a:p>
          <a:p>
            <a:pPr marL="914400" lvl="1" indent="-514350"/>
            <a:r>
              <a:rPr lang="en-IE" dirty="0"/>
              <a:t>in </a:t>
            </a:r>
            <a:r>
              <a:rPr lang="en-IE" b="1" dirty="0"/>
              <a:t>two</a:t>
            </a:r>
            <a:r>
              <a:rPr lang="en-IE" dirty="0"/>
              <a:t> different ways … of which one using “:”!</a:t>
            </a:r>
          </a:p>
          <a:p>
            <a:pPr marL="914400" lvl="1" indent="-514350"/>
            <a:endParaRPr lang="en-IE" dirty="0"/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Create the same sequence using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seq_along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E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IE" dirty="0"/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Reverse x and store it in x2.</a:t>
            </a:r>
          </a:p>
          <a:p>
            <a:pPr marL="514350" indent="-514350">
              <a:buFont typeface="+mj-lt"/>
              <a:buAutoNum type="arabicPeriod"/>
            </a:pPr>
            <a:endParaRPr lang="en-IE" dirty="0"/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Create a sequence from 100 to 0 by an increment of 5</a:t>
            </a:r>
          </a:p>
        </p:txBody>
      </p:sp>
      <p:pic>
        <p:nvPicPr>
          <p:cNvPr id="10" name="Picture 2" descr="http://mumuland.m.u.pic.centerblog.net/3ea25b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96" y="818342"/>
            <a:ext cx="903507" cy="83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9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0777"/>
            <a:ext cx="9144000" cy="2333192"/>
          </a:xfrm>
        </p:spPr>
        <p:txBody>
          <a:bodyPr/>
          <a:lstStyle/>
          <a:p>
            <a:pPr algn="just"/>
            <a:r>
              <a:rPr lang="en-IE" dirty="0" smtClean="0"/>
              <a:t>3. Data manipulation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28650" y="3280210"/>
            <a:ext cx="7886700" cy="1500187"/>
          </a:xfrm>
        </p:spPr>
        <p:txBody>
          <a:bodyPr/>
          <a:lstStyle/>
          <a:p>
            <a:r>
              <a:rPr lang="en-IE" dirty="0" smtClean="0"/>
              <a:t>This section will give you the basics for manipulating data in 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169122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Data loading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856" y="1837775"/>
            <a:ext cx="7886700" cy="688975"/>
          </a:xfrm>
        </p:spPr>
        <p:txBody>
          <a:bodyPr/>
          <a:lstStyle/>
          <a:p>
            <a:pPr marL="0" indent="0" algn="ctr">
              <a:buNone/>
            </a:pPr>
            <a:r>
              <a:rPr lang="en-IE" dirty="0" smtClean="0"/>
              <a:t> In </a:t>
            </a:r>
            <a:r>
              <a:rPr lang="en-IE" dirty="0"/>
              <a:t>a nutshell </a:t>
            </a:r>
            <a:r>
              <a:rPr lang="en-IE" dirty="0" smtClean="0"/>
              <a:t>you </a:t>
            </a:r>
            <a:r>
              <a:rPr lang="en-IE" dirty="0"/>
              <a:t>can load everything you want !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6825" y="3114817"/>
            <a:ext cx="8050355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500" dirty="0"/>
              <a:t>Flat files (simple text files) : </a:t>
            </a:r>
            <a:r>
              <a:rPr lang="en-IE" sz="1500" b="1" i="1" dirty="0" err="1" smtClean="0">
                <a:solidFill>
                  <a:srgbClr val="FF0000"/>
                </a:solidFill>
              </a:rPr>
              <a:t>read.table</a:t>
            </a:r>
            <a:r>
              <a:rPr lang="en-IE" sz="1500" dirty="0" smtClean="0">
                <a:solidFill>
                  <a:srgbClr val="FF0000"/>
                </a:solidFill>
              </a:rPr>
              <a:t>() </a:t>
            </a:r>
            <a:r>
              <a:rPr lang="en-IE" sz="1500" dirty="0"/>
              <a:t>&amp; </a:t>
            </a:r>
            <a:r>
              <a:rPr lang="en-IE" sz="1500" dirty="0" smtClean="0"/>
              <a:t>read.csv() </a:t>
            </a:r>
            <a:r>
              <a:rPr lang="en-IE" sz="1500" dirty="0"/>
              <a:t>functions</a:t>
            </a:r>
          </a:p>
          <a:p>
            <a:endParaRPr lang="en-IE" sz="1500" dirty="0"/>
          </a:p>
          <a:p>
            <a:r>
              <a:rPr lang="en-IE" sz="1500" dirty="0"/>
              <a:t>Excel files : packages </a:t>
            </a:r>
            <a:r>
              <a:rPr lang="en-IE" sz="1500" dirty="0" err="1"/>
              <a:t>readxl</a:t>
            </a:r>
            <a:r>
              <a:rPr lang="en-IE" sz="1500" dirty="0"/>
              <a:t>, </a:t>
            </a:r>
            <a:r>
              <a:rPr lang="en-IE" sz="1500" dirty="0" err="1"/>
              <a:t>gdata</a:t>
            </a:r>
            <a:r>
              <a:rPr lang="en-IE" sz="1500" dirty="0"/>
              <a:t>, </a:t>
            </a:r>
            <a:r>
              <a:rPr lang="en-IE" sz="1500" dirty="0" err="1"/>
              <a:t>XLConnect</a:t>
            </a:r>
            <a:r>
              <a:rPr lang="en-IE" sz="1500" dirty="0"/>
              <a:t>, </a:t>
            </a:r>
            <a:r>
              <a:rPr lang="en-IE" sz="1500" dirty="0" err="1"/>
              <a:t>xlsx</a:t>
            </a:r>
            <a:endParaRPr lang="en-IE" sz="1500" dirty="0"/>
          </a:p>
          <a:p>
            <a:r>
              <a:rPr lang="en-IE" sz="1200" dirty="0">
                <a:hlinkClick r:id="rId3"/>
              </a:rPr>
              <a:t>https://www.datacamp.com/community/tutorials/r-tutorial-read-excel-into-r?tap_a=5644-dce66f&amp;tap_s=10907-287229</a:t>
            </a:r>
            <a:endParaRPr lang="en-IE" sz="1200" dirty="0"/>
          </a:p>
          <a:p>
            <a:endParaRPr lang="en-IE" sz="1500" dirty="0"/>
          </a:p>
          <a:p>
            <a:r>
              <a:rPr lang="en-IE" sz="1500" dirty="0"/>
              <a:t>Other statistical </a:t>
            </a:r>
            <a:r>
              <a:rPr lang="en-IE" sz="1500" dirty="0" err="1"/>
              <a:t>softwares</a:t>
            </a:r>
            <a:r>
              <a:rPr lang="en-IE" sz="1500" dirty="0"/>
              <a:t>: packages haven or foreign (+ </a:t>
            </a:r>
            <a:r>
              <a:rPr lang="en-IE" sz="1500" dirty="0" err="1"/>
              <a:t>Systat</a:t>
            </a:r>
            <a:r>
              <a:rPr lang="en-IE" sz="1500" dirty="0"/>
              <a:t> and Weka)</a:t>
            </a:r>
          </a:p>
          <a:p>
            <a:endParaRPr lang="en-IE" sz="1500" dirty="0"/>
          </a:p>
          <a:p>
            <a:r>
              <a:rPr lang="en-IE" sz="1500" dirty="0"/>
              <a:t>Relational data base : package </a:t>
            </a:r>
            <a:r>
              <a:rPr lang="en-IE" sz="1500" dirty="0" err="1"/>
              <a:t>RMySQL</a:t>
            </a:r>
            <a:r>
              <a:rPr lang="en-IE" sz="1500" dirty="0"/>
              <a:t>, </a:t>
            </a:r>
            <a:r>
              <a:rPr lang="en-IE" sz="1500" dirty="0" err="1"/>
              <a:t>RpostgreSQL</a:t>
            </a:r>
            <a:r>
              <a:rPr lang="en-IE" sz="1500" dirty="0"/>
              <a:t>, </a:t>
            </a:r>
            <a:r>
              <a:rPr lang="en-IE" sz="1500" dirty="0" err="1"/>
              <a:t>Roracle</a:t>
            </a:r>
            <a:r>
              <a:rPr lang="en-IE" sz="1500" dirty="0"/>
              <a:t>, DBI</a:t>
            </a:r>
          </a:p>
          <a:p>
            <a:endParaRPr lang="en-IE" sz="1500" dirty="0"/>
          </a:p>
          <a:p>
            <a:r>
              <a:rPr lang="en-IE" sz="1500" dirty="0"/>
              <a:t>Data from the web : TwittR2Mongo</a:t>
            </a:r>
          </a:p>
        </p:txBody>
      </p:sp>
      <p:pic>
        <p:nvPicPr>
          <p:cNvPr id="6" name="Picture 6" descr="http://files.softicons.com/download/system-icons/file-extension-icons-by-design-bolts/png/256x256/TXT%20File%20Extensi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62" y="3146151"/>
            <a:ext cx="308048" cy="30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http://pgloader.io/img/csv_tex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613" y="3149646"/>
            <a:ext cx="370717" cy="37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http://avs.vsb.cz/prislusenstvi/xls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333" y="3673213"/>
            <a:ext cx="393569" cy="39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 descr="http://technologyadvice.com/wp-content/uploads/2013/09/SAS200x20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29" y="4066782"/>
            <a:ext cx="469972" cy="46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https://uvalibraryfeb.files.wordpress.com/2013/04/stata_logo_blue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345" y="4196559"/>
            <a:ext cx="665681" cy="21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http://murviel-info.com/_wordPress/wp-content/uploads/2015/09/mysql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324" y="4608831"/>
            <a:ext cx="771590" cy="3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8" descr="http://blog.virtualstoragezone.com/wp-content/uploads/2014/05/Oracle_logo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5" b="44582"/>
          <a:stretch/>
        </p:blipFill>
        <p:spPr bwMode="auto">
          <a:xfrm>
            <a:off x="6953900" y="4780443"/>
            <a:ext cx="904970" cy="16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6" descr="http://www.mongoadmin.org/contents/images/web-ico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832" y="5094549"/>
            <a:ext cx="456705" cy="45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0" descr="https://g.twimg.com/Twitter_logo_blu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886" y="5145250"/>
            <a:ext cx="404260" cy="3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449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Data loading, </a:t>
            </a:r>
            <a:r>
              <a:rPr lang="en-IE" dirty="0" err="1" smtClean="0"/>
              <a:t>read.table</a:t>
            </a:r>
            <a:r>
              <a:rPr lang="en-IE" dirty="0" smtClean="0"/>
              <a:t>()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681" y="1565852"/>
            <a:ext cx="7886700" cy="4351338"/>
          </a:xfrm>
        </p:spPr>
        <p:txBody>
          <a:bodyPr/>
          <a:lstStyle/>
          <a:p>
            <a:r>
              <a:rPr lang="en-IE" dirty="0"/>
              <a:t>to read flat file (.txt and .csv)</a:t>
            </a:r>
          </a:p>
          <a:p>
            <a:endParaRPr lang="en-IE" sz="1400" dirty="0"/>
          </a:p>
          <a:p>
            <a:r>
              <a:rPr lang="en-IE" dirty="0"/>
              <a:t>Import them as </a:t>
            </a:r>
            <a:r>
              <a:rPr lang="en-IE" dirty="0" err="1"/>
              <a:t>data.frame</a:t>
            </a:r>
            <a:endParaRPr lang="en-IE" dirty="0"/>
          </a:p>
          <a:p>
            <a:endParaRPr lang="en-IE" sz="1400" dirty="0"/>
          </a:p>
          <a:p>
            <a:r>
              <a:rPr lang="en-IE" dirty="0"/>
              <a:t>Quite a lot of arguments (?</a:t>
            </a:r>
            <a:r>
              <a:rPr lang="en-IE" dirty="0" err="1"/>
              <a:t>read.table</a:t>
            </a:r>
            <a:r>
              <a:rPr lang="en-IE" dirty="0"/>
              <a:t>)</a:t>
            </a:r>
          </a:p>
          <a:p>
            <a:endParaRPr lang="en-IE" dirty="0"/>
          </a:p>
          <a:p>
            <a:pPr>
              <a:buNone/>
            </a:pPr>
            <a:endParaRPr lang="en-IE" dirty="0"/>
          </a:p>
          <a:p>
            <a:endParaRPr lang="en-IE" dirty="0"/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433" y="4149839"/>
            <a:ext cx="3351833" cy="1818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H="1">
            <a:off x="3835235" y="4280806"/>
            <a:ext cx="86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8882" y="4150539"/>
            <a:ext cx="41014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350" dirty="0"/>
              <a:t>File name, </a:t>
            </a:r>
            <a:r>
              <a:rPr lang="en-IE" sz="1350" b="1" i="1" dirty="0"/>
              <a:t>can include </a:t>
            </a:r>
            <a:r>
              <a:rPr lang="en-IE" sz="1350" b="1" i="1" dirty="0" smtClean="0"/>
              <a:t>location, even online </a:t>
            </a:r>
            <a:r>
              <a:rPr lang="en-IE" sz="1350" b="1" i="1" dirty="0" err="1" smtClean="0"/>
              <a:t>adress</a:t>
            </a:r>
            <a:endParaRPr lang="en-IE" sz="1350" b="1" i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35235" y="4645478"/>
            <a:ext cx="86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78882" y="4516242"/>
            <a:ext cx="34336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350" dirty="0"/>
              <a:t>Is the first line of your table variables names ?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835235" y="5010150"/>
            <a:ext cx="86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835235" y="5374822"/>
            <a:ext cx="86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835235" y="5739495"/>
            <a:ext cx="86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78882" y="4881946"/>
            <a:ext cx="34336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350" dirty="0"/>
              <a:t>Field separator character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8882" y="5247650"/>
            <a:ext cx="34336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350" dirty="0"/>
              <a:t>Decimal separator character</a:t>
            </a: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4678881" y="5613355"/>
            <a:ext cx="4391267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7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</a:rPr>
              <a:t>a character vector of strings which are to be interpreted as </a:t>
            </a:r>
            <a:r>
              <a:rPr lang="en-US" altLang="en-US" sz="1200" dirty="0">
                <a:latin typeface="Arial Unicode MS" panose="020B0604020202020204" pitchFamily="34" charset="-128"/>
                <a:hlinkClick r:id="rId4"/>
              </a:rPr>
              <a:t>NA</a:t>
            </a:r>
            <a:r>
              <a:rPr lang="en-US" altLang="en-US" sz="1200" dirty="0"/>
              <a:t> 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3719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Data saving, </a:t>
            </a:r>
            <a:r>
              <a:rPr lang="en-IE" dirty="0" err="1" smtClean="0"/>
              <a:t>write.table</a:t>
            </a:r>
            <a:r>
              <a:rPr lang="en-IE" dirty="0" smtClean="0"/>
              <a:t>()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681" y="1565852"/>
            <a:ext cx="7886700" cy="2445039"/>
          </a:xfrm>
        </p:spPr>
        <p:txBody>
          <a:bodyPr/>
          <a:lstStyle/>
          <a:p>
            <a:r>
              <a:rPr lang="en-IE" dirty="0"/>
              <a:t>to save your data, quite similar to </a:t>
            </a:r>
            <a:r>
              <a:rPr lang="en-IE" dirty="0" err="1" smtClean="0"/>
              <a:t>read.table</a:t>
            </a:r>
            <a:r>
              <a:rPr lang="en-IE" dirty="0" smtClean="0"/>
              <a:t>()</a:t>
            </a:r>
            <a:endParaRPr lang="en-IE" dirty="0"/>
          </a:p>
          <a:p>
            <a:endParaRPr lang="en-IE" sz="1400" dirty="0"/>
          </a:p>
          <a:p>
            <a:r>
              <a:rPr lang="en-IE" dirty="0"/>
              <a:t>outputs are .txt or .csv. files</a:t>
            </a:r>
          </a:p>
          <a:p>
            <a:endParaRPr lang="en-IE" sz="1400" dirty="0"/>
          </a:p>
          <a:p>
            <a:r>
              <a:rPr lang="en-IE" dirty="0"/>
              <a:t>Quite a lot of arguments </a:t>
            </a:r>
            <a:r>
              <a:rPr lang="en-IE" dirty="0" smtClean="0"/>
              <a:t>(?</a:t>
            </a:r>
            <a:r>
              <a:rPr lang="en-IE" dirty="0" err="1" smtClean="0"/>
              <a:t>write.table</a:t>
            </a:r>
            <a:r>
              <a:rPr lang="en-IE" dirty="0"/>
              <a:t>)</a:t>
            </a:r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3"/>
          <p:cNvCxnSpPr/>
          <p:nvPr/>
        </p:nvCxnSpPr>
        <p:spPr>
          <a:xfrm flipH="1">
            <a:off x="3883713" y="4687651"/>
            <a:ext cx="86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36217" y="4529978"/>
            <a:ext cx="24275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350" dirty="0" smtClean="0"/>
              <a:t>file </a:t>
            </a:r>
            <a:r>
              <a:rPr lang="en-IE" sz="1350" dirty="0"/>
              <a:t>name, can include location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883713" y="5109846"/>
            <a:ext cx="86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883713" y="5532041"/>
            <a:ext cx="86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83713" y="5954234"/>
            <a:ext cx="86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5"/>
          <p:cNvSpPr txBox="1"/>
          <p:nvPr/>
        </p:nvSpPr>
        <p:spPr>
          <a:xfrm>
            <a:off x="4836218" y="4944541"/>
            <a:ext cx="34336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350" dirty="0" smtClean="0"/>
              <a:t>field </a:t>
            </a:r>
            <a:r>
              <a:rPr lang="en-IE" sz="1350" dirty="0"/>
              <a:t>separator character</a:t>
            </a:r>
          </a:p>
        </p:txBody>
      </p:sp>
      <p:sp>
        <p:nvSpPr>
          <p:cNvPr id="11" name="TextBox 16"/>
          <p:cNvSpPr txBox="1"/>
          <p:nvPr/>
        </p:nvSpPr>
        <p:spPr>
          <a:xfrm>
            <a:off x="4836218" y="5359104"/>
            <a:ext cx="34336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350" dirty="0" smtClean="0"/>
              <a:t>decimal </a:t>
            </a:r>
            <a:r>
              <a:rPr lang="en-IE" sz="1350" dirty="0"/>
              <a:t>separator character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836217" y="5773667"/>
            <a:ext cx="1834477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7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latin typeface="Arial" panose="020B0604020202020204" pitchFamily="34" charset="0"/>
              </a:rPr>
              <a:t>row </a:t>
            </a:r>
            <a:r>
              <a:rPr lang="en-US" altLang="en-US" sz="1200" dirty="0">
                <a:latin typeface="Arial" panose="020B0604020202020204" pitchFamily="34" charset="0"/>
              </a:rPr>
              <a:t>names specification</a:t>
            </a:r>
          </a:p>
        </p:txBody>
      </p:sp>
      <p:cxnSp>
        <p:nvCxnSpPr>
          <p:cNvPr id="13" name="Straight Arrow Connector 3"/>
          <p:cNvCxnSpPr/>
          <p:nvPr/>
        </p:nvCxnSpPr>
        <p:spPr>
          <a:xfrm flipH="1">
            <a:off x="3880248" y="4265456"/>
            <a:ext cx="86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42158" y="4115415"/>
            <a:ext cx="24275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350" dirty="0" smtClean="0"/>
              <a:t>x, the data you want to save</a:t>
            </a:r>
            <a:endParaRPr lang="en-IE" sz="135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24"/>
          <a:stretch/>
        </p:blipFill>
        <p:spPr>
          <a:xfrm>
            <a:off x="883224" y="4051234"/>
            <a:ext cx="2820435" cy="208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52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File location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681" y="1949088"/>
            <a:ext cx="7886700" cy="2102139"/>
          </a:xfrm>
        </p:spPr>
        <p:txBody>
          <a:bodyPr/>
          <a:lstStyle/>
          <a:p>
            <a:r>
              <a:rPr lang="en-IE" dirty="0"/>
              <a:t>R does not support \ in addresses</a:t>
            </a:r>
          </a:p>
          <a:p>
            <a:endParaRPr lang="en-IE" dirty="0"/>
          </a:p>
          <a:p>
            <a:r>
              <a:rPr lang="en-IE" dirty="0"/>
              <a:t>Instead use ‘\\’ or ‘/’</a:t>
            </a:r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90" y="4333149"/>
            <a:ext cx="6738299" cy="1689019"/>
          </a:xfrm>
          <a:prstGeom prst="rect">
            <a:avLst/>
          </a:prstGeom>
        </p:spPr>
      </p:pic>
      <p:pic>
        <p:nvPicPr>
          <p:cNvPr id="6" name="Picture 4" descr="http://www.american-apartment-owners-association.org/wp-content/uploads/2014/10/WARNIN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02593" cy="168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Brace 6"/>
          <p:cNvSpPr/>
          <p:nvPr/>
        </p:nvSpPr>
        <p:spPr>
          <a:xfrm>
            <a:off x="7128164" y="5465618"/>
            <a:ext cx="83127" cy="259773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/>
          <p:cNvSpPr txBox="1"/>
          <p:nvPr/>
        </p:nvSpPr>
        <p:spPr>
          <a:xfrm>
            <a:off x="7288466" y="5410838"/>
            <a:ext cx="161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chemeClr val="accent2">
                    <a:lumMod val="75000"/>
                  </a:schemeClr>
                </a:solidFill>
              </a:rPr>
              <a:t>Recommended</a:t>
            </a:r>
            <a:endParaRPr lang="en-IE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159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Course dataset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90" y="1565852"/>
            <a:ext cx="7886700" cy="4647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Data are salmons caught in traps </a:t>
            </a: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lvl="1"/>
            <a:r>
              <a:rPr lang="en-IE" dirty="0"/>
              <a:t>from 5 rivers of the Franco-Irish </a:t>
            </a:r>
            <a:r>
              <a:rPr lang="en-IE" dirty="0" smtClean="0"/>
              <a:t>observatory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from 1995-2015 the </a:t>
            </a:r>
            <a:r>
              <a:rPr lang="en-IE" dirty="0" smtClean="0"/>
              <a:t>period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with records including</a:t>
            </a:r>
          </a:p>
          <a:p>
            <a:pPr lvl="2"/>
            <a:r>
              <a:rPr lang="en-IE" dirty="0"/>
              <a:t>River of capture</a:t>
            </a:r>
          </a:p>
          <a:p>
            <a:pPr lvl="2"/>
            <a:r>
              <a:rPr lang="en-IE" dirty="0"/>
              <a:t>Day and year of capture</a:t>
            </a:r>
          </a:p>
          <a:p>
            <a:pPr lvl="2"/>
            <a:r>
              <a:rPr lang="en-IE" dirty="0"/>
              <a:t>Marine and river age of the fish</a:t>
            </a:r>
          </a:p>
          <a:p>
            <a:pPr lvl="2"/>
            <a:r>
              <a:rPr lang="en-IE" dirty="0"/>
              <a:t>Length and weight</a:t>
            </a:r>
          </a:p>
          <a:p>
            <a:pPr lvl="2"/>
            <a:r>
              <a:rPr lang="en-IE" dirty="0"/>
              <a:t>Infection by sea lice</a:t>
            </a:r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askmepc-webdesign.com/hub/wp-content/uploads/2012/02/fak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194" y="4683355"/>
            <a:ext cx="3152806" cy="209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s3.amazonaws.com/wbstaticfiles/users/1798/455466_salmon-jumping-greeting-card-image-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999" y="1013084"/>
            <a:ext cx="1829346" cy="132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85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4172"/>
          </a:xfrm>
        </p:spPr>
        <p:txBody>
          <a:bodyPr/>
          <a:lstStyle/>
          <a:p>
            <a:pPr algn="ctr"/>
            <a:r>
              <a:rPr lang="en-IE" dirty="0" smtClean="0"/>
              <a:t>What’s R 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994" y="1813540"/>
            <a:ext cx="7664012" cy="3263504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Statistical programming language derived from S</a:t>
            </a:r>
          </a:p>
          <a:p>
            <a:endParaRPr lang="en-IE" dirty="0" smtClean="0"/>
          </a:p>
          <a:p>
            <a:r>
              <a:rPr lang="en-IE" dirty="0" smtClean="0"/>
              <a:t>First version from 1993</a:t>
            </a:r>
          </a:p>
          <a:p>
            <a:endParaRPr lang="en-IE" dirty="0" smtClean="0"/>
          </a:p>
          <a:p>
            <a:r>
              <a:rPr lang="en-IE" dirty="0" smtClean="0"/>
              <a:t>Developed by the Bell Labs and John Chalmers</a:t>
            </a:r>
          </a:p>
          <a:p>
            <a:endParaRPr lang="en-IE" dirty="0"/>
          </a:p>
          <a:p>
            <a:r>
              <a:rPr lang="en-IE" dirty="0" smtClean="0"/>
              <a:t>Available at </a:t>
            </a:r>
            <a:r>
              <a:rPr lang="en-IE" dirty="0" smtClean="0">
                <a:hlinkClick r:id="rId2"/>
              </a:rPr>
              <a:t>https</a:t>
            </a:r>
            <a:r>
              <a:rPr lang="en-IE" dirty="0">
                <a:hlinkClick r:id="rId2"/>
              </a:rPr>
              <a:t>://www.r-project.org/</a:t>
            </a:r>
            <a:endParaRPr lang="en-IE" dirty="0"/>
          </a:p>
          <a:p>
            <a:endParaRPr lang="en-IE" dirty="0"/>
          </a:p>
        </p:txBody>
      </p:sp>
      <p:pic>
        <p:nvPicPr>
          <p:cNvPr id="6" name="Picture 2" descr="RStud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56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Exercises</a:t>
            </a:r>
            <a:endParaRPr lang="en-IE" dirty="0"/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" y="1825625"/>
            <a:ext cx="91440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dirty="0"/>
              <a:t>Import the salmonRaw.txt file in R</a:t>
            </a:r>
          </a:p>
          <a:p>
            <a:pPr lvl="1"/>
            <a:r>
              <a:rPr lang="en-IE" sz="2000" dirty="0"/>
              <a:t>as a </a:t>
            </a:r>
            <a:r>
              <a:rPr lang="en-IE" sz="2000" dirty="0" err="1"/>
              <a:t>data.frame</a:t>
            </a:r>
            <a:r>
              <a:rPr lang="en-IE" sz="2000" dirty="0"/>
              <a:t> called ‘</a:t>
            </a:r>
            <a:r>
              <a:rPr lang="en-IE" sz="2000" dirty="0" err="1"/>
              <a:t>salmonRaw</a:t>
            </a:r>
            <a:r>
              <a:rPr lang="en-IE" sz="2000" dirty="0"/>
              <a:t>’</a:t>
            </a:r>
          </a:p>
          <a:p>
            <a:pPr lvl="1"/>
            <a:r>
              <a:rPr lang="en-IE" sz="2000" dirty="0" smtClean="0"/>
              <a:t>the </a:t>
            </a:r>
            <a:r>
              <a:rPr lang="en-IE" sz="2000" dirty="0"/>
              <a:t>file is located on the public drive in the ‘0_r_training’ folder</a:t>
            </a:r>
          </a:p>
          <a:p>
            <a:pPr marL="914400" lvl="1" indent="-457200">
              <a:buFont typeface="+mj-lt"/>
              <a:buAutoNum type="arabicPeriod"/>
            </a:pPr>
            <a:endParaRPr lang="en-IE" dirty="0"/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Display a few rows to check everything is alright</a:t>
            </a:r>
          </a:p>
          <a:p>
            <a:pPr marL="514350" indent="-514350">
              <a:buFont typeface="+mj-lt"/>
              <a:buAutoNum type="arabicPeriod"/>
            </a:pPr>
            <a:endParaRPr lang="en-IE" dirty="0"/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Look at the dimension of the table</a:t>
            </a:r>
          </a:p>
          <a:p>
            <a:pPr marL="914400" lvl="1" indent="-457200">
              <a:buFont typeface="+mj-lt"/>
              <a:buAutoNum type="arabicPeriod"/>
            </a:pPr>
            <a:endParaRPr lang="en-IE" dirty="0"/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Save </a:t>
            </a:r>
            <a:r>
              <a:rPr lang="en-IE" dirty="0" smtClean="0"/>
              <a:t>the data in your folder </a:t>
            </a:r>
            <a:r>
              <a:rPr lang="en-IE" dirty="0"/>
              <a:t>as ‘</a:t>
            </a:r>
            <a:r>
              <a:rPr lang="en-IE" dirty="0" smtClean="0"/>
              <a:t>salmonRawYourName.txt</a:t>
            </a:r>
            <a:r>
              <a:rPr lang="en-IE" dirty="0"/>
              <a:t>’</a:t>
            </a:r>
          </a:p>
        </p:txBody>
      </p:sp>
      <p:pic>
        <p:nvPicPr>
          <p:cNvPr id="10" name="Picture 2" descr="http://mumuland.m.u.pic.centerblog.net/3ea25b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96" y="818342"/>
            <a:ext cx="903507" cy="83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55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3.2 Indexing vector data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681" y="1565852"/>
            <a:ext cx="78867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i="1" dirty="0"/>
              <a:t>How to access/extract a subset of a variable?</a:t>
            </a:r>
          </a:p>
          <a:p>
            <a:pPr marL="0" indent="0">
              <a:buNone/>
            </a:pPr>
            <a:endParaRPr lang="en-IE" i="1" dirty="0"/>
          </a:p>
          <a:p>
            <a:pPr marL="0" indent="0">
              <a:buNone/>
            </a:pPr>
            <a:endParaRPr lang="en-IE" sz="1800" i="1" dirty="0"/>
          </a:p>
          <a:p>
            <a:r>
              <a:rPr lang="en-IE" dirty="0" smtClean="0"/>
              <a:t>several </a:t>
            </a:r>
            <a:r>
              <a:rPr lang="en-IE" dirty="0"/>
              <a:t>ways</a:t>
            </a:r>
            <a:r>
              <a:rPr lang="en-IE" dirty="0" smtClean="0"/>
              <a:t>, operator </a:t>
            </a:r>
            <a:r>
              <a:rPr lang="en-IE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endParaRPr lang="en-IE" dirty="0"/>
          </a:p>
          <a:p>
            <a:pPr lvl="1"/>
            <a:r>
              <a:rPr lang="en-IE" dirty="0" smtClean="0"/>
              <a:t>position</a:t>
            </a:r>
            <a:endParaRPr lang="en-IE" dirty="0"/>
          </a:p>
          <a:p>
            <a:pPr lvl="1">
              <a:lnSpc>
                <a:spcPct val="200000"/>
              </a:lnSpc>
            </a:pPr>
            <a:endParaRPr lang="en-IE" dirty="0"/>
          </a:p>
          <a:p>
            <a:pPr lvl="1"/>
            <a:r>
              <a:rPr lang="en-IE" dirty="0"/>
              <a:t>logical indexation</a:t>
            </a:r>
          </a:p>
          <a:p>
            <a:pPr marL="457200" lvl="1" indent="0">
              <a:lnSpc>
                <a:spcPct val="200000"/>
              </a:lnSpc>
              <a:buNone/>
            </a:pPr>
            <a:endParaRPr lang="en-IE" dirty="0"/>
          </a:p>
          <a:p>
            <a:pPr lvl="1"/>
            <a:r>
              <a:rPr lang="en-IE" dirty="0"/>
              <a:t>by name</a:t>
            </a:r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81" y="2024308"/>
            <a:ext cx="8226923" cy="638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700" y="4762785"/>
            <a:ext cx="6159385" cy="724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700" y="3582015"/>
            <a:ext cx="3398219" cy="693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454" y="5838614"/>
            <a:ext cx="4356484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340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Indexing data with several </a:t>
            </a:r>
            <a:r>
              <a:rPr lang="en-IE" dirty="0"/>
              <a:t>d</a:t>
            </a:r>
            <a:r>
              <a:rPr lang="en-IE" dirty="0" smtClean="0"/>
              <a:t>imensions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681" y="1565852"/>
            <a:ext cx="7886700" cy="1572203"/>
          </a:xfrm>
        </p:spPr>
        <p:txBody>
          <a:bodyPr/>
          <a:lstStyle/>
          <a:p>
            <a:r>
              <a:rPr lang="en-IE" dirty="0"/>
              <a:t>operators </a:t>
            </a:r>
            <a:r>
              <a:rPr lang="en-I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IE" dirty="0">
                <a:cs typeface="Courier New" panose="02070309020205020404" pitchFamily="49" charset="0"/>
              </a:rPr>
              <a:t>as well</a:t>
            </a:r>
          </a:p>
          <a:p>
            <a:r>
              <a:rPr lang="en-IE" dirty="0"/>
              <a:t>dimensions separated by “</a:t>
            </a:r>
            <a:r>
              <a:rPr lang="en-I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IE" dirty="0"/>
              <a:t>”</a:t>
            </a:r>
          </a:p>
          <a:p>
            <a:r>
              <a:rPr lang="en-IE" dirty="0"/>
              <a:t>order: rows, columns,…</a:t>
            </a: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36206"/>
            <a:ext cx="1368152" cy="1513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11560" y="3336206"/>
            <a:ext cx="4217735" cy="1454201"/>
            <a:chOff x="611560" y="3336206"/>
            <a:chExt cx="4217735" cy="1454201"/>
          </a:xfrm>
        </p:grpSpPr>
        <p:sp>
          <p:nvSpPr>
            <p:cNvPr id="76" name="Rectangle 75"/>
            <p:cNvSpPr/>
            <p:nvPr/>
          </p:nvSpPr>
          <p:spPr>
            <a:xfrm>
              <a:off x="611560" y="4286351"/>
              <a:ext cx="1224136" cy="504056"/>
            </a:xfrm>
            <a:prstGeom prst="rect">
              <a:avLst/>
            </a:prstGeom>
            <a:noFill/>
            <a:ln w="317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33361" y="3566270"/>
              <a:ext cx="702335" cy="1224137"/>
            </a:xfrm>
            <a:prstGeom prst="rect">
              <a:avLst/>
            </a:prstGeom>
            <a:noFill/>
            <a:ln w="317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133360" y="3336206"/>
              <a:ext cx="3695935" cy="1454201"/>
              <a:chOff x="1133360" y="3336206"/>
              <a:chExt cx="3695935" cy="1454201"/>
            </a:xfrm>
          </p:grpSpPr>
          <p:pic>
            <p:nvPicPr>
              <p:cNvPr id="72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28830" y="3336206"/>
                <a:ext cx="1800465" cy="8935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Rectangle 77"/>
              <p:cNvSpPr/>
              <p:nvPr/>
            </p:nvSpPr>
            <p:spPr>
              <a:xfrm>
                <a:off x="1133360" y="4286351"/>
                <a:ext cx="702335" cy="504056"/>
              </a:xfrm>
              <a:prstGeom prst="rect">
                <a:avLst/>
              </a:prstGeom>
              <a:noFill/>
              <a:ln w="317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cxnSp>
            <p:nvCxnSpPr>
              <p:cNvPr id="79" name="Straight Arrow Connector 78"/>
              <p:cNvCxnSpPr>
                <a:stCxn id="78" idx="3"/>
              </p:cNvCxnSpPr>
              <p:nvPr/>
            </p:nvCxnSpPr>
            <p:spPr>
              <a:xfrm flipV="1">
                <a:off x="1835695" y="4092713"/>
                <a:ext cx="1193135" cy="445666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6"/>
          <p:cNvGrpSpPr/>
          <p:nvPr/>
        </p:nvGrpSpPr>
        <p:grpSpPr>
          <a:xfrm>
            <a:off x="827584" y="3566269"/>
            <a:ext cx="7416824" cy="1512169"/>
            <a:chOff x="827584" y="3566269"/>
            <a:chExt cx="7416824" cy="1512169"/>
          </a:xfrm>
        </p:grpSpPr>
        <p:pic>
          <p:nvPicPr>
            <p:cNvPr id="74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7367" y="3696185"/>
              <a:ext cx="2567041" cy="1382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80" name="Group 79"/>
            <p:cNvGrpSpPr/>
            <p:nvPr/>
          </p:nvGrpSpPr>
          <p:grpSpPr>
            <a:xfrm>
              <a:off x="827584" y="3566269"/>
              <a:ext cx="4849783" cy="1213166"/>
              <a:chOff x="827584" y="3212975"/>
              <a:chExt cx="4849783" cy="1213166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403649" y="3212976"/>
                <a:ext cx="360040" cy="1213165"/>
              </a:xfrm>
              <a:prstGeom prst="rect">
                <a:avLst/>
              </a:prstGeom>
              <a:noFill/>
              <a:ln w="317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cxnSp>
            <p:nvCxnSpPr>
              <p:cNvPr id="82" name="Straight Arrow Connector 81"/>
              <p:cNvCxnSpPr>
                <a:endCxn id="74" idx="1"/>
              </p:cNvCxnSpPr>
              <p:nvPr/>
            </p:nvCxnSpPr>
            <p:spPr>
              <a:xfrm flipV="1">
                <a:off x="1763689" y="4034018"/>
                <a:ext cx="3913678" cy="392123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angle 82"/>
              <p:cNvSpPr/>
              <p:nvPr/>
            </p:nvSpPr>
            <p:spPr>
              <a:xfrm>
                <a:off x="827584" y="3212975"/>
                <a:ext cx="313385" cy="1213165"/>
              </a:xfrm>
              <a:prstGeom prst="rect">
                <a:avLst/>
              </a:prstGeom>
              <a:noFill/>
              <a:ln w="317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611561" y="3824648"/>
            <a:ext cx="6636723" cy="2765958"/>
            <a:chOff x="611561" y="3824648"/>
            <a:chExt cx="6636723" cy="2765958"/>
          </a:xfrm>
        </p:grpSpPr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8830" y="5654502"/>
              <a:ext cx="4219454" cy="936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84" name="Group 83"/>
            <p:cNvGrpSpPr/>
            <p:nvPr/>
          </p:nvGrpSpPr>
          <p:grpSpPr>
            <a:xfrm>
              <a:off x="611561" y="3824648"/>
              <a:ext cx="2417269" cy="1836204"/>
              <a:chOff x="611561" y="3465004"/>
              <a:chExt cx="2417269" cy="1836204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611561" y="3933057"/>
                <a:ext cx="1224134" cy="252028"/>
              </a:xfrm>
              <a:prstGeom prst="rect">
                <a:avLst/>
              </a:prstGeom>
              <a:noFill/>
              <a:ln w="317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cxnSp>
            <p:nvCxnSpPr>
              <p:cNvPr id="86" name="Straight Arrow Connector 85"/>
              <p:cNvCxnSpPr>
                <a:stCxn id="85" idx="3"/>
              </p:cNvCxnSpPr>
              <p:nvPr/>
            </p:nvCxnSpPr>
            <p:spPr>
              <a:xfrm>
                <a:off x="1835695" y="4059071"/>
                <a:ext cx="1193135" cy="1242137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611562" y="3465004"/>
                <a:ext cx="1224134" cy="252028"/>
              </a:xfrm>
              <a:prstGeom prst="rect">
                <a:avLst/>
              </a:prstGeom>
              <a:noFill/>
              <a:ln w="317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927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Indexing data, matrices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681" y="1565852"/>
            <a:ext cx="7886700" cy="4351338"/>
          </a:xfrm>
        </p:spPr>
        <p:txBody>
          <a:bodyPr/>
          <a:lstStyle/>
          <a:p>
            <a:r>
              <a:rPr lang="en-IE" dirty="0" smtClean="0"/>
              <a:t>Different </a:t>
            </a:r>
            <a:r>
              <a:rPr lang="en-IE" dirty="0"/>
              <a:t>methods can be combined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r>
              <a:rPr lang="en-IE" dirty="0"/>
              <a:t>R usually try to simplify by default: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marL="914400" lvl="2" indent="0">
              <a:buNone/>
            </a:pPr>
            <a:r>
              <a:rPr lang="en-IE" b="1" dirty="0"/>
              <a:t>Problem:</a:t>
            </a:r>
            <a:r>
              <a:rPr lang="en-IE" dirty="0"/>
              <a:t> when programming you not necessarily know </a:t>
            </a:r>
            <a:r>
              <a:rPr lang="en-IE" i="1" dirty="0"/>
              <a:t>a priori</a:t>
            </a:r>
            <a:r>
              <a:rPr lang="en-IE" dirty="0"/>
              <a:t> the # row or col selected </a:t>
            </a:r>
            <a:r>
              <a:rPr lang="en-IE" b="1" dirty="0"/>
              <a:t>and</a:t>
            </a:r>
            <a:r>
              <a:rPr lang="en-IE" dirty="0"/>
              <a:t> the behaviour change if only one. </a:t>
            </a:r>
            <a:r>
              <a:rPr lang="en-IE" dirty="0">
                <a:solidFill>
                  <a:srgbClr val="C00000"/>
                </a:solidFill>
              </a:rPr>
              <a:t>=&gt; option </a:t>
            </a:r>
            <a:r>
              <a:rPr lang="en-I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= FALSE</a:t>
            </a:r>
            <a:r>
              <a:rPr lang="en-IE" dirty="0"/>
              <a:t>.</a:t>
            </a:r>
          </a:p>
          <a:p>
            <a:pPr lvl="1"/>
            <a:endParaRPr lang="en-IE" dirty="0"/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069" y="2185635"/>
            <a:ext cx="4368485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969" y="3741521"/>
            <a:ext cx="3096345" cy="69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5" y="5475939"/>
            <a:ext cx="5472609" cy="75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51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Indexing data, lists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681" y="1565852"/>
            <a:ext cx="7886700" cy="4351338"/>
          </a:xfrm>
        </p:spPr>
        <p:txBody>
          <a:bodyPr/>
          <a:lstStyle/>
          <a:p>
            <a:r>
              <a:rPr lang="en-IE" dirty="0"/>
              <a:t>Extracting one </a:t>
            </a:r>
            <a:r>
              <a:rPr lang="en-IE" dirty="0" smtClean="0"/>
              <a:t>element</a:t>
            </a:r>
            <a:endParaRPr lang="en-IE" dirty="0"/>
          </a:p>
          <a:p>
            <a:pPr lvl="1"/>
            <a:r>
              <a:rPr lang="en-IE" dirty="0"/>
              <a:t>with the position</a:t>
            </a:r>
            <a:r>
              <a:rPr lang="en-IE" sz="3000" dirty="0"/>
              <a:t>: </a:t>
            </a:r>
            <a:r>
              <a:rPr lang="en-IE" sz="3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[[&lt;</a:t>
            </a:r>
            <a:r>
              <a:rPr lang="en-IE" sz="3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sz="3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&gt;]] </a:t>
            </a:r>
          </a:p>
          <a:p>
            <a:pPr lvl="2"/>
            <a:endParaRPr lang="en-IE" sz="2800" dirty="0"/>
          </a:p>
          <a:p>
            <a:pPr lvl="1"/>
            <a:r>
              <a:rPr lang="en-IE" dirty="0"/>
              <a:t>with its name: </a:t>
            </a:r>
            <a:r>
              <a:rPr lang="en-I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[["&lt;</a:t>
            </a:r>
            <a:r>
              <a:rPr lang="en-I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element_name</a:t>
            </a:r>
            <a:r>
              <a:rPr lang="en-I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&gt;"]] </a:t>
            </a:r>
            <a:r>
              <a:rPr lang="en-IE" dirty="0"/>
              <a:t>or </a:t>
            </a:r>
            <a:r>
              <a:rPr lang="en-I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$&lt;</a:t>
            </a:r>
            <a:r>
              <a:rPr lang="en-I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element_name</a:t>
            </a:r>
            <a:r>
              <a:rPr lang="en-I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dirty="0"/>
              <a:t>  </a:t>
            </a:r>
          </a:p>
          <a:p>
            <a:pPr lvl="2"/>
            <a:endParaRPr lang="en-IE" dirty="0"/>
          </a:p>
          <a:p>
            <a:pPr lvl="1"/>
            <a:r>
              <a:rPr lang="en-IE" dirty="0"/>
              <a:t>range of element (!!! returns a list): </a:t>
            </a:r>
            <a:r>
              <a:rPr lang="en-I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IE" dirty="0"/>
              <a:t>  </a:t>
            </a:r>
            <a:br>
              <a:rPr lang="en-IE" dirty="0"/>
            </a:br>
            <a:r>
              <a:rPr lang="en-IE" dirty="0"/>
              <a:t/>
            </a:r>
            <a:br>
              <a:rPr lang="en-IE" dirty="0"/>
            </a:br>
            <a:r>
              <a:rPr lang="en-IE" dirty="0"/>
              <a:t>Works just as for a vector: by position, name, logical indexation.</a:t>
            </a:r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4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Indexing data, </a:t>
            </a:r>
            <a:r>
              <a:rPr lang="en-IE" dirty="0" err="1" smtClean="0"/>
              <a:t>data.frames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681" y="1565852"/>
            <a:ext cx="7886700" cy="4351338"/>
          </a:xfrm>
        </p:spPr>
        <p:txBody>
          <a:bodyPr>
            <a:normAutofit/>
          </a:bodyPr>
          <a:lstStyle/>
          <a:p>
            <a:r>
              <a:rPr lang="en-IE" sz="2400" dirty="0" err="1"/>
              <a:t>data.frames</a:t>
            </a:r>
            <a:r>
              <a:rPr lang="en-IE" sz="2400" dirty="0"/>
              <a:t>: lists in which every element is a column…</a:t>
            </a:r>
            <a:br>
              <a:rPr lang="en-IE" sz="2400" dirty="0"/>
            </a:br>
            <a:r>
              <a:rPr lang="en-IE" sz="2400" dirty="0"/>
              <a:t>                        + 2 (possibly named) dimensions</a:t>
            </a:r>
            <a:r>
              <a:rPr lang="en-IE" dirty="0"/>
              <a:t/>
            </a:r>
            <a:br>
              <a:rPr lang="en-IE" dirty="0"/>
            </a:br>
            <a:r>
              <a:rPr lang="en-IE" dirty="0"/>
              <a:t/>
            </a:r>
            <a:br>
              <a:rPr lang="en-IE" dirty="0"/>
            </a:br>
            <a:r>
              <a:rPr lang="en-IE" dirty="0"/>
              <a:t/>
            </a:r>
            <a:br>
              <a:rPr lang="en-IE" dirty="0"/>
            </a:br>
            <a:endParaRPr lang="en-IE" dirty="0" smtClean="0"/>
          </a:p>
          <a:p>
            <a:r>
              <a:rPr lang="en-IE" sz="2400" dirty="0" smtClean="0"/>
              <a:t>2 things to remember</a:t>
            </a:r>
            <a:endParaRPr lang="en-IE" sz="2400" dirty="0"/>
          </a:p>
          <a:p>
            <a:pPr marL="457200" lvl="1" indent="0">
              <a:buNone/>
            </a:pPr>
            <a:r>
              <a:rPr lang="en-IE" sz="2000" b="1" dirty="0">
                <a:solidFill>
                  <a:srgbClr val="C00000"/>
                </a:solidFill>
              </a:rPr>
              <a:t>column </a:t>
            </a:r>
            <a:r>
              <a:rPr lang="en-IE" sz="2000" b="1" dirty="0" smtClean="0">
                <a:solidFill>
                  <a:srgbClr val="C00000"/>
                </a:solidFill>
              </a:rPr>
              <a:t>= vector</a:t>
            </a:r>
            <a:r>
              <a:rPr lang="en-IE" b="1" dirty="0"/>
              <a:t>		       </a:t>
            </a:r>
            <a:br>
              <a:rPr lang="en-IE" b="1" dirty="0"/>
            </a:br>
            <a:r>
              <a:rPr lang="en-IE" b="1" dirty="0"/>
              <a:t/>
            </a:r>
            <a:br>
              <a:rPr lang="en-IE" b="1" dirty="0"/>
            </a:br>
            <a:r>
              <a:rPr lang="en-IE" sz="3200" b="1" dirty="0"/>
              <a:t> </a:t>
            </a:r>
            <a:r>
              <a:rPr lang="en-IE" b="1" dirty="0"/>
              <a:t/>
            </a:r>
            <a:br>
              <a:rPr lang="en-IE" b="1" dirty="0"/>
            </a:br>
            <a:r>
              <a:rPr lang="en-IE" sz="2000" b="1" dirty="0">
                <a:solidFill>
                  <a:srgbClr val="C00000"/>
                </a:solidFill>
              </a:rPr>
              <a:t>Dimensions are used just as for matrices:</a:t>
            </a:r>
            <a:endParaRPr lang="en-IE" b="1" dirty="0">
              <a:solidFill>
                <a:srgbClr val="C00000"/>
              </a:solidFill>
            </a:endParaRPr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809" y="5449138"/>
            <a:ext cx="5527471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015" y="2353410"/>
            <a:ext cx="2758765" cy="114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809" y="4289294"/>
            <a:ext cx="7469883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446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Modifying data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681" y="1565852"/>
            <a:ext cx="7886700" cy="4351338"/>
          </a:xfrm>
        </p:spPr>
        <p:txBody>
          <a:bodyPr/>
          <a:lstStyle/>
          <a:p>
            <a:r>
              <a:rPr lang="en-IE" dirty="0"/>
              <a:t>General rule: “you modify as you access”:</a:t>
            </a:r>
          </a:p>
          <a:p>
            <a:pPr marL="457200" lvl="1" indent="0">
              <a:buNone/>
            </a:pPr>
            <a:r>
              <a:rPr lang="en-IE" dirty="0"/>
              <a:t>	</a:t>
            </a:r>
            <a:r>
              <a:rPr lang="en-I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&lt;object&gt;[…] / $… / [[…]] &lt;- </a:t>
            </a:r>
            <a:r>
              <a:rPr lang="en-IE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en-IE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Also works sometimes for adding/removing stuff:</a:t>
            </a:r>
          </a:p>
          <a:p>
            <a:pPr marL="0" indent="0">
              <a:buNone/>
            </a:pPr>
            <a:r>
              <a:rPr lang="en-IE" sz="2000" b="1" dirty="0">
                <a:solidFill>
                  <a:srgbClr val="C00000"/>
                </a:solidFill>
              </a:rPr>
              <a:t>Adding columns to a </a:t>
            </a:r>
            <a:r>
              <a:rPr lang="en-IE" sz="2000" b="1" dirty="0" err="1">
                <a:solidFill>
                  <a:srgbClr val="C00000"/>
                </a:solidFill>
              </a:rPr>
              <a:t>data.frame</a:t>
            </a:r>
            <a:r>
              <a:rPr lang="en-IE" sz="2000" b="1" dirty="0">
                <a:solidFill>
                  <a:srgbClr val="C00000"/>
                </a:solidFill>
              </a:rPr>
              <a:t>		Removing a column</a:t>
            </a:r>
            <a:endParaRPr lang="en-IE" dirty="0"/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03" y="2549302"/>
            <a:ext cx="2148563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459" y="2549302"/>
            <a:ext cx="6551688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03" y="5013176"/>
            <a:ext cx="4514444" cy="1424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731" y="5013176"/>
            <a:ext cx="4056757" cy="128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834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Modifying data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681" y="1565852"/>
            <a:ext cx="7886700" cy="4351338"/>
          </a:xfrm>
        </p:spPr>
        <p:txBody>
          <a:bodyPr/>
          <a:lstStyle/>
          <a:p>
            <a:r>
              <a:rPr lang="en-IE" dirty="0"/>
              <a:t>Further remark: the “change as you access” rule also extends to most of other functions accessing attributes of the objects </a:t>
            </a:r>
            <a:r>
              <a:rPr lang="en-IE" sz="2400" dirty="0"/>
              <a:t>(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I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row.|col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]names()</a:t>
            </a:r>
            <a:r>
              <a:rPr lang="en-IE" dirty="0"/>
              <a:t>, </a:t>
            </a:r>
            <a:r>
              <a:rPr lang="en-I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levels()</a:t>
            </a:r>
            <a:r>
              <a:rPr lang="en-IE" dirty="0"/>
              <a:t>,…):</a:t>
            </a:r>
            <a:br>
              <a:rPr lang="en-IE" dirty="0"/>
            </a:br>
            <a:r>
              <a:rPr lang="en-IE" dirty="0"/>
              <a:t/>
            </a:r>
            <a:br>
              <a:rPr lang="en-IE" dirty="0"/>
            </a:br>
            <a:r>
              <a:rPr lang="en-IE" dirty="0"/>
              <a:t/>
            </a:r>
            <a:br>
              <a:rPr lang="en-IE" dirty="0"/>
            </a:br>
            <a:r>
              <a:rPr lang="en-IE" dirty="0"/>
              <a:t/>
            </a:r>
            <a:br>
              <a:rPr lang="en-IE" dirty="0"/>
            </a:br>
            <a:r>
              <a:rPr lang="en-IE" dirty="0"/>
              <a:t>… and can even be combined with indices:</a:t>
            </a:r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95640"/>
            <a:ext cx="7340403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051824"/>
            <a:ext cx="3912888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523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Exercises</a:t>
            </a:r>
            <a:endParaRPr lang="en-IE" dirty="0"/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" y="1825625"/>
            <a:ext cx="9144000" cy="4351338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dirty="0"/>
              <a:t>Create a vector “seq5” as a sequence from 1 to </a:t>
            </a:r>
            <a:r>
              <a:rPr lang="en-IE" dirty="0" smtClean="0"/>
              <a:t>5</a:t>
            </a:r>
          </a:p>
          <a:p>
            <a:pPr marL="514350" indent="-514350">
              <a:buFont typeface="+mj-lt"/>
              <a:buAutoNum type="arabicPeriod"/>
            </a:pPr>
            <a:endParaRPr lang="en-IE" dirty="0"/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Name the elements as the first five letters (from the vector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letters</a:t>
            </a:r>
            <a:r>
              <a:rPr lang="en-IE" dirty="0"/>
              <a:t>). (decompose… first extract the letters</a:t>
            </a:r>
            <a:r>
              <a:rPr lang="en-IE" dirty="0" smtClean="0"/>
              <a:t>,…)</a:t>
            </a:r>
          </a:p>
          <a:p>
            <a:pPr marL="514350" indent="-514350">
              <a:buFont typeface="+mj-lt"/>
              <a:buAutoNum type="arabicPeriod"/>
            </a:pPr>
            <a:endParaRPr lang="en-IE" dirty="0"/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Select the elements 2 and 4 using two different ways.</a:t>
            </a:r>
          </a:p>
          <a:p>
            <a:pPr marL="514350" indent="-514350">
              <a:buFont typeface="+mj-lt"/>
              <a:buAutoNum type="arabicPeriod"/>
            </a:pPr>
            <a:endParaRPr lang="en-IE" dirty="0"/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Using the salmon data:</a:t>
            </a:r>
          </a:p>
          <a:p>
            <a:pPr marL="914400" lvl="1" indent="-514350"/>
            <a:r>
              <a:rPr lang="en-IE" dirty="0"/>
              <a:t>Create a new </a:t>
            </a:r>
            <a:r>
              <a:rPr lang="en-IE" dirty="0" err="1"/>
              <a:t>data.frame</a:t>
            </a:r>
            <a:r>
              <a:rPr lang="en-IE" dirty="0"/>
              <a:t> “salmonSub10” with the 10 first rows of </a:t>
            </a:r>
            <a:r>
              <a:rPr lang="en-IE" dirty="0" err="1"/>
              <a:t>salmonRaw</a:t>
            </a:r>
            <a:r>
              <a:rPr lang="en-IE" dirty="0"/>
              <a:t>.</a:t>
            </a:r>
          </a:p>
          <a:p>
            <a:pPr marL="914400" lvl="1" indent="-514350"/>
            <a:r>
              <a:rPr lang="en-IE" dirty="0"/>
              <a:t>Remove the column “wild” from salmonSub10.</a:t>
            </a:r>
          </a:p>
          <a:p>
            <a:pPr marL="914400" lvl="1" indent="-514350"/>
            <a:r>
              <a:rPr lang="en-IE" dirty="0"/>
              <a:t>Select the individuals in salmonSub10 with a length greater or equal to 80cm.</a:t>
            </a:r>
          </a:p>
        </p:txBody>
      </p:sp>
      <p:pic>
        <p:nvPicPr>
          <p:cNvPr id="10" name="Picture 2" descr="http://mumuland.m.u.pic.centerblog.net/3ea25b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96" y="818342"/>
            <a:ext cx="903507" cy="83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10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3.3 </a:t>
            </a:r>
            <a:r>
              <a:rPr lang="en-IE" dirty="0" err="1" smtClean="0"/>
              <a:t>Subsetting</a:t>
            </a:r>
            <a:r>
              <a:rPr lang="en-IE" dirty="0" smtClean="0"/>
              <a:t> data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082" y="1335277"/>
            <a:ext cx="7886700" cy="4351338"/>
          </a:xfrm>
        </p:spPr>
        <p:txBody>
          <a:bodyPr/>
          <a:lstStyle/>
          <a:p>
            <a:r>
              <a:rPr lang="en-IE" dirty="0" smtClean="0"/>
              <a:t>Using a test</a:t>
            </a:r>
            <a:endParaRPr lang="en-IE" dirty="0"/>
          </a:p>
          <a:p>
            <a:endParaRPr lang="en-IE" dirty="0"/>
          </a:p>
          <a:p>
            <a:endParaRPr lang="en-IE" sz="3200" dirty="0"/>
          </a:p>
          <a:p>
            <a:r>
              <a:rPr lang="en-IE" dirty="0"/>
              <a:t>removing elements by position:</a:t>
            </a:r>
          </a:p>
          <a:p>
            <a:endParaRPr lang="en-IE" dirty="0"/>
          </a:p>
          <a:p>
            <a:endParaRPr lang="en-IE" dirty="0"/>
          </a:p>
          <a:p>
            <a:endParaRPr lang="en-IE" sz="2000" dirty="0"/>
          </a:p>
          <a:p>
            <a:r>
              <a:rPr lang="en-I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subset(x,  &lt;condition&gt;) </a:t>
            </a:r>
            <a:r>
              <a:rPr lang="en-IE" dirty="0"/>
              <a:t>function:</a:t>
            </a:r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42" y="1858857"/>
            <a:ext cx="4497731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42" y="5368175"/>
            <a:ext cx="4752529" cy="1289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44" y="3510946"/>
            <a:ext cx="4752529" cy="1056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421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77"/>
            <a:ext cx="9144000" cy="994172"/>
          </a:xfrm>
        </p:spPr>
        <p:txBody>
          <a:bodyPr/>
          <a:lstStyle/>
          <a:p>
            <a:pPr algn="ctr"/>
            <a:r>
              <a:rPr lang="en-IE" dirty="0" smtClean="0"/>
              <a:t>R cons &amp; pros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47" y="2190209"/>
            <a:ext cx="5892598" cy="3263504"/>
          </a:xfrm>
        </p:spPr>
        <p:txBody>
          <a:bodyPr numCol="2">
            <a:normAutofit/>
          </a:bodyPr>
          <a:lstStyle/>
          <a:p>
            <a:r>
              <a:rPr lang="en-IE" sz="1800" dirty="0"/>
              <a:t>Steep learning curve</a:t>
            </a:r>
          </a:p>
          <a:p>
            <a:r>
              <a:rPr lang="en-IE" sz="1800" dirty="0"/>
              <a:t>Memory usage</a:t>
            </a:r>
          </a:p>
          <a:p>
            <a:r>
              <a:rPr lang="en-IE" sz="1800" dirty="0"/>
              <a:t>Not always the fastest</a:t>
            </a:r>
          </a:p>
          <a:p>
            <a:r>
              <a:rPr lang="en-IE" sz="1800" dirty="0"/>
              <a:t>Not automatic update</a:t>
            </a:r>
          </a:p>
          <a:p>
            <a:r>
              <a:rPr lang="en-IE" sz="1800" dirty="0"/>
              <a:t>Minimal GUI</a:t>
            </a:r>
          </a:p>
          <a:p>
            <a:r>
              <a:rPr lang="en-IE" sz="1800" dirty="0"/>
              <a:t>A few syntactical </a:t>
            </a:r>
            <a:r>
              <a:rPr lang="en-IE" sz="1800" dirty="0" smtClean="0"/>
              <a:t>curiosities</a:t>
            </a:r>
          </a:p>
          <a:p>
            <a:r>
              <a:rPr lang="en-IE" sz="1800" dirty="0" smtClean="0"/>
              <a:t>Does not compile </a:t>
            </a:r>
            <a:endParaRPr lang="en-IE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88323" y="2190209"/>
            <a:ext cx="4012699" cy="3969002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1800" dirty="0"/>
              <a:t>Easy to install</a:t>
            </a:r>
          </a:p>
          <a:p>
            <a:r>
              <a:rPr lang="en-IE" sz="1800" dirty="0"/>
              <a:t>Supports 64 bits configurations</a:t>
            </a:r>
          </a:p>
          <a:p>
            <a:r>
              <a:rPr lang="en-IE" sz="1800" dirty="0"/>
              <a:t>‘fairly easy to </a:t>
            </a:r>
            <a:r>
              <a:rPr lang="en-IE" sz="1800" dirty="0" smtClean="0"/>
              <a:t>program’</a:t>
            </a:r>
            <a:endParaRPr lang="en-IE" sz="1800" dirty="0"/>
          </a:p>
          <a:p>
            <a:r>
              <a:rPr lang="en-IE" sz="1800" dirty="0"/>
              <a:t>Developed for data oriented problems</a:t>
            </a:r>
          </a:p>
          <a:p>
            <a:r>
              <a:rPr lang="en-IE" sz="1800" dirty="0"/>
              <a:t>High quality analysis</a:t>
            </a:r>
          </a:p>
          <a:p>
            <a:r>
              <a:rPr lang="en-IE" sz="1800" dirty="0"/>
              <a:t>Fortran, C (C</a:t>
            </a:r>
            <a:r>
              <a:rPr lang="en-IE" sz="1800" dirty="0" smtClean="0"/>
              <a:t>++), python </a:t>
            </a:r>
            <a:r>
              <a:rPr lang="en-IE" sz="1800" dirty="0"/>
              <a:t>wrappers</a:t>
            </a:r>
          </a:p>
          <a:p>
            <a:r>
              <a:rPr lang="en-IE" sz="1800" dirty="0" smtClean="0"/>
              <a:t>Open </a:t>
            </a:r>
            <a:r>
              <a:rPr lang="en-IE" sz="1800" dirty="0"/>
              <a:t>source &amp; cross </a:t>
            </a:r>
            <a:r>
              <a:rPr lang="en-IE" sz="1800" dirty="0" smtClean="0"/>
              <a:t>platform</a:t>
            </a:r>
          </a:p>
          <a:p>
            <a:r>
              <a:rPr lang="en-IE" sz="1800" dirty="0" smtClean="0"/>
              <a:t>Free</a:t>
            </a:r>
            <a:endParaRPr lang="en-IE" sz="1800" dirty="0"/>
          </a:p>
          <a:p>
            <a:r>
              <a:rPr lang="en-IE" sz="1800" dirty="0"/>
              <a:t>Huge community (millions users)</a:t>
            </a:r>
          </a:p>
          <a:p>
            <a:pPr lvl="1"/>
            <a:r>
              <a:rPr lang="en-IE" sz="1800" dirty="0" smtClean="0"/>
              <a:t>100s </a:t>
            </a:r>
            <a:r>
              <a:rPr lang="en-IE" sz="1800" dirty="0"/>
              <a:t>of packages</a:t>
            </a:r>
          </a:p>
          <a:p>
            <a:pPr lvl="1"/>
            <a:r>
              <a:rPr lang="en-IE" sz="1800" dirty="0" smtClean="0"/>
              <a:t>Loads </a:t>
            </a:r>
            <a:r>
              <a:rPr lang="en-IE" sz="1800" dirty="0"/>
              <a:t>of resources (online, books)</a:t>
            </a:r>
          </a:p>
          <a:p>
            <a:pPr lvl="1"/>
            <a:r>
              <a:rPr lang="en-IE" sz="1800" dirty="0"/>
              <a:t>Help forum, mailing lists</a:t>
            </a:r>
          </a:p>
        </p:txBody>
      </p:sp>
      <p:pic>
        <p:nvPicPr>
          <p:cNvPr id="5" name="Picture 4" descr="https://upload.wikimedia.org/wikipedia/commons/thumb/8/85/Smiley.svg/2000px-Smiley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671" y="1409533"/>
            <a:ext cx="547207" cy="54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images.sodahead.com/polls/002001719/5926539938_smiley_angry_latino_answer_2_x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640" y="1325443"/>
            <a:ext cx="629024" cy="62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ightning Bolt 6"/>
          <p:cNvSpPr/>
          <p:nvPr/>
        </p:nvSpPr>
        <p:spPr>
          <a:xfrm>
            <a:off x="3603311" y="1639955"/>
            <a:ext cx="968689" cy="465693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350"/>
          </a:p>
        </p:txBody>
      </p:sp>
      <p:pic>
        <p:nvPicPr>
          <p:cNvPr id="9" name="Picture 2" descr="RStudi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attendly.com/wp-content/uploads/2012/09/compiling30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6" y="4879558"/>
            <a:ext cx="2126729" cy="185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73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3.4 Data types conversion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681" y="1325563"/>
            <a:ext cx="7886700" cy="4591627"/>
          </a:xfrm>
        </p:spPr>
        <p:txBody>
          <a:bodyPr/>
          <a:lstStyle/>
          <a:p>
            <a:pPr marL="0" indent="0">
              <a:buNone/>
            </a:pPr>
            <a:r>
              <a:rPr lang="en-IE" sz="2400" dirty="0"/>
              <a:t>Including classes that behave like vectors.</a:t>
            </a:r>
          </a:p>
          <a:p>
            <a:r>
              <a:rPr lang="en-IE" dirty="0"/>
              <a:t>Functions </a:t>
            </a:r>
            <a:r>
              <a:rPr lang="en-I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as.&lt;type&gt;(…)</a:t>
            </a:r>
            <a:r>
              <a:rPr lang="en-IE" dirty="0"/>
              <a:t> usable from different compatible types:</a:t>
            </a:r>
          </a:p>
          <a:p>
            <a:endParaRPr lang="en-IE" dirty="0"/>
          </a:p>
          <a:p>
            <a:endParaRPr lang="en-IE" dirty="0"/>
          </a:p>
          <a:p>
            <a:endParaRPr lang="en-IE" sz="4400" dirty="0"/>
          </a:p>
          <a:p>
            <a:r>
              <a:rPr lang="en-IE" dirty="0"/>
              <a:t>Mind the factor’s split personality!</a:t>
            </a:r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810" y="2651126"/>
            <a:ext cx="5110193" cy="1745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810" y="4939735"/>
            <a:ext cx="7236480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409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/>
              <a:t>Data types </a:t>
            </a:r>
            <a:r>
              <a:rPr lang="en-IE" dirty="0" smtClean="0"/>
              <a:t>conversion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681" y="1565852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Text formatting: for numeric, Dates, </a:t>
            </a:r>
            <a:r>
              <a:rPr lang="en-IE" dirty="0" err="1"/>
              <a:t>POSIXct</a:t>
            </a:r>
            <a:r>
              <a:rPr lang="en-IE" dirty="0"/>
              <a:t>,… you may want further control  </a:t>
            </a:r>
            <a:r>
              <a:rPr lang="en-IE" b="1" dirty="0"/>
              <a:t>=&gt;</a:t>
            </a:r>
            <a:r>
              <a:rPr lang="en-IE" dirty="0"/>
              <a:t>  </a:t>
            </a:r>
            <a:r>
              <a:rPr lang="en-I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format(…)</a:t>
            </a:r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085" y="2777093"/>
            <a:ext cx="6159892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499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3.5 Ordering data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681" y="1565852"/>
            <a:ext cx="7886700" cy="4351338"/>
          </a:xfrm>
        </p:spPr>
        <p:txBody>
          <a:bodyPr/>
          <a:lstStyle/>
          <a:p>
            <a:r>
              <a:rPr lang="en-IE" dirty="0"/>
              <a:t>sort() -&gt; order a vector.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order() -&gt; indices to order data (possibly &gt;1 factor)</a:t>
            </a:r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75" y="2220094"/>
            <a:ext cx="738717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41" y="3617233"/>
            <a:ext cx="7560840" cy="3053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319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Exercises</a:t>
            </a:r>
            <a:endParaRPr lang="en-IE" dirty="0"/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" y="1825625"/>
            <a:ext cx="91440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dirty="0"/>
              <a:t>Using the </a:t>
            </a:r>
            <a:r>
              <a:rPr lang="en-IE" dirty="0" err="1"/>
              <a:t>salmonRaw</a:t>
            </a:r>
            <a:r>
              <a:rPr lang="en-IE" dirty="0"/>
              <a:t> data</a:t>
            </a:r>
          </a:p>
          <a:p>
            <a:pPr marL="0" indent="0">
              <a:buNone/>
            </a:pPr>
            <a:endParaRPr lang="en-IE" sz="2000" dirty="0"/>
          </a:p>
          <a:p>
            <a:pPr marL="914400" lvl="1" indent="-457200">
              <a:buFont typeface="+mj-lt"/>
              <a:buAutoNum type="arabicPeriod"/>
            </a:pPr>
            <a:r>
              <a:rPr lang="en-IE" dirty="0"/>
              <a:t>What is the class of the column “river”?</a:t>
            </a:r>
          </a:p>
          <a:p>
            <a:pPr marL="914400" lvl="1" indent="-457200">
              <a:buFont typeface="+mj-lt"/>
              <a:buAutoNum type="arabicPeriod"/>
            </a:pPr>
            <a:endParaRPr lang="en-IE" dirty="0"/>
          </a:p>
          <a:p>
            <a:pPr marL="914400" lvl="1" indent="-457200">
              <a:buFont typeface="+mj-lt"/>
              <a:buAutoNum type="arabicPeriod"/>
            </a:pPr>
            <a:r>
              <a:rPr lang="en-IE" dirty="0"/>
              <a:t>List the different rivers in the </a:t>
            </a:r>
            <a:r>
              <a:rPr lang="en-IE" dirty="0" smtClean="0"/>
              <a:t>dataset (</a:t>
            </a:r>
            <a:r>
              <a:rPr lang="en-IE" i="1" dirty="0" smtClean="0"/>
              <a:t>cf. </a:t>
            </a:r>
            <a:r>
              <a:rPr lang="en-IE" dirty="0" smtClean="0"/>
              <a:t>slide 22)</a:t>
            </a:r>
            <a:r>
              <a:rPr lang="en-IE" i="1" dirty="0" smtClean="0"/>
              <a:t>.</a:t>
            </a:r>
            <a:endParaRPr lang="en-IE" i="1" dirty="0"/>
          </a:p>
          <a:p>
            <a:pPr marL="914400" lvl="1" indent="-457200">
              <a:buFont typeface="+mj-lt"/>
              <a:buAutoNum type="arabicPeriod"/>
            </a:pPr>
            <a:endParaRPr lang="en-IE" dirty="0"/>
          </a:p>
          <a:p>
            <a:pPr marL="914400" lvl="1" indent="-457200">
              <a:buFont typeface="+mj-lt"/>
              <a:buAutoNum type="arabicPeriod"/>
            </a:pPr>
            <a:r>
              <a:rPr lang="en-IE" dirty="0"/>
              <a:t>Create a </a:t>
            </a:r>
            <a:r>
              <a:rPr lang="en-IE" dirty="0" smtClean="0"/>
              <a:t>“new” </a:t>
            </a:r>
            <a:r>
              <a:rPr lang="en-IE" dirty="0" err="1"/>
              <a:t>data.frame</a:t>
            </a:r>
            <a:r>
              <a:rPr lang="en-IE" dirty="0"/>
              <a:t> (named </a:t>
            </a:r>
            <a:r>
              <a:rPr lang="en-IE" dirty="0" err="1"/>
              <a:t>salmonSub</a:t>
            </a:r>
            <a:r>
              <a:rPr lang="en-IE" dirty="0"/>
              <a:t>) with only individuals from the rivers Corrib and </a:t>
            </a:r>
            <a:r>
              <a:rPr lang="en-IE" dirty="0" err="1"/>
              <a:t>Scorff</a:t>
            </a:r>
            <a:r>
              <a:rPr lang="en-IE" dirty="0"/>
              <a:t> (and ordered by river and year).</a:t>
            </a:r>
          </a:p>
          <a:p>
            <a:pPr marL="914400" lvl="1" indent="-457200">
              <a:buFont typeface="+mj-lt"/>
              <a:buAutoNum type="arabicPeriod"/>
            </a:pPr>
            <a:endParaRPr lang="en-IE" dirty="0"/>
          </a:p>
          <a:p>
            <a:pPr marL="914400" lvl="1" indent="-457200">
              <a:buFont typeface="+mj-lt"/>
              <a:buAutoNum type="arabicPeriod"/>
            </a:pPr>
            <a:r>
              <a:rPr lang="en-IE" dirty="0"/>
              <a:t>How many rows does it contain?</a:t>
            </a:r>
          </a:p>
          <a:p>
            <a:pPr marL="914400" lvl="1" indent="-457200">
              <a:buFont typeface="+mj-lt"/>
              <a:buAutoNum type="arabicPeriod"/>
            </a:pPr>
            <a:endParaRPr lang="en-IE" dirty="0"/>
          </a:p>
          <a:p>
            <a:pPr marL="914400" lvl="1" indent="-457200">
              <a:buFont typeface="+mj-lt"/>
              <a:buAutoNum type="arabicPeriod"/>
            </a:pPr>
            <a:r>
              <a:rPr lang="en-IE" dirty="0"/>
              <a:t>Save it to a file “salmonSub.csv</a:t>
            </a:r>
            <a:r>
              <a:rPr lang="en-IE" dirty="0" smtClean="0"/>
              <a:t>” (</a:t>
            </a:r>
            <a:r>
              <a:rPr lang="en-IE" smtClean="0"/>
              <a:t>comma separated)</a:t>
            </a:r>
            <a:endParaRPr lang="en-IE" dirty="0"/>
          </a:p>
          <a:p>
            <a:pPr marL="514350" indent="-514350">
              <a:buFont typeface="+mj-lt"/>
              <a:buAutoNum type="arabicPeriod"/>
            </a:pPr>
            <a:endParaRPr lang="en-IE" dirty="0"/>
          </a:p>
        </p:txBody>
      </p:sp>
      <p:pic>
        <p:nvPicPr>
          <p:cNvPr id="10" name="Picture 2" descr="http://mumuland.m.u.pic.centerblog.net/3ea25b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96" y="818342"/>
            <a:ext cx="903507" cy="83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0777"/>
            <a:ext cx="9144000" cy="2333192"/>
          </a:xfrm>
        </p:spPr>
        <p:txBody>
          <a:bodyPr/>
          <a:lstStyle/>
          <a:p>
            <a:pPr algn="just"/>
            <a:r>
              <a:rPr lang="en-IE" dirty="0"/>
              <a:t>4</a:t>
            </a:r>
            <a:r>
              <a:rPr lang="en-IE" dirty="0" smtClean="0"/>
              <a:t>. Data mining, basics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28650" y="3280210"/>
            <a:ext cx="7886700" cy="1500187"/>
          </a:xfrm>
        </p:spPr>
        <p:txBody>
          <a:bodyPr/>
          <a:lstStyle/>
          <a:p>
            <a:r>
              <a:rPr lang="en-IE" dirty="0" smtClean="0"/>
              <a:t>This section will give you the basics for simple data mining in 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7166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681" y="1565852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IE" dirty="0" smtClean="0"/>
              <a:t>Because datasets often very large</a:t>
            </a:r>
          </a:p>
          <a:p>
            <a:pPr marL="0" indent="0">
              <a:buNone/>
            </a:pPr>
            <a:endParaRPr lang="en-IE" dirty="0" smtClean="0"/>
          </a:p>
          <a:p>
            <a:pPr lvl="1"/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object&gt;</a:t>
            </a:r>
            <a:r>
              <a:rPr lang="en-I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IE" dirty="0">
                <a:solidFill>
                  <a:srgbClr val="C00000"/>
                </a:solidFill>
              </a:rPr>
              <a:t>…</a:t>
            </a:r>
            <a:r>
              <a:rPr lang="en-I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endParaRPr lang="en-IE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IE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I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(&lt;object&gt;, n = &lt;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nb_elements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/rows</a:t>
            </a:r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pPr marL="457200" lvl="1" indent="0">
              <a:buNone/>
            </a:pPr>
            <a:r>
              <a:rPr lang="en-IE" dirty="0" smtClean="0"/>
              <a:t> </a:t>
            </a:r>
            <a:endParaRPr lang="en-IE" dirty="0"/>
          </a:p>
          <a:p>
            <a:pPr lvl="1"/>
            <a:r>
              <a:rPr lang="en-I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(&lt;object&gt;, n = &lt;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nb_elements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/rows&gt;)</a:t>
            </a:r>
            <a:endParaRPr lang="en-IE" dirty="0"/>
          </a:p>
          <a:p>
            <a:pPr lvl="1"/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Data preview</a:t>
            </a:r>
            <a:endParaRPr lang="en-IE" dirty="0"/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37" y="2923425"/>
            <a:ext cx="6309272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05" y="4949185"/>
            <a:ext cx="6340304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52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Data types and summary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681" y="1325563"/>
            <a:ext cx="7886700" cy="4351338"/>
          </a:xfrm>
        </p:spPr>
        <p:txBody>
          <a:bodyPr/>
          <a:lstStyle/>
          <a:p>
            <a:r>
              <a:rPr lang="en-IE" dirty="0"/>
              <a:t>Data types/structures</a:t>
            </a:r>
          </a:p>
          <a:p>
            <a:endParaRPr lang="en-IE" dirty="0"/>
          </a:p>
          <a:p>
            <a:endParaRPr lang="en-IE" dirty="0"/>
          </a:p>
          <a:p>
            <a:r>
              <a:rPr lang="en-I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pPr lvl="1"/>
            <a:r>
              <a:rPr lang="en-IE" dirty="0"/>
              <a:t>vectors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r>
              <a:rPr lang="en-IE" dirty="0" err="1"/>
              <a:t>data.frame</a:t>
            </a:r>
            <a:endParaRPr lang="en-IE" dirty="0"/>
          </a:p>
          <a:p>
            <a:endParaRPr lang="en-IE" dirty="0"/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18" y="1779238"/>
            <a:ext cx="8230395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45" y="3748257"/>
            <a:ext cx="7673868" cy="585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45" y="4884813"/>
            <a:ext cx="8810340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738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Basic statistics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681" y="1565852"/>
            <a:ext cx="7886700" cy="4351338"/>
          </a:xfrm>
        </p:spPr>
        <p:txBody>
          <a:bodyPr/>
          <a:lstStyle/>
          <a:p>
            <a:pPr lvl="1"/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mean(…)</a:t>
            </a:r>
            <a:r>
              <a:rPr lang="en-IE" dirty="0"/>
              <a:t>,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median(…)</a:t>
            </a:r>
            <a:r>
              <a:rPr lang="en-IE" dirty="0"/>
              <a:t>,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IE" dirty="0"/>
              <a:t>/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max(…)</a:t>
            </a:r>
            <a:r>
              <a:rPr lang="en-IE" dirty="0"/>
              <a:t>,</a:t>
            </a:r>
            <a:r>
              <a:rPr lang="en-IE" b="1" dirty="0"/>
              <a:t>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sum(…)</a:t>
            </a:r>
            <a:r>
              <a:rPr lang="en-IE" dirty="0"/>
              <a:t>,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IE" dirty="0">
                <a:cs typeface="Courier New" panose="02070309020205020404" pitchFamily="49" charset="0"/>
              </a:rPr>
              <a:t>,</a:t>
            </a:r>
            <a:r>
              <a:rPr lang="en-IE" dirty="0"/>
              <a:t> 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IE" dirty="0">
                <a:cs typeface="Courier New" panose="02070309020205020404" pitchFamily="49" charset="0"/>
              </a:rPr>
              <a:t>,…</a:t>
            </a:r>
          </a:p>
          <a:p>
            <a:pPr lvl="1"/>
            <a:r>
              <a:rPr lang="en-IE" dirty="0">
                <a:cs typeface="Courier New" panose="02070309020205020404" pitchFamily="49" charset="0"/>
              </a:rPr>
              <a:t>!!!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IE" dirty="0">
                <a:cs typeface="Courier New" panose="02070309020205020404" pitchFamily="49" charset="0"/>
              </a:rPr>
              <a:t> sensitive: use </a:t>
            </a:r>
            <a:r>
              <a:rPr lang="en-I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na.rm = TRUE </a:t>
            </a:r>
            <a:r>
              <a:rPr lang="en-IE" dirty="0">
                <a:cs typeface="Courier New" panose="02070309020205020404" pitchFamily="49" charset="0"/>
              </a:rPr>
              <a:t>(if any):</a:t>
            </a:r>
          </a:p>
          <a:p>
            <a:pPr lvl="1"/>
            <a:endParaRPr lang="en-IE" dirty="0">
              <a:cs typeface="Courier New" panose="02070309020205020404" pitchFamily="49" charset="0"/>
            </a:endParaRPr>
          </a:p>
          <a:p>
            <a:endParaRPr lang="en-IE" dirty="0">
              <a:cs typeface="Courier New" panose="02070309020205020404" pitchFamily="49" charset="0"/>
            </a:endParaRPr>
          </a:p>
          <a:p>
            <a:endParaRPr lang="en-IE" dirty="0">
              <a:cs typeface="Courier New" panose="02070309020205020404" pitchFamily="49" charset="0"/>
            </a:endParaRPr>
          </a:p>
          <a:p>
            <a:pPr lvl="1"/>
            <a:r>
              <a:rPr lang="en-IE" dirty="0">
                <a:cs typeface="Courier New" panose="02070309020205020404" pitchFamily="49" charset="0"/>
              </a:rPr>
              <a:t>Note on </a:t>
            </a:r>
            <a:r>
              <a:rPr lang="en-IE" dirty="0" err="1">
                <a:cs typeface="Courier New" panose="02070309020205020404" pitchFamily="49" charset="0"/>
              </a:rPr>
              <a:t>logicals</a:t>
            </a:r>
            <a:r>
              <a:rPr lang="en-IE" dirty="0">
                <a:cs typeface="Courier New" panose="02070309020205020404" pitchFamily="49" charset="0"/>
              </a:rPr>
              <a:t>: behave as </a:t>
            </a:r>
            <a:r>
              <a:rPr lang="en-IE" b="1" dirty="0">
                <a:cs typeface="Courier New" panose="02070309020205020404" pitchFamily="49" charset="0"/>
              </a:rPr>
              <a:t>0/1 </a:t>
            </a:r>
            <a:r>
              <a:rPr lang="en-IE" dirty="0">
                <a:cs typeface="Courier New" panose="02070309020205020404" pitchFamily="49" charset="0"/>
              </a:rPr>
              <a:t> =&gt;  convenient for summarising tests!</a:t>
            </a:r>
          </a:p>
          <a:p>
            <a:endParaRPr lang="en-IE" dirty="0"/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80928"/>
            <a:ext cx="4608512" cy="1338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5157192"/>
            <a:ext cx="702417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120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Basic statistics, quantile()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681" y="1565852"/>
            <a:ext cx="7886700" cy="4351338"/>
          </a:xfrm>
        </p:spPr>
        <p:txBody>
          <a:bodyPr/>
          <a:lstStyle/>
          <a:p>
            <a:pPr lvl="1"/>
            <a:r>
              <a:rPr lang="en-IE" dirty="0"/>
              <a:t>default: quartiles</a:t>
            </a:r>
          </a:p>
          <a:p>
            <a:pPr lvl="1"/>
            <a:r>
              <a:rPr lang="en-IE" dirty="0"/>
              <a:t>quantiles can be changed with </a:t>
            </a:r>
            <a:r>
              <a:rPr lang="en-I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probs</a:t>
            </a:r>
            <a:r>
              <a:rPr lang="en-I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…</a:t>
            </a:r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278" y="2639825"/>
            <a:ext cx="5544616" cy="1699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08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Contingency table, table()</a:t>
            </a:r>
            <a:endParaRPr lang="en-IE" dirty="0"/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09" y="1842639"/>
            <a:ext cx="7316181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824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192"/>
            <a:ext cx="9144000" cy="994172"/>
          </a:xfrm>
        </p:spPr>
        <p:txBody>
          <a:bodyPr/>
          <a:lstStyle/>
          <a:p>
            <a:pPr algn="ctr"/>
            <a:r>
              <a:rPr lang="en-IE" dirty="0" smtClean="0"/>
              <a:t>Aim of the course</a:t>
            </a:r>
            <a:endParaRPr lang="en-IE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3934" y="1368426"/>
            <a:ext cx="8536132" cy="50012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E" dirty="0" smtClean="0"/>
              <a:t>Get you started on that journey with R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smtClean="0"/>
              <a:t>You will</a:t>
            </a:r>
          </a:p>
          <a:p>
            <a:pPr marL="0" indent="0">
              <a:buNone/>
            </a:pPr>
            <a:endParaRPr lang="en-IE" dirty="0" smtClean="0"/>
          </a:p>
          <a:p>
            <a:pPr marL="728645" lvl="1" indent="-385754">
              <a:buFont typeface="+mj-lt"/>
              <a:buAutoNum type="arabicPeriod"/>
            </a:pPr>
            <a:r>
              <a:rPr lang="en-IE" dirty="0"/>
              <a:t>l</a:t>
            </a:r>
            <a:r>
              <a:rPr lang="en-IE" dirty="0" smtClean="0"/>
              <a:t>earn how to successfully </a:t>
            </a:r>
            <a:r>
              <a:rPr lang="en-IE" dirty="0"/>
              <a:t>install and run </a:t>
            </a:r>
            <a:r>
              <a:rPr lang="en-IE" dirty="0" smtClean="0"/>
              <a:t>R</a:t>
            </a:r>
          </a:p>
          <a:p>
            <a:pPr marL="728645" lvl="1" indent="-385754">
              <a:buFont typeface="+mj-lt"/>
              <a:buAutoNum type="arabicPeriod"/>
            </a:pPr>
            <a:endParaRPr lang="en-IE" dirty="0" smtClean="0"/>
          </a:p>
          <a:p>
            <a:pPr marL="728645" lvl="1" indent="-385754">
              <a:buFont typeface="+mj-lt"/>
              <a:buAutoNum type="arabicPeriod"/>
            </a:pPr>
            <a:r>
              <a:rPr lang="en-IE" dirty="0"/>
              <a:t>l</a:t>
            </a:r>
            <a:r>
              <a:rPr lang="en-IE" dirty="0" smtClean="0"/>
              <a:t>earn how to </a:t>
            </a:r>
            <a:r>
              <a:rPr lang="en-IE" dirty="0"/>
              <a:t>do most common data </a:t>
            </a:r>
            <a:r>
              <a:rPr lang="en-IE" dirty="0" smtClean="0"/>
              <a:t>manipulating and </a:t>
            </a:r>
            <a:r>
              <a:rPr lang="en-IE" dirty="0"/>
              <a:t>viewing tasks </a:t>
            </a:r>
            <a:endParaRPr lang="en-IE" dirty="0" smtClean="0"/>
          </a:p>
          <a:p>
            <a:pPr marL="342891" lvl="1" indent="0">
              <a:buNone/>
            </a:pPr>
            <a:endParaRPr lang="en-IE" dirty="0" smtClean="0"/>
          </a:p>
          <a:p>
            <a:pPr marL="728645" lvl="1" indent="-385754">
              <a:buFont typeface="+mj-lt"/>
              <a:buAutoNum type="arabicPeriod"/>
            </a:pPr>
            <a:r>
              <a:rPr lang="en-IE" dirty="0" smtClean="0"/>
              <a:t>be given </a:t>
            </a:r>
            <a:r>
              <a:rPr lang="en-IE" dirty="0"/>
              <a:t>general tips and suggestions about how to program in </a:t>
            </a:r>
            <a:r>
              <a:rPr lang="en-IE" dirty="0" smtClean="0"/>
              <a:t>R</a:t>
            </a:r>
          </a:p>
          <a:p>
            <a:pPr marL="728645" lvl="1" indent="-385754">
              <a:buFont typeface="+mj-lt"/>
              <a:buAutoNum type="arabicPeriod"/>
            </a:pPr>
            <a:endParaRPr lang="en-IE" dirty="0"/>
          </a:p>
          <a:p>
            <a:pPr marL="728645" lvl="1" indent="-385754">
              <a:buFont typeface="+mj-lt"/>
              <a:buAutoNum type="arabicPeriod"/>
            </a:pPr>
            <a:r>
              <a:rPr lang="en-IE" dirty="0"/>
              <a:t>be introduced quickly a few common </a:t>
            </a:r>
            <a:r>
              <a:rPr lang="en-IE" dirty="0" smtClean="0"/>
              <a:t>analyses (well, maybe)</a:t>
            </a:r>
          </a:p>
          <a:p>
            <a:pPr marL="728645" lvl="1" indent="-385754">
              <a:buFont typeface="+mj-lt"/>
              <a:buAutoNum type="arabicPeriod"/>
            </a:pPr>
            <a:endParaRPr lang="en-IE" dirty="0"/>
          </a:p>
          <a:p>
            <a:pPr marL="0" indent="0" algn="ctr">
              <a:buNone/>
            </a:pPr>
            <a:r>
              <a:rPr lang="en-IE" dirty="0" smtClean="0"/>
              <a:t>You will be able to keep going alone</a:t>
            </a:r>
            <a:endParaRPr lang="en-IE" dirty="0"/>
          </a:p>
          <a:p>
            <a:pPr marL="728645" lvl="1" indent="-385754">
              <a:buFont typeface="+mj-lt"/>
              <a:buAutoNum type="arabicPeriod"/>
            </a:pPr>
            <a:endParaRPr lang="en-IE" dirty="0"/>
          </a:p>
        </p:txBody>
      </p:sp>
      <p:pic>
        <p:nvPicPr>
          <p:cNvPr id="4" name="Picture 4" descr="http://www.gmccomb.com/images/superman-computer-us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16" y="1799888"/>
            <a:ext cx="1053202" cy="134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computerusersguide.wikispaces.com/space/showlogo/1338995434/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010" y="1799888"/>
            <a:ext cx="1231681" cy="122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3233178" y="2226244"/>
            <a:ext cx="2677651" cy="37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350"/>
          </a:p>
        </p:txBody>
      </p:sp>
      <p:pic>
        <p:nvPicPr>
          <p:cNvPr id="8" name="Picture 2" descr="RStudi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04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Exercises</a:t>
            </a:r>
            <a:endParaRPr lang="en-IE" dirty="0"/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09155" y="1825625"/>
            <a:ext cx="8634846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dirty="0"/>
              <a:t>Store </a:t>
            </a:r>
            <a:r>
              <a:rPr lang="en-IE" dirty="0" err="1"/>
              <a:t>salmonRaw</a:t>
            </a:r>
            <a:r>
              <a:rPr lang="en-IE" dirty="0"/>
              <a:t> in a new “</a:t>
            </a:r>
            <a:r>
              <a:rPr lang="en-IE" dirty="0" err="1"/>
              <a:t>salmonTidy</a:t>
            </a:r>
            <a:r>
              <a:rPr lang="en-IE" dirty="0"/>
              <a:t>” </a:t>
            </a:r>
            <a:r>
              <a:rPr lang="en-IE" dirty="0" err="1"/>
              <a:t>data.frame</a:t>
            </a:r>
            <a:r>
              <a:rPr lang="en-IE" dirty="0"/>
              <a:t>.</a:t>
            </a:r>
            <a:br>
              <a:rPr lang="en-IE" dirty="0"/>
            </a:br>
            <a:r>
              <a:rPr lang="en-IE" dirty="0"/>
              <a:t>You will now work on this data set.</a:t>
            </a:r>
          </a:p>
          <a:p>
            <a:pPr marL="514350" indent="-514350">
              <a:buFont typeface="+mj-lt"/>
              <a:buAutoNum type="arabicPeriod"/>
            </a:pPr>
            <a:endParaRPr lang="en-IE" dirty="0"/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Detect incorrect weights and correct them.</a:t>
            </a:r>
          </a:p>
          <a:p>
            <a:pPr marL="514350" indent="-514350">
              <a:buFont typeface="+mj-lt"/>
              <a:buAutoNum type="arabicPeriod"/>
            </a:pPr>
            <a:endParaRPr lang="en-IE" dirty="0"/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Remove entries with impossible dates (ignore leap years).</a:t>
            </a:r>
          </a:p>
          <a:p>
            <a:pPr marL="514350" indent="-514350">
              <a:buFont typeface="+mj-lt"/>
              <a:buAutoNum type="arabicPeriod"/>
            </a:pPr>
            <a:endParaRPr lang="en-IE" dirty="0"/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Recode the column “wild” (</a:t>
            </a:r>
            <a:r>
              <a:rPr lang="en-IE" b="1" dirty="0"/>
              <a:t>1 -&gt; TRUE, 2 -&gt; FALSE</a:t>
            </a:r>
            <a:r>
              <a:rPr lang="en-IE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IE" dirty="0"/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Save it in a salmonTidy.csv file</a:t>
            </a:r>
          </a:p>
          <a:p>
            <a:pPr marL="514350" indent="-514350">
              <a:buFont typeface="+mj-lt"/>
              <a:buAutoNum type="arabicPeriod"/>
            </a:pPr>
            <a:endParaRPr lang="en-IE" dirty="0"/>
          </a:p>
        </p:txBody>
      </p:sp>
      <p:pic>
        <p:nvPicPr>
          <p:cNvPr id="10" name="Picture 2" descr="http://mumuland.m.u.pic.centerblog.net/3ea25b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96" y="818342"/>
            <a:ext cx="903507" cy="83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56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0777"/>
            <a:ext cx="9144000" cy="2333192"/>
          </a:xfrm>
        </p:spPr>
        <p:txBody>
          <a:bodyPr/>
          <a:lstStyle/>
          <a:p>
            <a:pPr algn="just"/>
            <a:r>
              <a:rPr lang="en-IE" dirty="0" smtClean="0"/>
              <a:t>4. Graphics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97180" y="2741286"/>
            <a:ext cx="5151566" cy="1500187"/>
          </a:xfrm>
        </p:spPr>
        <p:txBody>
          <a:bodyPr/>
          <a:lstStyle/>
          <a:p>
            <a:r>
              <a:rPr lang="en-IE" dirty="0" smtClean="0"/>
              <a:t>This section will tell you about the basic elements the R language relies upon</a:t>
            </a:r>
            <a:endParaRPr lang="en-IE" dirty="0"/>
          </a:p>
        </p:txBody>
      </p:sp>
      <p:pic>
        <p:nvPicPr>
          <p:cNvPr id="6" name="Picture 2" descr="https://benjaminlmoore.files.wordpress.com/2015/04/screen-shot-2015-04-09-at-16-29-01.png?w=500&amp;h=3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530" y="4241473"/>
            <a:ext cx="2785648" cy="1838528"/>
          </a:xfrm>
          <a:prstGeom prst="rect">
            <a:avLst/>
          </a:prstGeom>
          <a:noFill/>
        </p:spPr>
      </p:pic>
      <p:pic>
        <p:nvPicPr>
          <p:cNvPr id="7" name="Picture 6" descr="http://www.theusrus.de/Blog-files/Uw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27466" y="4163639"/>
            <a:ext cx="2120630" cy="1994197"/>
          </a:xfrm>
          <a:prstGeom prst="rect">
            <a:avLst/>
          </a:prstGeom>
          <a:noFill/>
        </p:spPr>
      </p:pic>
      <p:pic>
        <p:nvPicPr>
          <p:cNvPr id="8" name="Picture 8" descr="http://ncss.wpengine.netdna-cdn.com/wp-content/uploads/2013/07/3D-Surface-Plo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0384" y="4148656"/>
            <a:ext cx="2317744" cy="2024163"/>
          </a:xfrm>
          <a:prstGeom prst="rect">
            <a:avLst/>
          </a:prstGeom>
          <a:noFill/>
        </p:spPr>
      </p:pic>
      <p:pic>
        <p:nvPicPr>
          <p:cNvPr id="9" name="Picture 10" descr="http://support.sas.com/documentation/cdl/en/grstatproc/62603/HTML/default/images/gsgscmat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832022" y="1458619"/>
            <a:ext cx="1790700" cy="1790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184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IE" dirty="0" smtClean="0"/>
              <a:t>plot()</a:t>
            </a:r>
            <a:endParaRPr lang="en-IE" dirty="0"/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491176" y="1434904"/>
            <a:ext cx="61757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dirty="0" smtClean="0"/>
              <a:t>Most basic plot function, plot Y Vs. X</a:t>
            </a:r>
          </a:p>
          <a:p>
            <a:pPr algn="ctr"/>
            <a:endParaRPr lang="en-IE" sz="2800" dirty="0" smtClean="0"/>
          </a:p>
          <a:p>
            <a:pPr algn="ctr"/>
            <a:r>
              <a:rPr lang="en-IE" sz="2800" dirty="0" smtClean="0"/>
              <a:t>See ?plot for more customisation</a:t>
            </a:r>
            <a:endParaRPr lang="en-IE" sz="2800" dirty="0"/>
          </a:p>
        </p:txBody>
      </p:sp>
      <p:pic>
        <p:nvPicPr>
          <p:cNvPr id="50177" name="Picture 1"/>
          <p:cNvPicPr>
            <a:picLocks noChangeAspect="1" noChangeArrowheads="1"/>
          </p:cNvPicPr>
          <p:nvPr/>
        </p:nvPicPr>
        <p:blipFill rotWithShape="1">
          <a:blip r:embed="rId3" cstate="print"/>
          <a:srcRect t="1550"/>
          <a:stretch/>
        </p:blipFill>
        <p:spPr bwMode="auto">
          <a:xfrm>
            <a:off x="952311" y="3626427"/>
            <a:ext cx="3521215" cy="2296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64443" y="2809875"/>
            <a:ext cx="3516849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831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IE" dirty="0" smtClean="0"/>
              <a:t>type, </a:t>
            </a:r>
            <a:r>
              <a:rPr lang="en-IE" dirty="0" err="1" smtClean="0"/>
              <a:t>pch</a:t>
            </a:r>
            <a:r>
              <a:rPr lang="en-IE" dirty="0" smtClean="0"/>
              <a:t>, </a:t>
            </a:r>
            <a:r>
              <a:rPr lang="en-IE" dirty="0" err="1" smtClean="0"/>
              <a:t>lty</a:t>
            </a:r>
            <a:r>
              <a:rPr lang="en-IE" dirty="0" smtClean="0"/>
              <a:t> and col arguments</a:t>
            </a:r>
            <a:endParaRPr lang="en-IE" dirty="0"/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aviadklein.files.wordpress.com/2010/05/color_pallete1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734" y="1325563"/>
            <a:ext cx="2694756" cy="269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greggilbertlab.sites.ucsc.edu/wp-content/uploads/sites/276/2015/10/symbol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459" y="1538002"/>
            <a:ext cx="2449401" cy="232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ttp://www.statmethods.net/advgraphs/images/line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27010" y="4405937"/>
            <a:ext cx="5188340" cy="2066925"/>
          </a:xfrm>
          <a:prstGeom prst="rect">
            <a:avLst/>
          </a:prstGeom>
          <a:noFill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9746" y="1556306"/>
            <a:ext cx="2670840" cy="474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327010" y="1188405"/>
            <a:ext cx="148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err="1" smtClean="0"/>
              <a:t>pch</a:t>
            </a:r>
            <a:endParaRPr lang="en-IE" dirty="0"/>
          </a:p>
        </p:txBody>
      </p:sp>
      <p:sp>
        <p:nvSpPr>
          <p:cNvPr id="9" name="TextBox 8"/>
          <p:cNvSpPr txBox="1"/>
          <p:nvPr/>
        </p:nvSpPr>
        <p:spPr>
          <a:xfrm>
            <a:off x="326476" y="1247117"/>
            <a:ext cx="148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type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954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IE" dirty="0" smtClean="0"/>
              <a:t>More features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15" y="1276985"/>
            <a:ext cx="7886700" cy="4800258"/>
          </a:xfrm>
        </p:spPr>
        <p:txBody>
          <a:bodyPr>
            <a:normAutofit fontScale="70000" lnSpcReduction="20000"/>
          </a:bodyPr>
          <a:lstStyle/>
          <a:p>
            <a:r>
              <a:rPr lang="en-IE" dirty="0" smtClean="0"/>
              <a:t>You can insert legends with legend()</a:t>
            </a:r>
          </a:p>
          <a:p>
            <a:endParaRPr lang="en-IE" dirty="0" smtClean="0"/>
          </a:p>
          <a:p>
            <a:r>
              <a:rPr lang="en-IE" dirty="0" smtClean="0"/>
              <a:t>Add text to the plot using</a:t>
            </a:r>
          </a:p>
          <a:p>
            <a:pPr lvl="1"/>
            <a:r>
              <a:rPr lang="en-IE" dirty="0" smtClean="0"/>
              <a:t>text()</a:t>
            </a:r>
          </a:p>
          <a:p>
            <a:pPr lvl="1"/>
            <a:r>
              <a:rPr lang="en-IE" dirty="0" err="1" smtClean="0"/>
              <a:t>mtext</a:t>
            </a:r>
            <a:r>
              <a:rPr lang="en-IE" dirty="0" smtClean="0"/>
              <a:t>()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Create custom axes</a:t>
            </a:r>
          </a:p>
          <a:p>
            <a:pPr lvl="1"/>
            <a:r>
              <a:rPr lang="en-IE" dirty="0" smtClean="0"/>
              <a:t>Set axes = FALSE in plot() or </a:t>
            </a:r>
            <a:r>
              <a:rPr lang="en-IE" dirty="0" err="1" smtClean="0"/>
              <a:t>boxplot</a:t>
            </a:r>
            <a:r>
              <a:rPr lang="en-IE" dirty="0" smtClean="0"/>
              <a:t>() or ...</a:t>
            </a:r>
          </a:p>
          <a:p>
            <a:pPr lvl="1"/>
            <a:r>
              <a:rPr lang="en-IE" dirty="0" smtClean="0"/>
              <a:t>Draw your custom axes using axis()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Add curves, lines, other points</a:t>
            </a:r>
          </a:p>
          <a:p>
            <a:pPr lvl="1"/>
            <a:r>
              <a:rPr lang="en-IE" dirty="0" smtClean="0"/>
              <a:t>lines()</a:t>
            </a:r>
          </a:p>
          <a:p>
            <a:pPr lvl="1"/>
            <a:r>
              <a:rPr lang="en-IE" dirty="0" err="1" smtClean="0"/>
              <a:t>abline</a:t>
            </a:r>
            <a:r>
              <a:rPr lang="en-IE" dirty="0" smtClean="0"/>
              <a:t>()</a:t>
            </a:r>
          </a:p>
          <a:p>
            <a:pPr lvl="1"/>
            <a:r>
              <a:rPr lang="en-IE" dirty="0" smtClean="0"/>
              <a:t>Curve</a:t>
            </a:r>
          </a:p>
          <a:p>
            <a:pPr lvl="1"/>
            <a:r>
              <a:rPr lang="en-IE" dirty="0" smtClean="0"/>
              <a:t>points()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Find the coordinates of points using locator()</a:t>
            </a:r>
            <a:endParaRPr lang="en-IE" dirty="0"/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16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IE" dirty="0" smtClean="0"/>
              <a:t>More features</a:t>
            </a:r>
            <a:endParaRPr lang="en-IE" dirty="0"/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 t="17964"/>
          <a:stretch>
            <a:fillRect/>
          </a:stretch>
        </p:blipFill>
        <p:spPr bwMode="auto">
          <a:xfrm>
            <a:off x="5441932" y="1645920"/>
            <a:ext cx="3702068" cy="4600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134" y="1397856"/>
            <a:ext cx="4033324" cy="5002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Accolade fermante 7"/>
          <p:cNvSpPr/>
          <p:nvPr/>
        </p:nvSpPr>
        <p:spPr>
          <a:xfrm>
            <a:off x="4628271" y="1308295"/>
            <a:ext cx="717452" cy="523318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3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Exercises</a:t>
            </a:r>
            <a:endParaRPr lang="en-IE" dirty="0"/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 smtClean="0"/>
              <a:t>Plot the length Vs weight of </a:t>
            </a:r>
          </a:p>
          <a:p>
            <a:pPr marL="0" indent="0">
              <a:buNone/>
            </a:pPr>
            <a:endParaRPr lang="en-IE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IE" dirty="0" smtClean="0"/>
              <a:t>all of fish with a different </a:t>
            </a:r>
            <a:r>
              <a:rPr lang="en-IE" dirty="0" err="1" smtClean="0"/>
              <a:t>color</a:t>
            </a:r>
            <a:r>
              <a:rPr lang="en-IE" dirty="0" smtClean="0"/>
              <a:t> per river</a:t>
            </a:r>
          </a:p>
          <a:p>
            <a:pPr marL="971550" lvl="1" indent="-514350">
              <a:buFont typeface="+mj-lt"/>
              <a:buAutoNum type="arabicPeriod"/>
            </a:pPr>
            <a:endParaRPr lang="en-IE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IE" dirty="0" smtClean="0"/>
              <a:t> fish from the Moy river with small points, limit weight axis to 10 (</a:t>
            </a:r>
            <a:r>
              <a:rPr lang="en-IE" dirty="0" err="1" smtClean="0"/>
              <a:t>ylim</a:t>
            </a:r>
            <a:r>
              <a:rPr lang="en-IE" dirty="0" smtClean="0"/>
              <a:t> and </a:t>
            </a:r>
            <a:r>
              <a:rPr lang="en-IE" dirty="0" err="1" smtClean="0"/>
              <a:t>xlim</a:t>
            </a:r>
            <a:r>
              <a:rPr lang="en-IE" dirty="0" smtClean="0"/>
              <a:t> arguments)</a:t>
            </a:r>
          </a:p>
          <a:p>
            <a:pPr marL="971550" lvl="1" indent="-514350">
              <a:buFont typeface="+mj-lt"/>
              <a:buAutoNum type="arabicPeriod"/>
            </a:pPr>
            <a:endParaRPr lang="en-IE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IE" dirty="0" smtClean="0"/>
              <a:t>Show us your artsy side, play with the arguments</a:t>
            </a:r>
          </a:p>
        </p:txBody>
      </p:sp>
      <p:pic>
        <p:nvPicPr>
          <p:cNvPr id="10" name="Picture 2" descr="http://mumuland.m.u.pic.centerblog.net/3ea25b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96" y="818342"/>
            <a:ext cx="903507" cy="83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3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IE" dirty="0" smtClean="0"/>
              <a:t>par()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415" y="1258744"/>
            <a:ext cx="8651630" cy="4351338"/>
          </a:xfrm>
        </p:spPr>
        <p:txBody>
          <a:bodyPr/>
          <a:lstStyle/>
          <a:p>
            <a:r>
              <a:rPr lang="en-IE" dirty="0" smtClean="0"/>
              <a:t>Sets or queries graphical parameters</a:t>
            </a:r>
          </a:p>
          <a:p>
            <a:endParaRPr lang="en-IE" sz="1000" dirty="0" smtClean="0"/>
          </a:p>
          <a:p>
            <a:r>
              <a:rPr lang="en-IE" dirty="0" smtClean="0"/>
              <a:t>Sets parameters </a:t>
            </a:r>
            <a:r>
              <a:rPr lang="en-IE" dirty="0" smtClean="0">
                <a:solidFill>
                  <a:srgbClr val="FF0000"/>
                </a:solidFill>
              </a:rPr>
              <a:t>for all subsequent graphics</a:t>
            </a:r>
          </a:p>
          <a:p>
            <a:endParaRPr lang="en-IE" sz="1000" dirty="0" smtClean="0"/>
          </a:p>
          <a:p>
            <a:r>
              <a:rPr lang="en-IE" dirty="0" smtClean="0"/>
              <a:t>Main multiple graph per windows</a:t>
            </a:r>
          </a:p>
          <a:p>
            <a:pPr lvl="1"/>
            <a:r>
              <a:rPr lang="en-IE" dirty="0" smtClean="0"/>
              <a:t>multiple graphs per window with </a:t>
            </a:r>
            <a:r>
              <a:rPr lang="en-IE" dirty="0" err="1" smtClean="0"/>
              <a:t>mfcol</a:t>
            </a:r>
            <a:r>
              <a:rPr lang="en-IE" dirty="0" smtClean="0"/>
              <a:t> or </a:t>
            </a:r>
            <a:r>
              <a:rPr lang="en-IE" dirty="0" err="1" smtClean="0"/>
              <a:t>mfrow</a:t>
            </a:r>
            <a:endParaRPr lang="en-IE" dirty="0" smtClean="0"/>
          </a:p>
          <a:p>
            <a:pPr lvl="1"/>
            <a:r>
              <a:rPr lang="en-IE" dirty="0"/>
              <a:t>control inner and outer margins </a:t>
            </a:r>
            <a:r>
              <a:rPr lang="en-IE" dirty="0" smtClean="0"/>
              <a:t>mar() and </a:t>
            </a:r>
            <a:r>
              <a:rPr lang="en-IE" dirty="0" err="1" smtClean="0"/>
              <a:t>oma</a:t>
            </a:r>
            <a:r>
              <a:rPr lang="en-IE" dirty="0" smtClean="0"/>
              <a:t>()</a:t>
            </a:r>
            <a:endParaRPr lang="en-IE" dirty="0"/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6337" y="4520045"/>
            <a:ext cx="5088353" cy="1797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1196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Saving graphics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036" y="1347323"/>
            <a:ext cx="8582891" cy="5396377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R graphics can be saved as </a:t>
            </a:r>
          </a:p>
          <a:p>
            <a:pPr lvl="1"/>
            <a:r>
              <a:rPr lang="en-IE" dirty="0" smtClean="0"/>
              <a:t>.</a:t>
            </a:r>
            <a:r>
              <a:rPr lang="en-IE" dirty="0" err="1" smtClean="0"/>
              <a:t>pdf</a:t>
            </a:r>
            <a:r>
              <a:rPr lang="en-IE" dirty="0" smtClean="0"/>
              <a:t> files</a:t>
            </a:r>
            <a:r>
              <a:rPr lang="en-IE" i="1" dirty="0" smtClean="0"/>
              <a:t> , </a:t>
            </a:r>
            <a:r>
              <a:rPr lang="en-IE" i="1" dirty="0" err="1" smtClean="0"/>
              <a:t>pdf</a:t>
            </a:r>
            <a:r>
              <a:rPr lang="en-IE" i="1" dirty="0" smtClean="0"/>
              <a:t>() </a:t>
            </a:r>
            <a:r>
              <a:rPr lang="en-IE" dirty="0" smtClean="0"/>
              <a:t>function</a:t>
            </a:r>
          </a:p>
          <a:p>
            <a:pPr lvl="1"/>
            <a:r>
              <a:rPr lang="en-IE" dirty="0" smtClean="0"/>
              <a:t>.tiff files , </a:t>
            </a:r>
            <a:r>
              <a:rPr lang="en-IE" i="1" dirty="0" smtClean="0"/>
              <a:t>tiff() </a:t>
            </a:r>
            <a:r>
              <a:rPr lang="en-IE" dirty="0" smtClean="0"/>
              <a:t>function</a:t>
            </a:r>
          </a:p>
          <a:p>
            <a:pPr lvl="1"/>
            <a:r>
              <a:rPr lang="en-IE" dirty="0" smtClean="0"/>
              <a:t>.</a:t>
            </a:r>
            <a:r>
              <a:rPr lang="en-IE" dirty="0" err="1" smtClean="0"/>
              <a:t>png</a:t>
            </a:r>
            <a:r>
              <a:rPr lang="en-IE" dirty="0" smtClean="0"/>
              <a:t> files, </a:t>
            </a:r>
            <a:r>
              <a:rPr lang="en-IE" i="1" dirty="0" err="1" smtClean="0"/>
              <a:t>png</a:t>
            </a:r>
            <a:r>
              <a:rPr lang="en-IE" i="1" dirty="0" smtClean="0"/>
              <a:t>() </a:t>
            </a:r>
            <a:r>
              <a:rPr lang="en-IE" dirty="0" smtClean="0"/>
              <a:t>function </a:t>
            </a:r>
          </a:p>
          <a:p>
            <a:pPr lvl="1"/>
            <a:r>
              <a:rPr lang="en-IE" dirty="0" smtClean="0"/>
              <a:t>...</a:t>
            </a:r>
            <a:endParaRPr lang="en-IE" dirty="0"/>
          </a:p>
          <a:p>
            <a:pPr marL="457200" lvl="1" indent="0">
              <a:buNone/>
            </a:pPr>
            <a:endParaRPr lang="en-IE" dirty="0" smtClean="0"/>
          </a:p>
          <a:p>
            <a:r>
              <a:rPr lang="en-IE" dirty="0" smtClean="0"/>
              <a:t>Graph instructions must be specified between 2 instructions:</a:t>
            </a:r>
          </a:p>
          <a:p>
            <a:pPr lvl="1"/>
            <a:r>
              <a:rPr lang="en-IE" dirty="0" smtClean="0"/>
              <a:t>‘start recording’ instruction using pdf()…</a:t>
            </a:r>
          </a:p>
          <a:p>
            <a:pPr lvl="1"/>
            <a:r>
              <a:rPr lang="en-IE" dirty="0" smtClean="0"/>
              <a:t>‘closure’ instructions using </a:t>
            </a:r>
            <a:r>
              <a:rPr lang="en-IE" dirty="0" err="1" smtClean="0"/>
              <a:t>dev.off</a:t>
            </a:r>
            <a:r>
              <a:rPr lang="en-IE" dirty="0" smtClean="0"/>
              <a:t>()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Arguments needed quite similar for all the kind of graphics</a:t>
            </a:r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8743" y="1325563"/>
            <a:ext cx="3223001" cy="2175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9192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IE" dirty="0" smtClean="0"/>
              <a:t>More kinds of plots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422" y="1516136"/>
            <a:ext cx="8567224" cy="4351338"/>
          </a:xfrm>
        </p:spPr>
        <p:txBody>
          <a:bodyPr/>
          <a:lstStyle/>
          <a:p>
            <a:r>
              <a:rPr lang="en-IE" dirty="0" smtClean="0"/>
              <a:t>There is an long list of possible functions/graphs</a:t>
            </a:r>
          </a:p>
          <a:p>
            <a:endParaRPr lang="en-IE" dirty="0" smtClean="0"/>
          </a:p>
          <a:p>
            <a:pPr lvl="1"/>
            <a:r>
              <a:rPr lang="en-IE" dirty="0" err="1" smtClean="0"/>
              <a:t>barplot</a:t>
            </a:r>
            <a:r>
              <a:rPr lang="en-IE" dirty="0" smtClean="0"/>
              <a:t>() </a:t>
            </a:r>
            <a:r>
              <a:rPr lang="en-IE" sz="1600" dirty="0" smtClean="0"/>
              <a:t>(you can create stacked </a:t>
            </a:r>
            <a:r>
              <a:rPr lang="en-IE" sz="1600" dirty="0" err="1" smtClean="0"/>
              <a:t>barplots</a:t>
            </a:r>
            <a:r>
              <a:rPr lang="en-IE" sz="1600" dirty="0" smtClean="0"/>
              <a:t> too)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b</a:t>
            </a:r>
            <a:r>
              <a:rPr lang="en-IE" dirty="0" smtClean="0"/>
              <a:t>oxplot()</a:t>
            </a:r>
          </a:p>
          <a:p>
            <a:pPr lvl="1"/>
            <a:endParaRPr lang="en-IE" dirty="0" smtClean="0"/>
          </a:p>
          <a:p>
            <a:pPr lvl="1"/>
            <a:r>
              <a:rPr lang="en-IE" dirty="0" smtClean="0"/>
              <a:t>pairs(), function for quick data mining</a:t>
            </a:r>
          </a:p>
          <a:p>
            <a:pPr lvl="1"/>
            <a:endParaRPr lang="en-IE" dirty="0" smtClean="0"/>
          </a:p>
          <a:p>
            <a:pPr lvl="1"/>
            <a:r>
              <a:rPr lang="en-IE" dirty="0" err="1" smtClean="0"/>
              <a:t>matplot</a:t>
            </a:r>
            <a:r>
              <a:rPr lang="en-IE" dirty="0" smtClean="0"/>
              <a:t>(), </a:t>
            </a:r>
            <a:r>
              <a:rPr lang="en-US" dirty="0" smtClean="0"/>
              <a:t>plot the columns of one matrix against the columns of another</a:t>
            </a:r>
            <a:endParaRPr lang="en-IE" dirty="0" smtClean="0"/>
          </a:p>
          <a:p>
            <a:pPr marL="457200" lvl="1" indent="0">
              <a:buNone/>
            </a:pPr>
            <a:endParaRPr lang="en-IE" dirty="0" smtClean="0"/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55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4172"/>
          </a:xfrm>
        </p:spPr>
        <p:txBody>
          <a:bodyPr/>
          <a:lstStyle/>
          <a:p>
            <a:pPr algn="ctr"/>
            <a:r>
              <a:rPr lang="en-IE" dirty="0" smtClean="0"/>
              <a:t>Graphical User Interfaces </a:t>
            </a:r>
            <a:endParaRPr lang="en-IE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93545" y="1182292"/>
            <a:ext cx="8556914" cy="494834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E" sz="3150" dirty="0"/>
              <a:t>They make </a:t>
            </a:r>
          </a:p>
          <a:p>
            <a:pPr lvl="1"/>
            <a:r>
              <a:rPr lang="en-IE" sz="2850" dirty="0"/>
              <a:t>R More user Friendly</a:t>
            </a:r>
          </a:p>
          <a:p>
            <a:pPr lvl="1"/>
            <a:r>
              <a:rPr lang="en-IE" sz="2850" dirty="0"/>
              <a:t>you more productive</a:t>
            </a:r>
          </a:p>
          <a:p>
            <a:pPr lvl="1"/>
            <a:endParaRPr lang="en-IE" sz="2850" dirty="0"/>
          </a:p>
          <a:p>
            <a:pPr marL="0" indent="0">
              <a:buNone/>
            </a:pPr>
            <a:r>
              <a:rPr lang="en-IE" sz="3150" dirty="0"/>
              <a:t>Because they are IDE (Integrated Development Environment), </a:t>
            </a:r>
            <a:r>
              <a:rPr lang="en-IE" sz="3150" dirty="0" smtClean="0"/>
              <a:t>i.e. </a:t>
            </a:r>
            <a:r>
              <a:rPr lang="en-IE" sz="3150" dirty="0"/>
              <a:t>incorporate tools to speed up development</a:t>
            </a:r>
          </a:p>
          <a:p>
            <a:pPr lvl="1"/>
            <a:r>
              <a:rPr lang="en-IE" sz="3150" dirty="0"/>
              <a:t>text editor (syntax highlighter, parenthesis checking …), </a:t>
            </a:r>
          </a:p>
          <a:p>
            <a:pPr lvl="1"/>
            <a:r>
              <a:rPr lang="en-IE" sz="3150" dirty="0"/>
              <a:t>R command line completion</a:t>
            </a:r>
          </a:p>
          <a:p>
            <a:pPr lvl="1"/>
            <a:r>
              <a:rPr lang="en-IE" sz="3150" dirty="0"/>
              <a:t>Data visualization tools …</a:t>
            </a:r>
          </a:p>
          <a:p>
            <a:pPr lvl="1"/>
            <a:endParaRPr lang="en-IE" sz="3150" dirty="0"/>
          </a:p>
          <a:p>
            <a:pPr marL="0" indent="0">
              <a:buNone/>
            </a:pPr>
            <a:r>
              <a:rPr lang="en-IE" sz="3150" dirty="0"/>
              <a:t>The following are free </a:t>
            </a:r>
          </a:p>
          <a:p>
            <a:pPr lvl="1"/>
            <a:r>
              <a:rPr lang="en-IE" sz="2850" dirty="0" err="1"/>
              <a:t>NppToR</a:t>
            </a:r>
            <a:r>
              <a:rPr lang="en-IE" sz="2850" dirty="0"/>
              <a:t> in Notepad++</a:t>
            </a:r>
            <a:endParaRPr lang="en-IE" dirty="0"/>
          </a:p>
          <a:p>
            <a:pPr lvl="1"/>
            <a:r>
              <a:rPr lang="en-IE" sz="2850" dirty="0" err="1"/>
              <a:t>Tinn</a:t>
            </a:r>
            <a:r>
              <a:rPr lang="en-IE" sz="2850" dirty="0"/>
              <a:t>-R</a:t>
            </a:r>
          </a:p>
          <a:p>
            <a:pPr lvl="1"/>
            <a:r>
              <a:rPr lang="en-IE" sz="2850" dirty="0"/>
              <a:t>JGR</a:t>
            </a:r>
          </a:p>
          <a:p>
            <a:pPr lvl="1"/>
            <a:r>
              <a:rPr lang="en-IE" sz="2850" dirty="0" err="1"/>
              <a:t>Emacs</a:t>
            </a:r>
            <a:r>
              <a:rPr lang="en-IE" sz="2850" dirty="0"/>
              <a:t> (for programming </a:t>
            </a:r>
            <a:r>
              <a:rPr lang="en-IE" sz="2850" dirty="0" smtClean="0"/>
              <a:t>freaks)</a:t>
            </a:r>
            <a:endParaRPr lang="en-IE" sz="2850" dirty="0"/>
          </a:p>
          <a:p>
            <a:pPr lvl="1"/>
            <a:r>
              <a:rPr lang="en-IE" sz="2850" b="1" i="1" dirty="0" err="1">
                <a:solidFill>
                  <a:srgbClr val="0070C0"/>
                </a:solidFill>
              </a:rPr>
              <a:t>Rstudio</a:t>
            </a:r>
            <a:endParaRPr lang="en-IE" sz="2850" b="1" i="1" dirty="0">
              <a:solidFill>
                <a:srgbClr val="0070C0"/>
              </a:solidFill>
            </a:endParaRPr>
          </a:p>
        </p:txBody>
      </p:sp>
      <p:sp>
        <p:nvSpPr>
          <p:cNvPr id="4" name="AutoShape 2" descr="data:image/jpeg;base64,/9j/4AAQSkZJRgABAQAAAQABAAD/2wCEAAkGBxASEhUQEhIVFhERGBIWFxcXFRcXFRcXFxkXFhcSGRgYHSggGBolHhUYITEhJSsrLi4vGB8zODMsNygtLisBCgoKDg0OGxAQGy0lICUtLi0uLS0tLTEwLTUtLS0tLS0tLS0tKy0tLS0tLS0tLS0wLS0tLS0tLS0tLS0uLS0tLf/AABEIAIUBewMBEQACEQEDEQH/xAAcAAEAAwEBAQEBAAAAAAAAAAAABAYHBQMBAgj/xABHEAABAwICBQcJBQcCBgMAAAABAAIDBBEFIQYSMUFRBxMiYXGBkRQyUmJyc6GxsiMkQpLBMzRTgqLC0RbSJUOzw/DxFaPi/8QAGgEBAAIDAQAAAAAAAAAAAAAAAAQFAgMGAf/EADYRAAIBAwEDCgUEAgMBAAAAAAABAgMEERIhMXEFEzNBUWGBobHRIjKRwfAUI+HxFVI0QmKS/9oADAMBAAIRAxEAPwDcUAQBAEB51E7I2l8jmsY0Xc5xDWgcSTkAvYxcnhLLPG0trKTifKbTB/M0cUlXMdgYC1nDziLkdYaR1qxp8mVMaqrUV37yPK5jnEdrPBtZjdRm6WCjYdjWME0tuBLyW36x4LPRaU9ycuLwvc81VZdiPQYG92ctfWvPATmJv5YgPmsefS+WnFeGfXJ7pfW2fr/T0P8AGq78fLKi/wBafqJdkf8A5Xse6eP1Pn/wsjc4q+tYfWm55v5ZQfmnPJ/NTi/DHpg80vqbPwa/GqfMPgrGDaHM5iY9QLTqL3m7WpvTg/qvcaqsexknC+Uqkc/mapklJMLXEo6F/btkOtwaFhU5NqJaqbUl3e39nsbmLeJbGXOKVrgHNIc1wuCCCCOII2hV7TTwyQfteAIAgCAIAgCAIAgCAIAgCAIAgCAIAgCAIAgCAIAgCAIAgCAIAgCAIAgCAIAgCAICpaaad09AObH2tSRlGDk2+x0jvwjq2nszU60sJ19u6Pb7GitXjT4mWMkrsYm1p5SIWG5sLRM9VjNhfbebm207FdtUbOGILa/q+L7CDmdd7XsL/hGHwUzObhYGjedrnHi52/5cFV1ak6rzJkqMVFYRO59atJlkc+mkZHPppGRz6aRkc+mkZIGMYdBVM1JmA8HDJ7etrt3ZsO9baVSdJ5izGcVJYZRW1lfg0oEUmtTvJIa4XifxBb+B/W2xPWMlZaKN5H4lt817ojap0Xsew1bQ7TWmxBuq37OoaLuicc+tzD+NvXtG8C4VJdWVS3eXtXb+bidSrxqbt5ZlDNwQBAEAQBAEAQBAEAQBAEAQBAEAQBAEAQBAEAQBAEAQBAEAQBAEAQBAEAQBAUDlI088kBpaYg1Th0nZEQg7Dbe8jMDdtO4G0sLDnf3J/L6/wRbi40bFvMXjY+WQC5dJK7a4kkucc3OJzOZuSuhbUI56kVm2TNWwyBkETYWea0bd7jvceslUlSTqScmT4pRWESufWGkyyOfTSMjn00jI59NIyOfTSMjn00jI59NIyRMVpmVEToX7HbDva4bHDrCzpydOSkjGSUlhmVh0sEt2uLJYXGzmmxa5ptcFXfw1I7dqZBy4PZvNw5O9OG1zeZms2rYM9wlaP+Y0bjxb3jLIc3fWLoPVH5X5Fnb1+cWHvLsq4khAEAQBAEAQBAEAQBAEAQBAEAQBAEAQBAEAQBAEAQBAEAQBAEAQBAEAQFY0/wBKRQU+s2xqJbtiaeO+Qj0W3B6yQN6mWVq7iph7lv8AbxNNerzcc9Z/Pc0rnuc97i57yXOcTclxNy4neSV1SSSwinby8s62ibR5S0n8DXuHbbV/uWm5f7ZspfMXrn1WaSVkc+mkZPnlCaRk+8+mkZHPppGRz6aRk+c+mkZHPppGRz6aRkoulTQKlxH4gx3fa36Kztn+2iLV+Y5tHVSRPbLG4tkjIc1w2gj/AM2b9i2yjGcXGSymYRk4vKP6K0L0kZX0zZhYSN6MrPReNtvVO0dR4grlLu2dCpp6uouKVRVI5O8optCAIAgCAIAgCAIAgCAIAgCAIAgCAIAgCAIAgCAIAgCAIAgCAIAgCA+OIGZ2BAfzjpxpAa6rfMD9k3oRDhG05Otxcbu77bl1tnb8xSUeve+P8FPXq85PPUcFSjSdDAZ9SZp3Ou3x2fEBaq0cwZnTeJFu59QdJvyd/RFlLI+RtUWBuq3V1n6mdzexuM1EunUik6Zuo6W3qLUzRKhfmxziPVkuP1UH9XVW/wBCRzMGen+mKCPzx+eVw+RC8/VVnu9BzMEPI8JGV6e/vG3+q685yv3numn3Hyp0Ro5G3juy+xzHlw8HXFuyy9jd1IvbtPHRg9xSseweakcA/pMd5rxsPUR+F3V881Y0a8aq2b+wi1IOG85RlUjBryfkzJpGSoY5PrzOO4Wb4DP43U+jHEER5vMiAtpiWnk30hNHWN1jaCe0cvAXPQk/lJ28C5Qr+356k8b1tX3XiSLaron3M/oRcqWwQBAVHHuUCkp3GNgM0jbghhAYDwLz+gKn0OT6tRZexd/sRKt5CDwtrKzJypVF+jTRgdb3OPiAFMXJUOuT+hH/AF8v9fMk0fKmb2lpct5ZJn+Vzc/FYz5KX/WX1RlG/wD9o+ZfMDxeKriE8WtqEkdJuqQRtHA9ouFV1qMqU9Et5Np1I1I6ok9ajYEAQBAEAQBAEAQBAEAQBAEBielWOVjKyoYypmaxsjwGiV4AHAAHILo7ahSdGLcVu7Cnr1ZqpJJs13AJHOpadziS50MJJJuSSxpJJ3lUNdJVZJdr9S1pvME32I/GkGNRUcJnlva4a1o85zjsaL9hPYCvaFCVaemJ5Vqxpx1SOJozp3DVy8wY3RSOBLLkOa6wuRcbHWBNrbjmpNxYTox15yjTRu41JacYZbVAJQQBAEB8c4AXOQG0oDiM0gLj0YiW7gXFszhbWBbGW2N29INLg61+jcWUl2+Ftft9fLdjvNSq56vf88zsQTNe1r2EFjwHNI2EEXBHcVHacXhmxNNZRVOVPF/J8PkDTZ9QRC3sfcvP5A7PiQp3JtHnK6zuW328zTcz002YAuoKg+oD6wFAWegq9dtz5w2/57FDnDDNqnklk3Wpo91Fx5Lm2nm92PqVbygsRXEl2ry2Q+U1t61vuY/rkXtkv2/H2Mbl4n4FaESmaSNqJuE4nNSvEkTiM+k2/QeODh+u0LCpRjNYZnCq4vKNWxKFlZRmwymjD2X2hxGsw9xt8VTwbpVODLGSVSHExuOa4V+iryR6+r1G5ecdn+VthDLMXPCKy9imI1HmvT0+EID+i+T7GDVUEMrjeRo5t/HWj6Osesizv5lyd9R5qvKK3b14lzQnrgmWNRDaUjlOx18MTaaMkPnDi8jaIxlYcC4m1+AcrLk63U5Octy9f4IN7WcYqK6ynaF6Imtc5z3FkEZAJbbWc619Rt8hYEEnrHHKwvLzmFhbWyHbW/OvbuRo0Gg+GtFvJwetznuPiXfJVEr6u383oWStaS/6kHEeTmhkB5sPhdxa4uF+trycuyy20+Uq0fm2/nca52VN7thYcBwxtNTx04N+baATa2s45udbddxJ71Er1XVqOb6yRSp83BR7CetRsM/0g5RjE+SGGC7onSMLpHZazCWkhrcyLjiFbUOTdSUpy34ezvK6rfaW1Fbs7y90shcxrjtc1pPaRdVUlhtFgnlHqvD0IAgCAIAgCAIAgCAIDCNLm/fan3r/AJrp7XoY8CiuOllxNm0c/dKf3MH0NXO3HSy4v1Lml0ceCIGm+AOracRscBIx4kbfzSQHNLSd2TjnxAW6zuFQqanuew13NF1YYW/eVfQzQaohqWVE+q1sWsWtDtZznEFo2ZAZk+Cm3d/TnTcIdZGt7ScZqUuo0hU5YhAEAQHlVQCRjozse1zTbbZwsfmvYy0tNHjWVgrbaSrE3OmPWlbqgHoiAjU1HON5dZt8jcM1m3c3pgkmZrpuGnOzz38Pvh79ho0z1Zxt8vX7bO8sOH03NRMivfUa1t7WvYWJtuvwUSctUnLtN8VhJGS8uNdeenpwco43SEbryO1R3jmz4q95Hp4hKfa8fT+yBey2pGaK4IJ9a26HhJijWLZ4TKcEG42rW9oydWGa+3IrS4nuovXJeft5vdj6lV8o/LHiTrJ5kyJyl/vrfcx/XIlh0fj7GN4/3PD3K81TyHqPjhuGZOwDaepGFI16j+60Lecy5iEF3a1lyPHJc/P9yq8dbLqPwU1nqRh0cthbaV0UFkpnLBEnaSbnapEdhhkiSRrNM9IkjFmmenmvT01fkMrjappzsBjlb2kFj/pYqPliG2E+K/PMsLKWxo1ZUhOMp5Uoz5YwnYYWW7nyXHx+KveTWuZfH7IqL5PnfD7ssvJdOw0rox58cjtYb7OsWu7No/lKhcpRaqp9qJVjJOnjsZcVXk0IAgK1jmmlPSymB8crnNDTdoYW5i+94KmUbGdWGtNefsRat3GnLS0/L3MmxSUSzTStBAlkleAdoD3OcAbb81fU1phGL6kl9EU83qk32t+Zo1Nyi0rWNaYp7ta0ebHbIW/iKolybUbbyvP2LNX8Etz8vcsOjukEVY1z42vaGODTrhoN7Xy1XHiolxbyotKTW3sJNGvGqm0jz0j0mhojGJGSO53XtqBptq6t76zh6QXtvayr50tbO0xr3EaOMp7ew9NHdIYqxr3Rte0RkNOuGg5i+Wq4ry4t5UGlJrb2GVGvGqm0jrqObgSgKbByjUji0CKfpFoF2x7zb+J1qxlyZUSbyvP2IMb+nJrY/L3Lkq4nBAcHHdLKWlOo9xfKPwMALh7RJAb2E36lKoWdSrtWxdrI9W6p09j39iK6eUwXypTq8edF/DU/VS/8W8fN5fyRv8gs/L5newLTKlqXCMExynYx9hrdTXAkHsyPUotayqUlneu4kUrunUeNz7zMNK2/fKj3j/mru16GPAq7jpZcTYdHv3Wn9zD9DVz1fpZcX6lzR6OPBH3G8VZSwune1zmtLQQ2xd0iGjaQN/FKNJ1Z6EKtVU46mcrAtMqerl5mOOVriHOu8MAsLei8net9eynRhqbXn7Gmjdxqy0pPy9yyKGSggKxi+nNHASwF0rxkRGAWg9biQPC6m0rCrNZexd5EqXlODxv4HFPKYL/uptx53Pw1P1Un/F/+/L+TT/kP/PmdjCdO6OYhri6FxyHOW1SfbBIHfZR6vJ9WCytvA3U72nN4eziWlQSWEBgXKzPrYnKP4bYWf0B/966jkyOLZPtz64+xVXbzUKeAp5GJMTFi2eEyKNYNmJLjjWDZ4So4lg2Yl65LW2nm9236lV8pfLHiWHJ/zPgdjS3RCWrqBOyRjQI2ss4G9w55vl7SiW11GlHS11ki4tpVJak+o5sXJ7N+Kdg7Gud8yFJfKMeqJH/x8v8AYsGEaKUtKeee7XezPXeQGs9YDYO03solW7qVfhWxdxKpWsKXxPa+8qenulbahvktObxXBkfufY3DG+rfMnfYbtsm0tnB65byNc3KktMdxSmwq1iV7Z5SRramCLLGskz0hysWxMyIcjVmj0vPIxLbEHDc+CQeDo3foVWcrLNBcV9yZZv43wNyXNlmVvTbR41cQLP20VyzdrA21mX3XsCOsdZUyzueZlh7n+ZIt1Q52OVvRmWH1s9JLrxkskb0XNI28WPadyuqlOFaOJbV+biohUnSllbGX/B9P4H2bUNMTvSF3Rnwzb3i3WqqrydOO2G31LKlfweyez0LbTVDJGh8bmuadjmkEHvCgSi4vDWCdGSkso9VielexjQ+mqZTNI6QPIaOi4AZCw2tKl0b2pSjpjgjVbWFSWp5MpxSmEc0sbb6sckrBfbZri0X67BXtOWqEW+tIpai0yaXU2aJTcn9G5jXF013NafPbvF/RVRLlGqm1sLVWNNrrO/gOBQ0bXMiLyHnWOsQTe1srAKLXuJVmnLqJNGjGkmolR5Vh0qbsn+cSsOS90/D7kDlHfHx+xJ5Kx9lP7bfpWvlP5o8DZyf8suJeVWFgfHbEBguHs6cftR/MLqqm5+JzlLfHwN7XKnRlZ06x800QZGbTTXDT6DR5z+3MAdt9ym2Vuqs8y3IiXdd044jvZnmj2Ay1kpa02aOlJIc7XP9Tjn8Vb3FxGjHL8EVlCjKrLC8WaBT6A0DW2cx7z6TpHA+DCB8FUy5QrN7Hjw9yyVjSS27fH2OFpNoII2GalLiGdJ0ZN3ADPWY4Z5bbHPgdylW1/qemp9fcj17LStVP6exSqmV0jjI83c/MnieKsoxUVhECUnJ5ZtmAfutP7mH6Grmq/Sy4v1L+j0ceCOVyhj7jJ7UX/Uat9h068fQ0XvQvw9SmcnDfvo93J+isuUOh8UQbHpfBmrqhLkzzlC0icXGjicQ0ftXDa4kX5q/Cxz43tuINvYWyxzsvD3Ky9uHnm4+Psc7RHQ41I56UlkF7NA859ttidjb5X357Nq3XV7zT0x2v0NVta84tUti9S5f6Iw61uZPbzkl/HWVd+vr5zq8l7E79HRxjHmyl6XaHmlHPREugJAN/OYTsuRtadl+xWNpec78Mtj9SDc2vNfFHd6HR5O9IHNcKOV12O/ZE/hIz5u/okbOFrbxbTf2ya52O/r9zZZV2nzct3V7GiqoLQ/nvlRH/FKnth/6MS6rk7/jQ8fVlTddKytRNUxkYmwsWDZ4TYWLW2Yk2KNYNmJLjjWDZ4XXk1ZaaX2B9SrOUflXEsOT/mlwPbTfHquCpEcMuowxsdbUY7pFzwTdzSdgHgtFtRhOGZLrNl1XnCeIvq7u8i6P6XVImaKmTWhf0SdVjdQnY+7QMuPUb7lsrWsdPwLaa6N5LX8b2Hb5QMEdPCJWFxdDcllzqubvOrs1htvwuOCj2lVQlh9ZKu6TnDK6jNo6dXESmbD4ltTPMkWWNZpnpDlYs0z0hzMWaZkQZmLYj1Ft5H2/8SHVFL/aP1UDlX/j+KJln0ngbuuZLQIDlY1o/TVQ+1Z09ge3J47946jcLfRualL5Xs7DTVt4VfmXiUrFtAZ47uhcJWj8J6L/APDvEdisqXKEJbJrHoV1SxnHbB59TgYbiFRSyF0ZLHA2cwg2Nvwvaf8A2OpS6lOFaOJbfzqItOpOlLMdn51o1bR/GGVUQlaLOGT27dV3DrG8FUNei6U9LLuhWVWGpHTWk3GJ4637xUe+n+ty6Wh0ceC9Dna3zy4v1Nmov2bPZb8gucn8zOgjuR7LEyKByojpU/ZP/wBtW3Jm6Xh9yr5R3x8fsSeTAfZze236Vr5S+aPA2cn/ACy4l2VaWB8dsQGGUDOnH7TPmF1FTc/E5unvXgbouXOkMm06qDJWScIwxg7ANY/1Ocr6yjporv2lHeS1Vn3bC8aC0IipGG3SlvI48b+b/SGqsvamqs+7YWVnDTSXftLCohKCAxTG6UR1EzGizWySADgLmw7guloycqcW+xHPVo6akku013Af3aD3UP0NXP1+llxfqXtHo48EcvT8fcpPai+tq32HTrx9DRe9C/D1KdyeN++D2JP0Vhf9D4ogWPS+DNQnkDWuedjQSewC6pEsvBct4WTEA180mZ+0mfmfWe7b4ldNshHuS9DnNs5d7fqbbS07Y2NjYLNYA0DqAsFzUpOTcn1nRxiopJHqsT08K2mbLG+J3myNc09hFr9qyhNwkpLqMZxUouL6zE2a8Tw4ZPicD/Mw3+YXSvE446n9zncuD719jcY3hwDhsIB8c1zLWHg6NPJhnLHTamI638WKJ/hrM/sC6TkqWbfHY37lZeLFTPcVCFqsGRGToWrWzEnwtWtmJNhYsGzEmxMWtsxLjyeNtLJ7A+pVt/8AKuJY8nfNLgeGnkd6tvumfVIvLP5PH2Mb/pPD3OR5NkpmSvyXXQ3FS9nk7z04x0SfxM/yNnZbrVXdUtL1Lcy5sbjXHQ96K3pdgnk8uuwfYykkcGu2lnZvHeNymWlfXHD3oiXlDm5aluZX5GKcmQiJMxZpnpBmYtiMiDM1ZoyIMzVsRkXfkVpSayaXdHCW973tt8GOVbyvPFGMe1+i/knWS+Js2dc8WQQBAEBTOUXDGFjakAB4cGOPpNINr8SCB4lWXJ9V6nB7iu5QpLSprec7k4mInkj/AAvj1j2scAPg8rdyjHNNPsZp5Pl+4493p/Zoipy3Maxxv3if3s/1uXR0X+3HgvQ5yt0kuL9TX6P9mz2W/ILnp/MzoY7keyxMiicpgzp+yb/tq05N3S8PuVfKO+Pj9iRyafs5h6zPkf8ACx5R+aJnyd8suJc1WlifHbEBidCzpx+0z5hdNN7Gc1T3rwNtXMnSmRaTxkVc9/TJ8bEfNdBbP9mPAoLnppcTStGXA0kFt0cY7wAD8Qqa5X7suLLm2f7UeCOmtBuCAyDSNv3qf3j/AJrobfoo8Dn7jpZcTUsD/doPdRfQFR1uklxfqXlHo48F6HM07H3KTti+tq3WPTLx9DRfdC/D1KloC372PYk/RWF/0PiiBY9N4M0PFGF0MrRtMcgHe0qnpPE0+9FvUWYNdxkWEkNnhcdjZIiewPaV0NXbCS7n6HP0n8cX3r1NnXNnRhAEBiuIEOkkcNjnyOHYXEhdLTWIpdyObqPMm+9myUbC2NjTta1o8AAucm8ybOiisRSM15b8NJZT1Q/A58Tux41mnsBY4fzK45HqYlKHbt+n9kO9j8KkZfCFdMrWT4QtbMWT4QtbMWT4WrWzFnQpoHO81pNuAJ+S1SklvCi3uRb9BYHNlkLmuHQG0Eb+tV17JOKwyx5PjJSeV1HnpjTvdVAhriObYLhpI85+WSxtZJQ2vrMb+MnU2Lq9yB5O4DNpHaCPmpSknuK2UZLejzaXRubIw2ew3H+Ow7O9JJSWGZU6jhJSW8u45qtp7HzZBY8WOH6g+Peqv4qNTgX6cLilx8jOazDJo3ujdG4lptcNcQeBBtsIzVvTrQks5KWdGcZNYOZUMIJBBBG4ixUmLzuNeGtjIEzVsR6iBMFsRkiBMFsRkjWORnDtSmlqCM55LDrZELA/mc8dyouVqmqoodi9f4wWtlHEG+00JVRMPB9ZEHiIvaJHC4aTYkXIy47Cs1CTjqS2GDqRUtLe091gZhAUzT7E2FraZpu7WDn23WBs09Zvfu61ZWFJp84/ArL+ssc2vE8OTuiOvJPua3mx1kkOPhqj8yz5Qn8Kh4mHJ0Pic/AvSqi2MjxyK1ROD/FlPi4kfNdDQf7ceCOcrrFSS72alhUwfDG8bHMYfgMlRVYuM2n2l/SkpQTXYSlrNhUeUSlLo4pPQc5p6g8A38WDxVhyfPEnHt+xXcoxzFS7PucvQKubHM6JxsJg0A+s29h3hx8At99TcoKS6iPYVVGbi+s0JVBcnI0mxZtPC7P7V4IYN9zlrdg2/DepFtRdSfct5Gua6pQ73uMxpGdNntM+YV5N/Cyjh8y4myrmzpTPdPsPLZxMB0ZgLn12i1vDV8CrewqZhp7Cmv6empq7To6B4s3V8lebOBJjvvBzLe0G57+pab6i884vE32FdY5t+BcVXFkQ8WxGOnjMjzs2De525oWylSlUlpRqq1Y0o6pGSzuL3Oe7znlzj2uNz8SugilFJI56UnJts1nBf3eH3UX0hc/W6SXF+p0NHo48F6HO03H3N/bH9bVvsumXj6Gm+6F+HqVTQRv3sew/9FPvui8SvsOm8GaSqUuzI8bw0wTPiIyBu3rYfNPhl2groaNXnIKRztelzc3H8waLozi4qIQSftWAB4339LsO3xG5U1zRdKfd1FzbV1Vh3reddRyScTSrFxBCQD9rIC1g3i+Rf2D52Um1oupPPUt5Fu66pw73u9yh6OYYZ52Mt0WkOfw1W5kd+Q71bXFXm6bZU21LnKiXV1mrqgOgOTpVhAq6Sam3vb0Cdz29Jh7NYDuut9tW5mrGfZ+M11Ya4OJ/PEbCCWuBDmkgg7QRkQetdZlPaijawToVrZidCFa2YsnwrWzEs2imMR0znukDiHhoGqAdhJzuQoN3RlUSwSrSvGk25dZZBpvTehN+Vn+9QHaT7UTv19Psfl7n7bpjTn8Ev5W/7l5+mn3D/IU+x+XuQ8YxZlQGagcNUm+sANtuBK3Uabg3kg3lzCsko52HNkZkpSK8/WDYt5K8kgmJ/nAWuCNjhc93/paq9HnFs3k60ueae3czrO07pR/y5vys/wB6jfo59q/PAsf19Psfl7lDxmsbNPJK0ENe4kA7bddiVa0IuMFFlXWkpzcl1nLmUlGsgTLYjIiNp3yPbGwXfI5rWji5xsB4lZuSinJ7kZxTbwj+hsFw5tNBFTt2RMa2/EjzndpNz3rk61R1Jub6y+hBQiorqJq1mRR9LcFqZJnTBmuwhoGrm5oA2Fu3bc5X2q0tK9OMFFvDKm8t6spuaWUcaPFKuHo87I2251zbufsUl0aU9uE/zuIir1qezLXH+T9SY5WSdHnnm+5tmn+gAorelHbpX5xDuq09mp+H8EjC9F6iYguaY2b3OFndzTmT22Cwq3dOC2bWbKNnUqPbsXf7F/oKNkLGxRizW+J4k8SVUVJuctUi6p0404qMSQsDMpOmOAyGQ1EbS5rgNcAXIIFta28EAeBVnZ3EdOiT4FTe20tXORWe04FFi1RCNWOUtHDIgHfk4GymTo05vMlkhQuKlNYjLBedEaqWSEulLi7XcASLXFmkWy2ZlVV3CMZ4j2FxZTnOnmfadSvo2TRuif5rxbrG8EdYNj3LRTm4SUkSKlNVIuL6zNcVwOanJDmks3PA6JHH1T1FXVK4hUWx7ewoa1vUpPatnafuDHqwAMbM87gMnHxIJSVvS3uIjdVtykdTB9G5p3iap1gzInXJ13+rnm1v/g4iPWuoU46ae/u3Ik0LSdSWuru797OXXYfKJ5C2J+qJXkWjdawebWsNllvhUi6ay1u7e4jzpzVR4i976n2mnqjOgImJ0DJ4zE8ZHYd7TucOtbKVSVOWpGurSjUjpkZ5imATwHNpcwbHtBI7TbNp7fEq4pXMKi37ewo6ttUpPdldq/Ngh0irGjVE7rdYY4+LgSjtaT2uPqFd1lsUvQl0WC1VW8PmLwze9+23BjT/AIstc69KjHEMZ7F9zbTt61eWZ5x2v7fmD86S4U5s5EUTywNjA1WuIyaBtA6l7bVk6eZNZ2nl1RaqYinjC6i8YKCKeEEEERxggixBDQCCFV1ukljtZb0M81HPYvQhaXxOdSva1pcSY8gCT5w3BbLRpVU33+hqvU3RaXd6lb0No5G1Ic6N7RqvzLXAbt5Cm3k4ulhNbyBYwkquWnu7C/KpLk5WP4IypZY9GRvmu/tPEKRQuHSfcR7i3jWXf1Mos+G1dK/W1XNLdj2XLbdo3dR8Faxq0qyxv7mU8qVajLO1d6Pf/VdZa3OC/HUbf5W+Cw/R0s5wZfrq2MZ9DzpcHq6p+uWu6W2SS4HxzPYF7KvSpLC+iPIUK1aWfNl7wTB46Zmq3NzrFzjtcf0A3BVVevKrLLLihQjRjheLOitJvCAx/lT0d5mfyyMfZVB6dtjZd57HDPtDuIV/ybc64c3Let3D+CrvKWmWtbmVCEqwZBZPhK1sxZ0IStbMWTYgtbPCVFEFqaPMk2KILW0Y5JkYAWOkxbEjlkkCDUZrNIyRzJ4ws0jNMhyNstsUe5Icy2I9IExWxGRduSvR7XkNdIOjHdsV97tj5OwC7R1l3BVvKdxiPNLr3ljZUsvW/A1JUhZBAEB8IQANA2BAfUAQBAEB81RttmmRg+oAgCA+Bo4JkYPqAIAgCAID5qjbbNMjB9QBAEAQBAEAQBAfNUbbC6ZGD6gCAIAgIuJ0EdRE+CVutHILEfEEcCDYg7iAs6dSVOSlHejGcFNaWYbj+BS0UxhkzabmN9snt49RGwjceognpqFeNeGpeK7CkrUnTlhnhC5Zs0MnwuWtmLJ0LlrZ4TYnrBoxJcciwaMT2EqxwD8PlXuARpZFmkekKZ6zSMiFM5bEZECZyzR6iZo1o9JWzaguIm2Mj/RHoj1ju8dy1XFxGhDL39SJFCi6ssdXWbXSUzImNijaGsYA1oGwAbAuclJyblLey8jFRWEeyxPQgCAIAgCAIAgCAIAgCAIAgCAIAgCAIAgCAIAgCAIAgCAIAgCAIAgCAIDnY7g0NXEYZRlta4ecx25zTuPz3rdRrSoy1RNdWlGpHTIx/HtH56J+rILsJ6EgHRd1eq71T8RmugoXEK8cx39hS1qMqTw/qRYnrY0aCbE9YNHhLjkWDRiSGSrDB5g9OdXmBg/LpV7gYPGSRZJHpFlkWSR6QpXrNI9J+j2jk1a/o9GEHpSEZD1W+k75b919Vxcworbv7CTQt5VXs3dpreE4ZFTRiGJtmN8XHe5x3kqgq1ZVJapF1TpxhHTEmLWZhAEAQBAEAQBAEAQBAEAQBAEAQBAEAQBAEAQBAEAQBAEAQBAEAQBAEAQBAEB5VVMyRhjkaHMdkWuFwe5ZRk4vMXhnkoqSwyg45yeuF30jrj+E85jqa87ex3irWjyinsq/Ve3t9CtrWD30/p/Pv9SoVEEkLtSVjmO4OBF+scR1hWEZRmsxeSvnCUXiSwfpkqNGB7tlWODw/fPLzAPhlXuBg8Xyr3AFLSyzO1Io3Pd6o2dp2N70nOMFmTwbIU5TeIrJccD0AGT6t19/NMOX8zt/YPEqurco9VL6ljRsOup9C8wwtY0MY0Na0WAAAAHAAbFVttvLLFJJYR+14ehAEAQBAEAQBAEAQBAEAQBAEAQBAEAQBAEAQBAEAQBAEAQBAEAQBAEAQBAEAQBAEB5VNNHI3UkY17TucA4eBWUZSi8xeDyUVJYayV+s0Ion5ta6Mn0HZeDrgdylwv60d+3iRZ2VKW7ZwOXPyfAZsqSB60YcfEOC3x5SfXHzI8uTl1S8v6II0MN7eUf/AFf/ALWz9cv9fP8Ag1/oP/Xl/J0IOT9u19Q4j1Yw35uK1S5RfVHz/o2x5OXXLy/s6tHoXRR5ljpCN8jrj8os0+C0Tvq0uvHA3wsqUerPE70ELGANY1rWjYGgADuCiSk5PLJSSSwj0Xh6EAQBAEAQBAEAQBAEAQBAEAQBAEAQBAEAQBAEAQBAEAQBAEAQBAEAQBAEAQH/2Q=="/>
          <p:cNvSpPr>
            <a:spLocks noChangeAspect="1" noChangeArrowheads="1"/>
          </p:cNvSpPr>
          <p:nvPr/>
        </p:nvSpPr>
        <p:spPr bwMode="auto">
          <a:xfrm>
            <a:off x="116681" y="-188119"/>
            <a:ext cx="6215063" cy="217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E" sz="135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64900" y="5576492"/>
            <a:ext cx="1579100" cy="554144"/>
          </a:xfrm>
          <a:prstGeom prst="rect">
            <a:avLst/>
          </a:prstGeom>
        </p:spPr>
      </p:pic>
      <p:pic>
        <p:nvPicPr>
          <p:cNvPr id="3078" name="Picture 6" descr="https://encrypted-tbn0.gstatic.com/images?q=tbn:ANd9GcS_N-6g-XaaKWvGc56H3RVtqel1HodbALFdbkI0uRCAOesxfJq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750" y="3521456"/>
            <a:ext cx="603488" cy="64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upload.wikimedia.org/wikipedia/commons/thumb/0/08/EmacsIcon.svg/1024px-EmacsIcon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49" y="4355902"/>
            <a:ext cx="589688" cy="58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3.bp.blogspot.com/-D2Wagt1Aa1k/UIzHUDp6cpI/AAAAAAAAAIw/iciEjKQbhX8/s80-c/jgr-48x4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495" y="4369118"/>
            <a:ext cx="801722" cy="80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www.undernews.fr/wp-content/uploads/2012/02/notepad-tea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905" y="5399843"/>
            <a:ext cx="854676" cy="73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Studi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29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Exercises</a:t>
            </a:r>
            <a:endParaRPr lang="en-IE" dirty="0"/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dirty="0" smtClean="0"/>
              <a:t>Can you make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E" dirty="0" smtClean="0"/>
              <a:t>A histogram of weights ? (?</a:t>
            </a:r>
            <a:r>
              <a:rPr lang="en-IE" dirty="0" err="1" smtClean="0"/>
              <a:t>hist</a:t>
            </a:r>
            <a:r>
              <a:rPr lang="en-IE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E" dirty="0" smtClean="0"/>
              <a:t>A boxplot of the </a:t>
            </a:r>
            <a:r>
              <a:rPr lang="en-IE" dirty="0" err="1" smtClean="0"/>
              <a:t>julian</a:t>
            </a:r>
            <a:r>
              <a:rPr lang="en-IE" dirty="0" smtClean="0"/>
              <a:t> day ? (?boxplot)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E" dirty="0"/>
              <a:t>A boxplot of the date of return by year ?</a:t>
            </a:r>
            <a:endParaRPr lang="en-IE" dirty="0" smtClean="0"/>
          </a:p>
          <a:p>
            <a:pPr marL="971550" lvl="1" indent="-514350">
              <a:buNone/>
            </a:pPr>
            <a:r>
              <a:rPr lang="en-IE" dirty="0" smtClean="0"/>
              <a:t>PS : You can use x11() to create new graph windows</a:t>
            </a:r>
          </a:p>
          <a:p>
            <a:pPr marL="971550" lvl="1" indent="-514350">
              <a:buFont typeface="+mj-lt"/>
              <a:buAutoNum type="arabicPeriod"/>
            </a:pPr>
            <a:endParaRPr lang="en-IE" dirty="0" smtClean="0"/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Add the 3 graphics on 1 figure panel (use par())</a:t>
            </a:r>
          </a:p>
          <a:p>
            <a:pPr marL="514350" indent="-514350">
              <a:buFont typeface="+mj-lt"/>
              <a:buAutoNum type="arabicPeriod"/>
            </a:pPr>
            <a:endParaRPr lang="en-IE" dirty="0" smtClean="0"/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Save that panel as a .pdf file</a:t>
            </a:r>
          </a:p>
          <a:p>
            <a:pPr marL="514350" indent="-514350">
              <a:buFont typeface="+mj-lt"/>
              <a:buAutoNum type="arabicPeriod"/>
            </a:pPr>
            <a:endParaRPr lang="en-IE" dirty="0"/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Try to make use of pairs() &amp; </a:t>
            </a:r>
            <a:r>
              <a:rPr lang="en-IE" dirty="0" err="1" smtClean="0"/>
              <a:t>matplot</a:t>
            </a:r>
            <a:r>
              <a:rPr lang="en-IE" dirty="0" smtClean="0"/>
              <a:t>()</a:t>
            </a:r>
          </a:p>
        </p:txBody>
      </p:sp>
      <p:pic>
        <p:nvPicPr>
          <p:cNvPr id="10" name="Picture 2" descr="http://mumuland.m.u.pic.centerblog.net/3ea25b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96" y="818342"/>
            <a:ext cx="903507" cy="83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22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IE" dirty="0" smtClean="0"/>
              <a:t>ggplot2 package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143" y="1967814"/>
            <a:ext cx="8426547" cy="3788750"/>
          </a:xfrm>
        </p:spPr>
        <p:txBody>
          <a:bodyPr>
            <a:normAutofit fontScale="92500"/>
          </a:bodyPr>
          <a:lstStyle/>
          <a:p>
            <a:r>
              <a:rPr lang="en-IE" dirty="0" smtClean="0"/>
              <a:t>A package dedicated to graphs</a:t>
            </a:r>
          </a:p>
          <a:p>
            <a:endParaRPr lang="en-IE" dirty="0" smtClean="0"/>
          </a:p>
          <a:p>
            <a:r>
              <a:rPr lang="en-IE" dirty="0" smtClean="0"/>
              <a:t>Based on the grammar of graphic approach relying on </a:t>
            </a:r>
          </a:p>
          <a:p>
            <a:pPr lvl="1"/>
            <a:r>
              <a:rPr lang="en-IE" dirty="0" smtClean="0"/>
              <a:t>Aesthetics, </a:t>
            </a:r>
            <a:r>
              <a:rPr lang="en-IE" dirty="0" err="1" smtClean="0"/>
              <a:t>ie</a:t>
            </a:r>
            <a:r>
              <a:rPr lang="en-IE" dirty="0" smtClean="0"/>
              <a:t> what you plot</a:t>
            </a:r>
          </a:p>
          <a:p>
            <a:pPr lvl="1"/>
            <a:r>
              <a:rPr lang="en-IE" dirty="0" smtClean="0"/>
              <a:t>Geometries, </a:t>
            </a:r>
            <a:r>
              <a:rPr lang="en-IE" dirty="0" err="1" smtClean="0"/>
              <a:t>ie</a:t>
            </a:r>
            <a:r>
              <a:rPr lang="en-IE" dirty="0" smtClean="0"/>
              <a:t> how you plot it (points, lines, ribbon…)</a:t>
            </a:r>
          </a:p>
          <a:p>
            <a:pPr marL="457200" lvl="1" indent="0">
              <a:buNone/>
            </a:pPr>
            <a:endParaRPr lang="en-IE" dirty="0" smtClean="0"/>
          </a:p>
          <a:p>
            <a:r>
              <a:rPr lang="en-IE" dirty="0" smtClean="0"/>
              <a:t>According to some people </a:t>
            </a:r>
          </a:p>
          <a:p>
            <a:pPr lvl="1"/>
            <a:r>
              <a:rPr lang="en-IE" dirty="0" smtClean="0"/>
              <a:t>More intuitive ?</a:t>
            </a:r>
          </a:p>
          <a:p>
            <a:pPr lvl="1"/>
            <a:r>
              <a:rPr lang="en-IE" dirty="0" smtClean="0"/>
              <a:t>better that basic R graphic functions because you need less code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12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IE" dirty="0" smtClean="0"/>
              <a:t>ggplot2 package, examples</a:t>
            </a:r>
            <a:endParaRPr lang="en-IE" dirty="0"/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65" y="1757320"/>
            <a:ext cx="3775436" cy="6001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65" y="3005136"/>
            <a:ext cx="3648435" cy="33340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6797" y="1757320"/>
            <a:ext cx="3865893" cy="7525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3663" y="2992436"/>
            <a:ext cx="3981728" cy="333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0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IE" dirty="0" smtClean="0"/>
              <a:t>ggplot2 package, examples</a:t>
            </a:r>
            <a:endParaRPr lang="en-IE" dirty="0"/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066" y="1477963"/>
            <a:ext cx="4525006" cy="13813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906" y="3199043"/>
            <a:ext cx="6820788" cy="336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7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IE" dirty="0" smtClean="0"/>
              <a:t>ggplot2 package, examples</a:t>
            </a:r>
            <a:endParaRPr lang="en-IE" dirty="0"/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10" y="1757331"/>
            <a:ext cx="4048690" cy="7335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2879"/>
          <a:stretch/>
        </p:blipFill>
        <p:spPr>
          <a:xfrm>
            <a:off x="4857471" y="1752600"/>
            <a:ext cx="4001058" cy="804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10" y="2875438"/>
            <a:ext cx="4289809" cy="35253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875438"/>
            <a:ext cx="4377130" cy="360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60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IE" dirty="0" smtClean="0"/>
              <a:t>More on graphics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143" y="1430950"/>
            <a:ext cx="8426547" cy="2676036"/>
          </a:xfrm>
        </p:spPr>
        <p:txBody>
          <a:bodyPr>
            <a:normAutofit fontScale="62500" lnSpcReduction="20000"/>
          </a:bodyPr>
          <a:lstStyle/>
          <a:p>
            <a:r>
              <a:rPr lang="en-IE" dirty="0" err="1" smtClean="0"/>
              <a:t>ggplot</a:t>
            </a:r>
            <a:r>
              <a:rPr lang="en-IE" dirty="0" smtClean="0"/>
              <a:t> </a:t>
            </a:r>
          </a:p>
          <a:p>
            <a:pPr lvl="1"/>
            <a:r>
              <a:rPr lang="en-IE" dirty="0" smtClean="0"/>
              <a:t>Sarah </a:t>
            </a:r>
            <a:r>
              <a:rPr lang="en-IE" dirty="0" err="1"/>
              <a:t>BIGFish</a:t>
            </a:r>
            <a:r>
              <a:rPr lang="en-IE" dirty="0"/>
              <a:t> talk documents </a:t>
            </a:r>
            <a:r>
              <a:rPr lang="en-IE" dirty="0">
                <a:hlinkClick r:id="rId2"/>
              </a:rPr>
              <a:t>https://</a:t>
            </a:r>
            <a:r>
              <a:rPr lang="en-IE" dirty="0" smtClean="0">
                <a:hlinkClick r:id="rId2"/>
              </a:rPr>
              <a:t>bigfish.joomla.com/meetings</a:t>
            </a:r>
            <a:endParaRPr lang="en-IE" dirty="0" smtClean="0"/>
          </a:p>
          <a:p>
            <a:pPr lvl="1"/>
            <a:r>
              <a:rPr lang="en-IE" dirty="0">
                <a:hlinkClick r:id="rId3"/>
              </a:rPr>
              <a:t>http://www.cookbook-r.com/Graphs/Axes_(ggplot2</a:t>
            </a:r>
            <a:r>
              <a:rPr lang="en-IE" dirty="0" smtClean="0">
                <a:hlinkClick r:id="rId3"/>
              </a:rPr>
              <a:t>)/</a:t>
            </a:r>
            <a:endParaRPr lang="en-IE" dirty="0" smtClean="0"/>
          </a:p>
          <a:p>
            <a:pPr lvl="1"/>
            <a:endParaRPr lang="en-IE" dirty="0"/>
          </a:p>
          <a:p>
            <a:pPr marL="228600" lvl="1">
              <a:spcBef>
                <a:spcPts val="1000"/>
              </a:spcBef>
            </a:pPr>
            <a:r>
              <a:rPr lang="en-IE" dirty="0" smtClean="0"/>
              <a:t>maps : see Hans course </a:t>
            </a:r>
            <a:r>
              <a:rPr lang="en-IE" dirty="0">
                <a:hlinkClick r:id="rId2"/>
              </a:rPr>
              <a:t>https://</a:t>
            </a:r>
            <a:r>
              <a:rPr lang="en-IE" dirty="0" smtClean="0">
                <a:hlinkClick r:id="rId2"/>
              </a:rPr>
              <a:t>bigfish.joomla.com/meetings</a:t>
            </a:r>
            <a:endParaRPr lang="en-IE" dirty="0" smtClean="0"/>
          </a:p>
          <a:p>
            <a:endParaRPr lang="en-IE" dirty="0" smtClean="0">
              <a:hlinkClick r:id="rId4"/>
            </a:endParaRPr>
          </a:p>
          <a:p>
            <a:r>
              <a:rPr lang="en-IE" dirty="0" smtClean="0">
                <a:hlinkClick r:id="rId4"/>
              </a:rPr>
              <a:t>http</a:t>
            </a:r>
            <a:r>
              <a:rPr lang="en-IE" dirty="0">
                <a:hlinkClick r:id="rId4"/>
              </a:rPr>
              <a:t>://</a:t>
            </a:r>
            <a:r>
              <a:rPr lang="en-IE" dirty="0" smtClean="0">
                <a:hlinkClick r:id="rId4"/>
              </a:rPr>
              <a:t>girke.bioinformatics.ucr.edu/GEN242/vignettes/15_Rgraphics/Rgraphics.html</a:t>
            </a:r>
            <a:endParaRPr lang="en-IE" dirty="0" smtClean="0"/>
          </a:p>
          <a:p>
            <a:endParaRPr lang="en-IE" dirty="0"/>
          </a:p>
          <a:p>
            <a:r>
              <a:rPr lang="en-IE" dirty="0">
                <a:hlinkClick r:id="rId5"/>
              </a:rPr>
              <a:t>http://www.r-graph-gallery.com</a:t>
            </a:r>
            <a:r>
              <a:rPr lang="en-IE" dirty="0" smtClean="0">
                <a:hlinkClick r:id="rId5"/>
              </a:rPr>
              <a:t>/</a:t>
            </a:r>
            <a:endParaRPr lang="en-IE" dirty="0" smtClean="0"/>
          </a:p>
          <a:p>
            <a:endParaRPr lang="en-IE" dirty="0"/>
          </a:p>
          <a:p>
            <a:endParaRPr lang="en-IE" dirty="0"/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ésultat de recherche d'images pour &quot;R graphics second edition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40" y="4212373"/>
            <a:ext cx="1646959" cy="250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36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0777"/>
            <a:ext cx="9144000" cy="2333192"/>
          </a:xfrm>
        </p:spPr>
        <p:txBody>
          <a:bodyPr>
            <a:normAutofit/>
          </a:bodyPr>
          <a:lstStyle/>
          <a:p>
            <a:pPr algn="just"/>
            <a:r>
              <a:rPr lang="en-IE" sz="5400" dirty="0" smtClean="0"/>
              <a:t>5. Repetitive &amp; conditional tasks</a:t>
            </a:r>
            <a:endParaRPr lang="en-IE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97180" y="2741286"/>
            <a:ext cx="6211438" cy="1500187"/>
          </a:xfrm>
        </p:spPr>
        <p:txBody>
          <a:bodyPr>
            <a:normAutofit fontScale="85000" lnSpcReduction="10000"/>
          </a:bodyPr>
          <a:lstStyle/>
          <a:p>
            <a:r>
              <a:rPr lang="en-IE" dirty="0" smtClean="0"/>
              <a:t>How to avoid loops, well because they are </a:t>
            </a:r>
          </a:p>
          <a:p>
            <a:r>
              <a:rPr lang="en-IE" dirty="0"/>
              <a:t>	</a:t>
            </a:r>
            <a:r>
              <a:rPr lang="en-IE" dirty="0" smtClean="0"/>
              <a:t>- slow (not always the case)</a:t>
            </a:r>
          </a:p>
          <a:p>
            <a:r>
              <a:rPr lang="en-IE" dirty="0"/>
              <a:t>	</a:t>
            </a:r>
            <a:r>
              <a:rPr lang="en-IE" dirty="0" smtClean="0"/>
              <a:t>- because they are more complicated to write</a:t>
            </a:r>
          </a:p>
          <a:p>
            <a:r>
              <a:rPr lang="en-IE" dirty="0" smtClean="0"/>
              <a:t>How to make loops when you have no choice</a:t>
            </a:r>
            <a:endParaRPr lang="en-IE" dirty="0"/>
          </a:p>
        </p:txBody>
      </p:sp>
      <p:pic>
        <p:nvPicPr>
          <p:cNvPr id="1026" name="Picture 2" descr="Résultat de recherche d'images pour &quot;loop programmi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459" y="4937664"/>
            <a:ext cx="5460037" cy="171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40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278587"/>
          </a:xfrm>
        </p:spPr>
        <p:txBody>
          <a:bodyPr>
            <a:normAutofit/>
          </a:bodyPr>
          <a:lstStyle/>
          <a:p>
            <a:r>
              <a:rPr lang="en-IE" sz="5400" dirty="0" smtClean="0"/>
              <a:t>5.1 Applying the same function</a:t>
            </a:r>
            <a:r>
              <a:rPr lang="en-IE" sz="5400" dirty="0"/>
              <a:t/>
            </a:r>
            <a:br>
              <a:rPr lang="en-IE" sz="5400" dirty="0"/>
            </a:br>
            <a:r>
              <a:rPr lang="en-IE" sz="3100" dirty="0" smtClean="0"/>
              <a:t>- over one dimension of a matrix/</a:t>
            </a:r>
            <a:r>
              <a:rPr lang="en-IE" sz="3100" dirty="0" err="1" smtClean="0"/>
              <a:t>dataframe</a:t>
            </a:r>
            <a:r>
              <a:rPr lang="en-IE" sz="3100" dirty="0" smtClean="0"/>
              <a:t>, apply()</a:t>
            </a:r>
            <a:br>
              <a:rPr lang="en-IE" sz="3100" dirty="0" smtClean="0"/>
            </a:br>
            <a:r>
              <a:rPr lang="en-IE" sz="3100" dirty="0" smtClean="0"/>
              <a:t>- by factor levels on a vector</a:t>
            </a:r>
            <a:r>
              <a:rPr lang="en-IE" sz="3100" dirty="0"/>
              <a:t>, </a:t>
            </a:r>
            <a:r>
              <a:rPr lang="en-IE" sz="3100" dirty="0" err="1"/>
              <a:t>tapply</a:t>
            </a:r>
            <a:r>
              <a:rPr lang="en-IE" sz="3100" dirty="0"/>
              <a:t>() and by() </a:t>
            </a:r>
            <a:r>
              <a:rPr lang="en-IE" sz="3100" dirty="0" smtClean="0"/>
              <a:t/>
            </a:r>
            <a:br>
              <a:rPr lang="en-IE" sz="3100" dirty="0" smtClean="0"/>
            </a:br>
            <a:r>
              <a:rPr lang="en-IE" sz="3100" dirty="0" smtClean="0"/>
              <a:t>- over elements of a list, </a:t>
            </a:r>
            <a:r>
              <a:rPr lang="en-IE" sz="3100" dirty="0" err="1"/>
              <a:t>sapply</a:t>
            </a:r>
            <a:r>
              <a:rPr lang="en-IE" sz="3100" dirty="0"/>
              <a:t>() and </a:t>
            </a:r>
            <a:r>
              <a:rPr lang="en-IE" sz="3100" dirty="0" err="1"/>
              <a:t>lapply</a:t>
            </a:r>
            <a:r>
              <a:rPr lang="en-IE" sz="3100" dirty="0" smtClean="0"/>
              <a:t>() </a:t>
            </a:r>
            <a:r>
              <a:rPr lang="en-IE" sz="5400" dirty="0" smtClean="0"/>
              <a:t/>
            </a:r>
            <a:br>
              <a:rPr lang="en-IE" sz="5400" dirty="0" smtClean="0"/>
            </a:br>
            <a:r>
              <a:rPr lang="en-IE" sz="5400" dirty="0" smtClean="0"/>
              <a:t> </a:t>
            </a:r>
            <a:endParaRPr lang="en-IE" sz="5400" dirty="0"/>
          </a:p>
        </p:txBody>
      </p:sp>
    </p:spTree>
    <p:extLst>
      <p:ext uri="{BB962C8B-B14F-4D97-AF65-F5344CB8AC3E}">
        <p14:creationId xmlns:p14="http://schemas.microsoft.com/office/powerpoint/2010/main" val="376956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994172"/>
          </a:xfrm>
        </p:spPr>
        <p:txBody>
          <a:bodyPr/>
          <a:lstStyle/>
          <a:p>
            <a:pPr algn="ctr"/>
            <a:r>
              <a:rPr lang="en-IE" dirty="0" smtClean="0"/>
              <a:t>apply()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57793"/>
            <a:ext cx="7886700" cy="4351338"/>
          </a:xfrm>
        </p:spPr>
        <p:txBody>
          <a:bodyPr/>
          <a:lstStyle/>
          <a:p>
            <a:r>
              <a:rPr lang="en-IE" dirty="0" smtClean="0"/>
              <a:t>To perform an operation by rows or columns of matrix/</a:t>
            </a:r>
            <a:r>
              <a:rPr lang="en-IE" dirty="0" err="1" smtClean="0"/>
              <a:t>dataframe</a:t>
            </a:r>
            <a:endParaRPr lang="en-IE" dirty="0" smtClean="0"/>
          </a:p>
          <a:p>
            <a:endParaRPr lang="en-IE" dirty="0"/>
          </a:p>
          <a:p>
            <a:r>
              <a:rPr lang="en-IE" dirty="0" smtClean="0"/>
              <a:t>For instance to get quantiles by rows</a:t>
            </a:r>
          </a:p>
          <a:p>
            <a:endParaRPr lang="en-IE" dirty="0"/>
          </a:p>
          <a:p>
            <a:endParaRPr lang="en-IE" dirty="0" smtClean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5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3"/>
          <p:cNvCxnSpPr/>
          <p:nvPr/>
        </p:nvCxnSpPr>
        <p:spPr>
          <a:xfrm flipH="1">
            <a:off x="3761840" y="3801971"/>
            <a:ext cx="86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23750" y="3651930"/>
            <a:ext cx="24275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350" dirty="0" smtClean="0"/>
              <a:t>x, the data you want to use</a:t>
            </a:r>
            <a:endParaRPr lang="en-IE" sz="1350" dirty="0"/>
          </a:p>
        </p:txBody>
      </p:sp>
      <p:cxnSp>
        <p:nvCxnSpPr>
          <p:cNvPr id="9" name="Straight Arrow Connector 3"/>
          <p:cNvCxnSpPr/>
          <p:nvPr/>
        </p:nvCxnSpPr>
        <p:spPr>
          <a:xfrm flipH="1">
            <a:off x="3761840" y="4255455"/>
            <a:ext cx="86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23750" y="4105414"/>
            <a:ext cx="24275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350" dirty="0" smtClean="0"/>
              <a:t>1 for rows and 2 for columns</a:t>
            </a:r>
            <a:endParaRPr lang="en-IE" sz="1350" dirty="0"/>
          </a:p>
        </p:txBody>
      </p:sp>
      <p:cxnSp>
        <p:nvCxnSpPr>
          <p:cNvPr id="11" name="Straight Arrow Connector 3"/>
          <p:cNvCxnSpPr/>
          <p:nvPr/>
        </p:nvCxnSpPr>
        <p:spPr>
          <a:xfrm flipH="1">
            <a:off x="3761840" y="4708939"/>
            <a:ext cx="86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23750" y="4558898"/>
            <a:ext cx="24275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350" dirty="0" smtClean="0"/>
              <a:t>The function you want to use</a:t>
            </a:r>
            <a:endParaRPr lang="en-IE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4723750" y="5012382"/>
            <a:ext cx="24275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350" dirty="0" smtClean="0"/>
              <a:t>Argument linked to quantile()</a:t>
            </a:r>
            <a:endParaRPr lang="en-IE" sz="1350" dirty="0"/>
          </a:p>
        </p:txBody>
      </p:sp>
      <p:cxnSp>
        <p:nvCxnSpPr>
          <p:cNvPr id="14" name="Straight Arrow Connector 3"/>
          <p:cNvCxnSpPr/>
          <p:nvPr/>
        </p:nvCxnSpPr>
        <p:spPr>
          <a:xfrm flipH="1">
            <a:off x="3761840" y="5162423"/>
            <a:ext cx="86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1877" y="3639792"/>
            <a:ext cx="2629267" cy="177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1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994172"/>
          </a:xfrm>
        </p:spPr>
        <p:txBody>
          <a:bodyPr/>
          <a:lstStyle/>
          <a:p>
            <a:pPr algn="ctr"/>
            <a:r>
              <a:rPr lang="en-IE" dirty="0" err="1" smtClean="0"/>
              <a:t>sapply</a:t>
            </a:r>
            <a:r>
              <a:rPr lang="en-IE" dirty="0" smtClean="0"/>
              <a:t>() &amp; </a:t>
            </a:r>
            <a:r>
              <a:rPr lang="en-IE" dirty="0" err="1" smtClean="0"/>
              <a:t>lapply</a:t>
            </a:r>
            <a:r>
              <a:rPr lang="en-IE" dirty="0" smtClean="0"/>
              <a:t>()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8" y="1357793"/>
            <a:ext cx="8377129" cy="4351338"/>
          </a:xfrm>
        </p:spPr>
        <p:txBody>
          <a:bodyPr>
            <a:normAutofit lnSpcReduction="10000"/>
          </a:bodyPr>
          <a:lstStyle/>
          <a:p>
            <a:r>
              <a:rPr lang="en-IE" dirty="0"/>
              <a:t>for lists</a:t>
            </a:r>
          </a:p>
          <a:p>
            <a:endParaRPr lang="en-IE" dirty="0"/>
          </a:p>
          <a:p>
            <a:r>
              <a:rPr lang="en-IE" dirty="0" err="1" smtClean="0"/>
              <a:t>lapply</a:t>
            </a:r>
            <a:r>
              <a:rPr lang="en-IE" dirty="0" smtClean="0"/>
              <a:t>()</a:t>
            </a:r>
          </a:p>
          <a:p>
            <a:pPr lvl="1"/>
            <a:r>
              <a:rPr lang="en-IE" dirty="0" smtClean="0"/>
              <a:t>returns a list of the same length as X </a:t>
            </a:r>
          </a:p>
          <a:p>
            <a:pPr lvl="1"/>
            <a:r>
              <a:rPr lang="en-IE" dirty="0" smtClean="0"/>
              <a:t>each </a:t>
            </a:r>
            <a:r>
              <a:rPr lang="en-IE" dirty="0"/>
              <a:t>element </a:t>
            </a:r>
            <a:r>
              <a:rPr lang="en-IE" dirty="0" smtClean="0"/>
              <a:t>is </a:t>
            </a:r>
            <a:r>
              <a:rPr lang="en-IE" dirty="0"/>
              <a:t>the result of applying </a:t>
            </a:r>
            <a:r>
              <a:rPr lang="en-IE" dirty="0" smtClean="0"/>
              <a:t>FUN</a:t>
            </a:r>
            <a:endParaRPr lang="en-IE" dirty="0"/>
          </a:p>
          <a:p>
            <a:pPr lvl="1"/>
            <a:endParaRPr lang="en-IE" dirty="0" smtClean="0"/>
          </a:p>
          <a:p>
            <a:endParaRPr lang="en-IE" dirty="0"/>
          </a:p>
          <a:p>
            <a:r>
              <a:rPr lang="en-IE" dirty="0" err="1"/>
              <a:t>s</a:t>
            </a:r>
            <a:r>
              <a:rPr lang="en-IE" dirty="0" err="1" smtClean="0"/>
              <a:t>apply</a:t>
            </a:r>
            <a:r>
              <a:rPr lang="en-IE" dirty="0" smtClean="0"/>
              <a:t>() </a:t>
            </a:r>
          </a:p>
          <a:p>
            <a:pPr lvl="1"/>
            <a:r>
              <a:rPr lang="en-IE" dirty="0" smtClean="0"/>
              <a:t>a user friendly version of </a:t>
            </a:r>
            <a:r>
              <a:rPr lang="en-IE" dirty="0" err="1" smtClean="0"/>
              <a:t>lapply</a:t>
            </a:r>
            <a:r>
              <a:rPr lang="en-IE" dirty="0" smtClean="0"/>
              <a:t>(), FUN instead of MARGIN</a:t>
            </a:r>
          </a:p>
          <a:p>
            <a:pPr lvl="1"/>
            <a:r>
              <a:rPr lang="en-IE" dirty="0" smtClean="0"/>
              <a:t>returns a vector or matrix</a:t>
            </a:r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5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/>
          <a:srcRect t="6807" b="26570"/>
          <a:stretch/>
        </p:blipFill>
        <p:spPr>
          <a:xfrm>
            <a:off x="2346101" y="3550920"/>
            <a:ext cx="4586730" cy="4419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6101" y="5709131"/>
            <a:ext cx="5567957" cy="36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162" y="1371743"/>
            <a:ext cx="7886700" cy="5018665"/>
          </a:xfrm>
        </p:spPr>
        <p:txBody>
          <a:bodyPr>
            <a:normAutofit/>
          </a:bodyPr>
          <a:lstStyle/>
          <a:p>
            <a:r>
              <a:rPr lang="en-IE" dirty="0" smtClean="0"/>
              <a:t>Started in 2011</a:t>
            </a:r>
          </a:p>
          <a:p>
            <a:endParaRPr lang="en-IE" dirty="0"/>
          </a:p>
          <a:p>
            <a:r>
              <a:rPr lang="en-IE" dirty="0" smtClean="0"/>
              <a:t>Why ? Well because of</a:t>
            </a:r>
          </a:p>
          <a:p>
            <a:pPr lvl="1"/>
            <a:r>
              <a:rPr lang="en-IE" dirty="0" smtClean="0"/>
              <a:t>Graphical workspace </a:t>
            </a:r>
          </a:p>
          <a:p>
            <a:pPr lvl="1"/>
            <a:r>
              <a:rPr lang="en-IE" dirty="0"/>
              <a:t>cross-platform interface</a:t>
            </a:r>
          </a:p>
          <a:p>
            <a:pPr lvl="1"/>
            <a:r>
              <a:rPr lang="en-IE" dirty="0" smtClean="0"/>
              <a:t>tab-completion </a:t>
            </a:r>
            <a:r>
              <a:rPr lang="en-IE" dirty="0"/>
              <a:t>of filenames, function names and arguments</a:t>
            </a:r>
          </a:p>
          <a:p>
            <a:pPr lvl="1"/>
            <a:r>
              <a:rPr lang="en-IE" dirty="0"/>
              <a:t>seamless </a:t>
            </a:r>
            <a:r>
              <a:rPr lang="en-IE" dirty="0" err="1"/>
              <a:t>Rmarkdown</a:t>
            </a:r>
            <a:r>
              <a:rPr lang="en-IE" dirty="0"/>
              <a:t> and </a:t>
            </a:r>
            <a:r>
              <a:rPr lang="en-IE" dirty="0" err="1"/>
              <a:t>knitr</a:t>
            </a:r>
            <a:r>
              <a:rPr lang="en-IE" dirty="0"/>
              <a:t> </a:t>
            </a:r>
            <a:r>
              <a:rPr lang="en-IE" dirty="0" smtClean="0"/>
              <a:t>integration for reports</a:t>
            </a:r>
          </a:p>
          <a:p>
            <a:pPr lvl="1"/>
            <a:r>
              <a:rPr lang="en-IE" dirty="0" smtClean="0"/>
              <a:t>Integrates Shiny for online reports</a:t>
            </a:r>
          </a:p>
          <a:p>
            <a:pPr lvl="1"/>
            <a:r>
              <a:rPr lang="en-IE" dirty="0" smtClean="0"/>
              <a:t>User friendly, clear, loads of options, cross language…</a:t>
            </a:r>
            <a:endParaRPr lang="en-IE" dirty="0"/>
          </a:p>
          <a:p>
            <a:pPr lvl="1"/>
            <a:r>
              <a:rPr lang="en-IE" dirty="0" smtClean="0"/>
              <a:t>Updated regularly</a:t>
            </a:r>
          </a:p>
          <a:p>
            <a:endParaRPr lang="en-IE" dirty="0"/>
          </a:p>
        </p:txBody>
      </p:sp>
      <p:sp>
        <p:nvSpPr>
          <p:cNvPr id="4" name="AutoShape 2" descr="data:image/jpeg;base64,/9j/4AAQSkZJRgABAQAAAQABAAD/2wCEAAkGBxASEhUQEhIVFhERGBIWFxcXFRcXFRcXFxkXFhcSGRgYHSggGBolHhUYITEhJSsrLi4vGB8zODMsNygtLisBCgoKDg0OGxAQGy0lICUtLi0uLS0tLTEwLTUtLS0tLS0tLS0tKy0tLS0tLS0tLS0wLS0tLS0tLS0tLS0uLS0tLf/AABEIAIUBewMBEQACEQEDEQH/xAAcAAEAAwEBAQEBAAAAAAAAAAAABAYHBQMBAgj/xABHEAABAwICBQcJBQcCBgMAAAABAAIDBBEFIQYSMUFRBxMiYXGBkRQyUmJyc6GxsiMkQpLBMzRTgqLC0RbSJUOzw/DxFaPi/8QAGgEBAAIDAQAAAAAAAAAAAAAAAAQFAgMGAf/EADYRAAIBAwEDCgUEAgMBAAAAAAABAgMEERIhMXEFEzNBUWGBobHRIjKRwfAUI+HxFVI0QmKS/9oADAMBAAIRAxEAPwDcUAQBAEB51E7I2l8jmsY0Xc5xDWgcSTkAvYxcnhLLPG0trKTifKbTB/M0cUlXMdgYC1nDziLkdYaR1qxp8mVMaqrUV37yPK5jnEdrPBtZjdRm6WCjYdjWME0tuBLyW36x4LPRaU9ycuLwvc81VZdiPQYG92ctfWvPATmJv5YgPmsefS+WnFeGfXJ7pfW2fr/T0P8AGq78fLKi/wBafqJdkf8A5Xse6eP1Pn/wsjc4q+tYfWm55v5ZQfmnPJ/NTi/DHpg80vqbPwa/GqfMPgrGDaHM5iY9QLTqL3m7WpvTg/qvcaqsexknC+Uqkc/mapklJMLXEo6F/btkOtwaFhU5NqJaqbUl3e39nsbmLeJbGXOKVrgHNIc1wuCCCCOII2hV7TTwyQfteAIAgCAIAgCAIAgCAIAgCAIAgCAIAgCAIAgCAIAgCAIAgCAIAgCAIAgCAIAgCAICpaaad09AObH2tSRlGDk2+x0jvwjq2nszU60sJ19u6Pb7GitXjT4mWMkrsYm1p5SIWG5sLRM9VjNhfbebm207FdtUbOGILa/q+L7CDmdd7XsL/hGHwUzObhYGjedrnHi52/5cFV1ak6rzJkqMVFYRO59atJlkc+mkZHPppGRz6aRkc+mkZIGMYdBVM1JmA8HDJ7etrt3ZsO9baVSdJ5izGcVJYZRW1lfg0oEUmtTvJIa4XifxBb+B/W2xPWMlZaKN5H4lt817ojap0Xsew1bQ7TWmxBuq37OoaLuicc+tzD+NvXtG8C4VJdWVS3eXtXb+bidSrxqbt5ZlDNwQBAEAQBAEAQBAEAQBAEAQBAEAQBAEAQBAEAQBAEAQBAEAQBAEAQBAEAQBAUDlI088kBpaYg1Th0nZEQg7Dbe8jMDdtO4G0sLDnf3J/L6/wRbi40bFvMXjY+WQC5dJK7a4kkucc3OJzOZuSuhbUI56kVm2TNWwyBkETYWea0bd7jvceslUlSTqScmT4pRWESufWGkyyOfTSMjn00jI59NIyOfTSMjn00jI59NIyRMVpmVEToX7HbDva4bHDrCzpydOSkjGSUlhmVh0sEt2uLJYXGzmmxa5ptcFXfw1I7dqZBy4PZvNw5O9OG1zeZms2rYM9wlaP+Y0bjxb3jLIc3fWLoPVH5X5Fnb1+cWHvLsq4khAEAQBAEAQBAEAQBAEAQBAEAQBAEAQBAEAQBAEAQBAEAQBAEAQBAEAQFY0/wBKRQU+s2xqJbtiaeO+Qj0W3B6yQN6mWVq7iph7lv8AbxNNerzcc9Z/Pc0rnuc97i57yXOcTclxNy4neSV1SSSwinby8s62ibR5S0n8DXuHbbV/uWm5f7ZspfMXrn1WaSVkc+mkZPnlCaRk+8+mkZHPppGRz6aRk+c+mkZHPppGRz6aRkoulTQKlxH4gx3fa36Kztn+2iLV+Y5tHVSRPbLG4tkjIc1w2gj/AM2b9i2yjGcXGSymYRk4vKP6K0L0kZX0zZhYSN6MrPReNtvVO0dR4grlLu2dCpp6uouKVRVI5O8optCAIAgCAIAgCAIAgCAIAgCAIAgCAIAgCAIAgCAIAgCAIAgCAIAgCA+OIGZ2BAfzjpxpAa6rfMD9k3oRDhG05Otxcbu77bl1tnb8xSUeve+P8FPXq85PPUcFSjSdDAZ9SZp3Ou3x2fEBaq0cwZnTeJFu59QdJvyd/RFlLI+RtUWBuq3V1n6mdzexuM1EunUik6Zuo6W3qLUzRKhfmxziPVkuP1UH9XVW/wBCRzMGen+mKCPzx+eVw+RC8/VVnu9BzMEPI8JGV6e/vG3+q685yv3numn3Hyp0Ro5G3juy+xzHlw8HXFuyy9jd1IvbtPHRg9xSseweakcA/pMd5rxsPUR+F3V881Y0a8aq2b+wi1IOG85RlUjBryfkzJpGSoY5PrzOO4Wb4DP43U+jHEER5vMiAtpiWnk30hNHWN1jaCe0cvAXPQk/lJ28C5Qr+356k8b1tX3XiSLaron3M/oRcqWwQBAVHHuUCkp3GNgM0jbghhAYDwLz+gKn0OT6tRZexd/sRKt5CDwtrKzJypVF+jTRgdb3OPiAFMXJUOuT+hH/AF8v9fMk0fKmb2lpct5ZJn+Vzc/FYz5KX/WX1RlG/wD9o+ZfMDxeKriE8WtqEkdJuqQRtHA9ouFV1qMqU9Et5Np1I1I6ok9ajYEAQBAEAQBAEAQBAEAQBAEBielWOVjKyoYypmaxsjwGiV4AHAAHILo7ahSdGLcVu7Cnr1ZqpJJs13AJHOpadziS50MJJJuSSxpJJ3lUNdJVZJdr9S1pvME32I/GkGNRUcJnlva4a1o85zjsaL9hPYCvaFCVaemJ5Vqxpx1SOJozp3DVy8wY3RSOBLLkOa6wuRcbHWBNrbjmpNxYTox15yjTRu41JacYZbVAJQQBAEB8c4AXOQG0oDiM0gLj0YiW7gXFszhbWBbGW2N29INLg61+jcWUl2+Ftft9fLdjvNSq56vf88zsQTNe1r2EFjwHNI2EEXBHcVHacXhmxNNZRVOVPF/J8PkDTZ9QRC3sfcvP5A7PiQp3JtHnK6zuW328zTcz002YAuoKg+oD6wFAWegq9dtz5w2/57FDnDDNqnklk3Wpo91Fx5Lm2nm92PqVbygsRXEl2ry2Q+U1t61vuY/rkXtkv2/H2Mbl4n4FaESmaSNqJuE4nNSvEkTiM+k2/QeODh+u0LCpRjNYZnCq4vKNWxKFlZRmwymjD2X2hxGsw9xt8VTwbpVODLGSVSHExuOa4V+iryR6+r1G5ecdn+VthDLMXPCKy9imI1HmvT0+EID+i+T7GDVUEMrjeRo5t/HWj6Osesizv5lyd9R5qvKK3b14lzQnrgmWNRDaUjlOx18MTaaMkPnDi8jaIxlYcC4m1+AcrLk63U5Octy9f4IN7WcYqK6ynaF6Imtc5z3FkEZAJbbWc619Rt8hYEEnrHHKwvLzmFhbWyHbW/OvbuRo0Gg+GtFvJwetznuPiXfJVEr6u383oWStaS/6kHEeTmhkB5sPhdxa4uF+trycuyy20+Uq0fm2/nca52VN7thYcBwxtNTx04N+baATa2s45udbddxJ71Er1XVqOb6yRSp83BR7CetRsM/0g5RjE+SGGC7onSMLpHZazCWkhrcyLjiFbUOTdSUpy34ezvK6rfaW1Fbs7y90shcxrjtc1pPaRdVUlhtFgnlHqvD0IAgCAIAgCAIAgCAIDCNLm/fan3r/AJrp7XoY8CiuOllxNm0c/dKf3MH0NXO3HSy4v1Lml0ceCIGm+AOracRscBIx4kbfzSQHNLSd2TjnxAW6zuFQqanuew13NF1YYW/eVfQzQaohqWVE+q1sWsWtDtZznEFo2ZAZk+Cm3d/TnTcIdZGt7ScZqUuo0hU5YhAEAQHlVQCRjozse1zTbbZwsfmvYy0tNHjWVgrbaSrE3OmPWlbqgHoiAjU1HON5dZt8jcM1m3c3pgkmZrpuGnOzz38Pvh79ho0z1Zxt8vX7bO8sOH03NRMivfUa1t7WvYWJtuvwUSctUnLtN8VhJGS8uNdeenpwco43SEbryO1R3jmz4q95Hp4hKfa8fT+yBey2pGaK4IJ9a26HhJijWLZ4TKcEG42rW9oydWGa+3IrS4nuovXJeft5vdj6lV8o/LHiTrJ5kyJyl/vrfcx/XIlh0fj7GN4/3PD3K81TyHqPjhuGZOwDaepGFI16j+60Lecy5iEF3a1lyPHJc/P9yq8dbLqPwU1nqRh0cthbaV0UFkpnLBEnaSbnapEdhhkiSRrNM9IkjFmmenmvT01fkMrjappzsBjlb2kFj/pYqPliG2E+K/PMsLKWxo1ZUhOMp5Uoz5YwnYYWW7nyXHx+KveTWuZfH7IqL5PnfD7ssvJdOw0rox58cjtYb7OsWu7No/lKhcpRaqp9qJVjJOnjsZcVXk0IAgK1jmmlPSymB8crnNDTdoYW5i+94KmUbGdWGtNefsRat3GnLS0/L3MmxSUSzTStBAlkleAdoD3OcAbb81fU1phGL6kl9EU83qk32t+Zo1Nyi0rWNaYp7ta0ebHbIW/iKolybUbbyvP2LNX8Etz8vcsOjukEVY1z42vaGODTrhoN7Xy1XHiolxbyotKTW3sJNGvGqm0jz0j0mhojGJGSO53XtqBptq6t76zh6QXtvayr50tbO0xr3EaOMp7ew9NHdIYqxr3Rte0RkNOuGg5i+Wq4ry4t5UGlJrb2GVGvGqm0jrqObgSgKbByjUji0CKfpFoF2x7zb+J1qxlyZUSbyvP2IMb+nJrY/L3Lkq4nBAcHHdLKWlOo9xfKPwMALh7RJAb2E36lKoWdSrtWxdrI9W6p09j39iK6eUwXypTq8edF/DU/VS/8W8fN5fyRv8gs/L5newLTKlqXCMExynYx9hrdTXAkHsyPUotayqUlneu4kUrunUeNz7zMNK2/fKj3j/mru16GPAq7jpZcTYdHv3Wn9zD9DVz1fpZcX6lzR6OPBH3G8VZSwune1zmtLQQ2xd0iGjaQN/FKNJ1Z6EKtVU46mcrAtMqerl5mOOVriHOu8MAsLei8net9eynRhqbXn7Gmjdxqy0pPy9yyKGSggKxi+nNHASwF0rxkRGAWg9biQPC6m0rCrNZexd5EqXlODxv4HFPKYL/uptx53Pw1P1Un/F/+/L+TT/kP/PmdjCdO6OYhri6FxyHOW1SfbBIHfZR6vJ9WCytvA3U72nN4eziWlQSWEBgXKzPrYnKP4bYWf0B/966jkyOLZPtz64+xVXbzUKeAp5GJMTFi2eEyKNYNmJLjjWDZ4So4lg2Yl65LW2nm9236lV8pfLHiWHJ/zPgdjS3RCWrqBOyRjQI2ss4G9w55vl7SiW11GlHS11ki4tpVJak+o5sXJ7N+Kdg7Gud8yFJfKMeqJH/x8v8AYsGEaKUtKeee7XezPXeQGs9YDYO03solW7qVfhWxdxKpWsKXxPa+8qenulbahvktObxXBkfufY3DG+rfMnfYbtsm0tnB65byNc3KktMdxSmwq1iV7Z5SRramCLLGskz0hysWxMyIcjVmj0vPIxLbEHDc+CQeDo3foVWcrLNBcV9yZZv43wNyXNlmVvTbR41cQLP20VyzdrA21mX3XsCOsdZUyzueZlh7n+ZIt1Q52OVvRmWH1s9JLrxkskb0XNI28WPadyuqlOFaOJbV+biohUnSllbGX/B9P4H2bUNMTvSF3Rnwzb3i3WqqrydOO2G31LKlfweyez0LbTVDJGh8bmuadjmkEHvCgSi4vDWCdGSkso9VielexjQ+mqZTNI6QPIaOi4AZCw2tKl0b2pSjpjgjVbWFSWp5MpxSmEc0sbb6sckrBfbZri0X67BXtOWqEW+tIpai0yaXU2aJTcn9G5jXF013NafPbvF/RVRLlGqm1sLVWNNrrO/gOBQ0bXMiLyHnWOsQTe1srAKLXuJVmnLqJNGjGkmolR5Vh0qbsn+cSsOS90/D7kDlHfHx+xJ5Kx9lP7bfpWvlP5o8DZyf8suJeVWFgfHbEBguHs6cftR/MLqqm5+JzlLfHwN7XKnRlZ06x800QZGbTTXDT6DR5z+3MAdt9ym2Vuqs8y3IiXdd044jvZnmj2Ay1kpa02aOlJIc7XP9Tjn8Vb3FxGjHL8EVlCjKrLC8WaBT6A0DW2cx7z6TpHA+DCB8FUy5QrN7Hjw9yyVjSS27fH2OFpNoII2GalLiGdJ0ZN3ADPWY4Z5bbHPgdylW1/qemp9fcj17LStVP6exSqmV0jjI83c/MnieKsoxUVhECUnJ5ZtmAfutP7mH6Grmq/Sy4v1L+j0ceCOVyhj7jJ7UX/Uat9h068fQ0XvQvw9SmcnDfvo93J+isuUOh8UQbHpfBmrqhLkzzlC0icXGjicQ0ftXDa4kX5q/Cxz43tuINvYWyxzsvD3Ky9uHnm4+Psc7RHQ41I56UlkF7NA859ttidjb5X357Nq3XV7zT0x2v0NVta84tUti9S5f6Iw61uZPbzkl/HWVd+vr5zq8l7E79HRxjHmyl6XaHmlHPREugJAN/OYTsuRtadl+xWNpec78Mtj9SDc2vNfFHd6HR5O9IHNcKOV12O/ZE/hIz5u/okbOFrbxbTf2ya52O/r9zZZV2nzct3V7GiqoLQ/nvlRH/FKnth/6MS6rk7/jQ8fVlTddKytRNUxkYmwsWDZ4TYWLW2Yk2KNYNmJLjjWDZ4XXk1ZaaX2B9SrOUflXEsOT/mlwPbTfHquCpEcMuowxsdbUY7pFzwTdzSdgHgtFtRhOGZLrNl1XnCeIvq7u8i6P6XVImaKmTWhf0SdVjdQnY+7QMuPUb7lsrWsdPwLaa6N5LX8b2Hb5QMEdPCJWFxdDcllzqubvOrs1htvwuOCj2lVQlh9ZKu6TnDK6jNo6dXESmbD4ltTPMkWWNZpnpDlYs0z0hzMWaZkQZmLYj1Ft5H2/8SHVFL/aP1UDlX/j+KJln0ngbuuZLQIDlY1o/TVQ+1Z09ge3J47946jcLfRualL5Xs7DTVt4VfmXiUrFtAZ47uhcJWj8J6L/APDvEdisqXKEJbJrHoV1SxnHbB59TgYbiFRSyF0ZLHA2cwg2Nvwvaf8A2OpS6lOFaOJbfzqItOpOlLMdn51o1bR/GGVUQlaLOGT27dV3DrG8FUNei6U9LLuhWVWGpHTWk3GJ4637xUe+n+ty6Wh0ceC9Dna3zy4v1Nmov2bPZb8gucn8zOgjuR7LEyKByojpU/ZP/wBtW3Jm6Xh9yr5R3x8fsSeTAfZze236Vr5S+aPA2cn/ACy4l2VaWB8dsQGGUDOnH7TPmF1FTc/E5unvXgbouXOkMm06qDJWScIwxg7ANY/1Ocr6yjporv2lHeS1Vn3bC8aC0IipGG3SlvI48b+b/SGqsvamqs+7YWVnDTSXftLCohKCAxTG6UR1EzGizWySADgLmw7guloycqcW+xHPVo6akku013Af3aD3UP0NXP1+llxfqXtHo48EcvT8fcpPai+tq32HTrx9DRe9C/D1KdyeN++D2JP0Vhf9D4ogWPS+DNQnkDWuedjQSewC6pEsvBct4WTEA180mZ+0mfmfWe7b4ldNshHuS9DnNs5d7fqbbS07Y2NjYLNYA0DqAsFzUpOTcn1nRxiopJHqsT08K2mbLG+J3myNc09hFr9qyhNwkpLqMZxUouL6zE2a8Tw4ZPicD/Mw3+YXSvE446n9zncuD719jcY3hwDhsIB8c1zLWHg6NPJhnLHTamI638WKJ/hrM/sC6TkqWbfHY37lZeLFTPcVCFqsGRGToWrWzEnwtWtmJNhYsGzEmxMWtsxLjyeNtLJ7A+pVt/8AKuJY8nfNLgeGnkd6tvumfVIvLP5PH2Mb/pPD3OR5NkpmSvyXXQ3FS9nk7z04x0SfxM/yNnZbrVXdUtL1Lcy5sbjXHQ96K3pdgnk8uuwfYykkcGu2lnZvHeNymWlfXHD3oiXlDm5aluZX5GKcmQiJMxZpnpBmYtiMiDM1ZoyIMzVsRkXfkVpSayaXdHCW973tt8GOVbyvPFGMe1+i/knWS+Js2dc8WQQBAEBTOUXDGFjakAB4cGOPpNINr8SCB4lWXJ9V6nB7iu5QpLSprec7k4mInkj/AAvj1j2scAPg8rdyjHNNPsZp5Pl+4493p/Zoipy3Maxxv3if3s/1uXR0X+3HgvQ5yt0kuL9TX6P9mz2W/ILnp/MzoY7keyxMiicpgzp+yb/tq05N3S8PuVfKO+Pj9iRyafs5h6zPkf8ACx5R+aJnyd8suJc1WlifHbEBidCzpx+0z5hdNN7Gc1T3rwNtXMnSmRaTxkVc9/TJ8bEfNdBbP9mPAoLnppcTStGXA0kFt0cY7wAD8Qqa5X7suLLm2f7UeCOmtBuCAyDSNv3qf3j/AJrobfoo8Dn7jpZcTUsD/doPdRfQFR1uklxfqXlHo48F6HM07H3KTti+tq3WPTLx9DRfdC/D1KloC372PYk/RWF/0PiiBY9N4M0PFGF0MrRtMcgHe0qnpPE0+9FvUWYNdxkWEkNnhcdjZIiewPaV0NXbCS7n6HP0n8cX3r1NnXNnRhAEBiuIEOkkcNjnyOHYXEhdLTWIpdyObqPMm+9myUbC2NjTta1o8AAucm8ybOiisRSM15b8NJZT1Q/A58Tux41mnsBY4fzK45HqYlKHbt+n9kO9j8KkZfCFdMrWT4QtbMWT4QtbMWT4WrWzFnQpoHO81pNuAJ+S1SklvCi3uRb9BYHNlkLmuHQG0Eb+tV17JOKwyx5PjJSeV1HnpjTvdVAhriObYLhpI85+WSxtZJQ2vrMb+MnU2Lq9yB5O4DNpHaCPmpSknuK2UZLejzaXRubIw2ew3H+Ow7O9JJSWGZU6jhJSW8u45qtp7HzZBY8WOH6g+Peqv4qNTgX6cLilx8jOazDJo3ujdG4lptcNcQeBBtsIzVvTrQks5KWdGcZNYOZUMIJBBBG4ixUmLzuNeGtjIEzVsR6iBMFsRkiBMFsRkjWORnDtSmlqCM55LDrZELA/mc8dyouVqmqoodi9f4wWtlHEG+00JVRMPB9ZEHiIvaJHC4aTYkXIy47Cs1CTjqS2GDqRUtLe091gZhAUzT7E2FraZpu7WDn23WBs09Zvfu61ZWFJp84/ArL+ssc2vE8OTuiOvJPua3mx1kkOPhqj8yz5Qn8Kh4mHJ0Pic/AvSqi2MjxyK1ROD/FlPi4kfNdDQf7ceCOcrrFSS72alhUwfDG8bHMYfgMlRVYuM2n2l/SkpQTXYSlrNhUeUSlLo4pPQc5p6g8A38WDxVhyfPEnHt+xXcoxzFS7PucvQKubHM6JxsJg0A+s29h3hx8At99TcoKS6iPYVVGbi+s0JVBcnI0mxZtPC7P7V4IYN9zlrdg2/DepFtRdSfct5Gua6pQ73uMxpGdNntM+YV5N/Cyjh8y4myrmzpTPdPsPLZxMB0ZgLn12i1vDV8CrewqZhp7Cmv6empq7To6B4s3V8lebOBJjvvBzLe0G57+pab6i884vE32FdY5t+BcVXFkQ8WxGOnjMjzs2De525oWylSlUlpRqq1Y0o6pGSzuL3Oe7znlzj2uNz8SugilFJI56UnJts1nBf3eH3UX0hc/W6SXF+p0NHo48F6HO03H3N/bH9bVvsumXj6Gm+6F+HqVTQRv3sew/9FPvui8SvsOm8GaSqUuzI8bw0wTPiIyBu3rYfNPhl2groaNXnIKRztelzc3H8waLozi4qIQSftWAB4339LsO3xG5U1zRdKfd1FzbV1Vh3reddRyScTSrFxBCQD9rIC1g3i+Rf2D52Um1oupPPUt5Fu66pw73u9yh6OYYZ52Mt0WkOfw1W5kd+Q71bXFXm6bZU21LnKiXV1mrqgOgOTpVhAq6Sam3vb0Cdz29Jh7NYDuut9tW5mrGfZ+M11Ya4OJ/PEbCCWuBDmkgg7QRkQetdZlPaijawToVrZidCFa2YsnwrWzEs2imMR0znukDiHhoGqAdhJzuQoN3RlUSwSrSvGk25dZZBpvTehN+Vn+9QHaT7UTv19Psfl7n7bpjTn8Ev5W/7l5+mn3D/IU+x+XuQ8YxZlQGagcNUm+sANtuBK3Uabg3kg3lzCsko52HNkZkpSK8/WDYt5K8kgmJ/nAWuCNjhc93/paq9HnFs3k60ueae3czrO07pR/y5vys/wB6jfo59q/PAsf19Psfl7lDxmsbNPJK0ENe4kA7bddiVa0IuMFFlXWkpzcl1nLmUlGsgTLYjIiNp3yPbGwXfI5rWji5xsB4lZuSinJ7kZxTbwj+hsFw5tNBFTt2RMa2/EjzndpNz3rk61R1Jub6y+hBQiorqJq1mRR9LcFqZJnTBmuwhoGrm5oA2Fu3bc5X2q0tK9OMFFvDKm8t6spuaWUcaPFKuHo87I2251zbufsUl0aU9uE/zuIir1qezLXH+T9SY5WSdHnnm+5tmn+gAorelHbpX5xDuq09mp+H8EjC9F6iYguaY2b3OFndzTmT22Cwq3dOC2bWbKNnUqPbsXf7F/oKNkLGxRizW+J4k8SVUVJuctUi6p0404qMSQsDMpOmOAyGQ1EbS5rgNcAXIIFta28EAeBVnZ3EdOiT4FTe20tXORWe04FFi1RCNWOUtHDIgHfk4GymTo05vMlkhQuKlNYjLBedEaqWSEulLi7XcASLXFmkWy2ZlVV3CMZ4j2FxZTnOnmfadSvo2TRuif5rxbrG8EdYNj3LRTm4SUkSKlNVIuL6zNcVwOanJDmks3PA6JHH1T1FXVK4hUWx7ewoa1vUpPatnafuDHqwAMbM87gMnHxIJSVvS3uIjdVtykdTB9G5p3iap1gzInXJ13+rnm1v/g4iPWuoU46ae/u3Ik0LSdSWuru797OXXYfKJ5C2J+qJXkWjdawebWsNllvhUi6ay1u7e4jzpzVR4i976n2mnqjOgImJ0DJ4zE8ZHYd7TucOtbKVSVOWpGurSjUjpkZ5imATwHNpcwbHtBI7TbNp7fEq4pXMKi37ewo6ttUpPdldq/Ngh0irGjVE7rdYY4+LgSjtaT2uPqFd1lsUvQl0WC1VW8PmLwze9+23BjT/AIstc69KjHEMZ7F9zbTt61eWZ5x2v7fmD86S4U5s5EUTywNjA1WuIyaBtA6l7bVk6eZNZ2nl1RaqYinjC6i8YKCKeEEEERxggixBDQCCFV1ukljtZb0M81HPYvQhaXxOdSva1pcSY8gCT5w3BbLRpVU33+hqvU3RaXd6lb0No5G1Ic6N7RqvzLXAbt5Cm3k4ulhNbyBYwkquWnu7C/KpLk5WP4IypZY9GRvmu/tPEKRQuHSfcR7i3jWXf1Mos+G1dK/W1XNLdj2XLbdo3dR8Faxq0qyxv7mU8qVajLO1d6Pf/VdZa3OC/HUbf5W+Cw/R0s5wZfrq2MZ9DzpcHq6p+uWu6W2SS4HxzPYF7KvSpLC+iPIUK1aWfNl7wTB46Zmq3NzrFzjtcf0A3BVVevKrLLLihQjRjheLOitJvCAx/lT0d5mfyyMfZVB6dtjZd57HDPtDuIV/ybc64c3Let3D+CrvKWmWtbmVCEqwZBZPhK1sxZ0IStbMWTYgtbPCVFEFqaPMk2KILW0Y5JkYAWOkxbEjlkkCDUZrNIyRzJ4ws0jNMhyNstsUe5Icy2I9IExWxGRduSvR7XkNdIOjHdsV97tj5OwC7R1l3BVvKdxiPNLr3ljZUsvW/A1JUhZBAEB8IQANA2BAfUAQBAEB81RttmmRg+oAgCA+Bo4JkYPqAIAgCAID5qjbbNMjB9QBAEAQBAEAQBAfNUbbC6ZGD6gCAIAgIuJ0EdRE+CVutHILEfEEcCDYg7iAs6dSVOSlHejGcFNaWYbj+BS0UxhkzabmN9snt49RGwjceognpqFeNeGpeK7CkrUnTlhnhC5Zs0MnwuWtmLJ0LlrZ4TYnrBoxJcciwaMT2EqxwD8PlXuARpZFmkekKZ6zSMiFM5bEZECZyzR6iZo1o9JWzaguIm2Mj/RHoj1ju8dy1XFxGhDL39SJFCi6ssdXWbXSUzImNijaGsYA1oGwAbAuclJyblLey8jFRWEeyxPQgCAIAgCAIAgCAIAgCAIAgCAIAgCAIAgCAIAgCAIAgCAIAgCAIAgCAIDnY7g0NXEYZRlta4ecx25zTuPz3rdRrSoy1RNdWlGpHTIx/HtH56J+rILsJ6EgHRd1eq71T8RmugoXEK8cx39hS1qMqTw/qRYnrY0aCbE9YNHhLjkWDRiSGSrDB5g9OdXmBg/LpV7gYPGSRZJHpFlkWSR6QpXrNI9J+j2jk1a/o9GEHpSEZD1W+k75b919Vxcworbv7CTQt5VXs3dpreE4ZFTRiGJtmN8XHe5x3kqgq1ZVJapF1TpxhHTEmLWZhAEAQBAEAQBAEAQBAEAQBAEAQBAEAQBAEAQBAEAQBAEAQBAEAQBAEAQBAEB5VVMyRhjkaHMdkWuFwe5ZRk4vMXhnkoqSwyg45yeuF30jrj+E85jqa87ex3irWjyinsq/Ve3t9CtrWD30/p/Pv9SoVEEkLtSVjmO4OBF+scR1hWEZRmsxeSvnCUXiSwfpkqNGB7tlWODw/fPLzAPhlXuBg8Xyr3AFLSyzO1Io3Pd6o2dp2N70nOMFmTwbIU5TeIrJccD0AGT6t19/NMOX8zt/YPEqurco9VL6ljRsOup9C8wwtY0MY0Na0WAAAAHAAbFVttvLLFJJYR+14ehAEAQBAEAQBAEAQBAEAQBAEAQBAEAQBAEAQBAEAQBAEAQBAEAQBAEAQBAEAQBAEB5VNNHI3UkY17TucA4eBWUZSi8xeDyUVJYayV+s0Ion5ta6Mn0HZeDrgdylwv60d+3iRZ2VKW7ZwOXPyfAZsqSB60YcfEOC3x5SfXHzI8uTl1S8v6II0MN7eUf/AFf/ALWz9cv9fP8Ag1/oP/Xl/J0IOT9u19Q4j1Yw35uK1S5RfVHz/o2x5OXXLy/s6tHoXRR5ljpCN8jrj8os0+C0Tvq0uvHA3wsqUerPE70ELGANY1rWjYGgADuCiSk5PLJSSSwj0Xh6EAQBAEAQBAEAQBAEAQBAEAQBAEAQBAEAQBAEAQBAEAQBAEAQBAEAQBAEAQH/2Q=="/>
          <p:cNvSpPr>
            <a:spLocks noChangeAspect="1" noChangeArrowheads="1"/>
          </p:cNvSpPr>
          <p:nvPr/>
        </p:nvSpPr>
        <p:spPr bwMode="auto">
          <a:xfrm>
            <a:off x="116681" y="-188119"/>
            <a:ext cx="6215063" cy="217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E" sz="135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79290" y="131961"/>
            <a:ext cx="2192335" cy="769342"/>
          </a:xfrm>
          <a:prstGeom prst="rect">
            <a:avLst/>
          </a:prstGeom>
        </p:spPr>
      </p:pic>
      <p:pic>
        <p:nvPicPr>
          <p:cNvPr id="7" name="Picture 2" descr="RStud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2085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994172"/>
          </a:xfrm>
        </p:spPr>
        <p:txBody>
          <a:bodyPr/>
          <a:lstStyle/>
          <a:p>
            <a:pPr algn="ctr"/>
            <a:r>
              <a:rPr lang="en-IE" dirty="0" err="1" smtClean="0"/>
              <a:t>tapply</a:t>
            </a:r>
            <a:r>
              <a:rPr lang="en-IE" dirty="0" smtClean="0"/>
              <a:t>() &amp; by() for vectors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8" y="1357793"/>
            <a:ext cx="8377129" cy="4351338"/>
          </a:xfrm>
        </p:spPr>
        <p:txBody>
          <a:bodyPr/>
          <a:lstStyle/>
          <a:p>
            <a:pPr marL="0" indent="0">
              <a:buNone/>
            </a:pPr>
            <a:r>
              <a:rPr lang="en-IE" dirty="0" smtClean="0"/>
              <a:t>Apply functions by factors or combinations of factors </a:t>
            </a:r>
          </a:p>
          <a:p>
            <a:pPr lvl="1"/>
            <a:endParaRPr lang="en-IE" sz="1400" dirty="0" smtClean="0"/>
          </a:p>
          <a:p>
            <a:r>
              <a:rPr lang="en-IE" dirty="0" err="1" smtClean="0"/>
              <a:t>tapply</a:t>
            </a:r>
            <a:r>
              <a:rPr lang="en-IE" dirty="0" smtClean="0"/>
              <a:t>()</a:t>
            </a:r>
            <a:endParaRPr lang="en-IE" dirty="0"/>
          </a:p>
          <a:p>
            <a:pPr lvl="1"/>
            <a:endParaRPr lang="en-IE" dirty="0" smtClean="0"/>
          </a:p>
          <a:p>
            <a:endParaRPr lang="en-IE" dirty="0" smtClean="0"/>
          </a:p>
          <a:p>
            <a:endParaRPr lang="en-IE" dirty="0"/>
          </a:p>
          <a:p>
            <a:r>
              <a:rPr lang="en-IE" dirty="0" smtClean="0"/>
              <a:t>by()</a:t>
            </a:r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5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5603" y="4794540"/>
            <a:ext cx="5562600" cy="796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5603" y="2885726"/>
            <a:ext cx="5754687" cy="86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7566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Exercises</a:t>
            </a:r>
            <a:endParaRPr lang="en-IE" dirty="0"/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dirty="0" smtClean="0"/>
              <a:t>Subset salmon data for </a:t>
            </a:r>
            <a:r>
              <a:rPr lang="en-IE" dirty="0" err="1" smtClean="0"/>
              <a:t>colums</a:t>
            </a:r>
            <a:r>
              <a:rPr lang="en-IE" dirty="0" smtClean="0"/>
              <a:t> weight, length </a:t>
            </a:r>
            <a:r>
              <a:rPr lang="en-IE" dirty="0" err="1" smtClean="0"/>
              <a:t>julian_day</a:t>
            </a:r>
            <a:endParaRPr lang="en-IE" dirty="0" smtClean="0"/>
          </a:p>
          <a:p>
            <a:pPr marL="514350" indent="-514350">
              <a:buFont typeface="+mj-lt"/>
              <a:buAutoNum type="arabicPeriod"/>
            </a:pPr>
            <a:endParaRPr lang="en-IE" dirty="0"/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Use apply() to calculate the mean of the columns </a:t>
            </a:r>
          </a:p>
          <a:p>
            <a:pPr marL="971550" lvl="1" indent="-514350">
              <a:buFont typeface="+mj-lt"/>
              <a:buAutoNum type="arabicPeriod"/>
            </a:pPr>
            <a:endParaRPr lang="en-IE" dirty="0" smtClean="0"/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Calculate mean size of fish by (use full dataset)</a:t>
            </a:r>
          </a:p>
          <a:p>
            <a:pPr marL="971550" lvl="1" indent="-514350"/>
            <a:r>
              <a:rPr lang="en-IE" dirty="0" smtClean="0"/>
              <a:t>year</a:t>
            </a:r>
          </a:p>
          <a:p>
            <a:pPr marL="971550" lvl="1" indent="-514350"/>
            <a:r>
              <a:rPr lang="en-IE" dirty="0" smtClean="0"/>
              <a:t>year and sea age</a:t>
            </a:r>
          </a:p>
          <a:p>
            <a:pPr marL="971550" lvl="1" indent="-514350"/>
            <a:r>
              <a:rPr lang="en-IE" dirty="0" smtClean="0"/>
              <a:t>using both ‘by()’ and ‘</a:t>
            </a:r>
            <a:r>
              <a:rPr lang="en-IE" dirty="0" err="1" smtClean="0"/>
              <a:t>tapply</a:t>
            </a:r>
            <a:r>
              <a:rPr lang="en-IE" dirty="0" smtClean="0"/>
              <a:t>()’ functions at least once</a:t>
            </a:r>
          </a:p>
        </p:txBody>
      </p:sp>
      <p:pic>
        <p:nvPicPr>
          <p:cNvPr id="10" name="Picture 2" descr="http://mumuland.m.u.pic.centerblog.net/3ea25b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96" y="818342"/>
            <a:ext cx="903507" cy="83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47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278587"/>
          </a:xfrm>
        </p:spPr>
        <p:txBody>
          <a:bodyPr>
            <a:normAutofit/>
          </a:bodyPr>
          <a:lstStyle/>
          <a:p>
            <a:r>
              <a:rPr lang="en-IE" sz="5400" dirty="0" smtClean="0"/>
              <a:t>5.2 loops</a:t>
            </a:r>
            <a:r>
              <a:rPr lang="en-IE" sz="5400" dirty="0"/>
              <a:t/>
            </a:r>
            <a:br>
              <a:rPr lang="en-IE" sz="5400" dirty="0"/>
            </a:br>
            <a:r>
              <a:rPr lang="en-IE" sz="3100" dirty="0" smtClean="0"/>
              <a:t>- for() loop, performs a given number of instructions</a:t>
            </a:r>
            <a:br>
              <a:rPr lang="en-IE" sz="3100" dirty="0" smtClean="0"/>
            </a:br>
            <a:r>
              <a:rPr lang="en-IE" sz="3100" dirty="0" smtClean="0"/>
              <a:t>- while() loop, perform instructions until condition is satisfied</a:t>
            </a:r>
            <a:br>
              <a:rPr lang="en-IE" sz="3100" dirty="0" smtClean="0"/>
            </a:br>
            <a:r>
              <a:rPr lang="en-IE" sz="3100" dirty="0" smtClean="0"/>
              <a:t>- if(), for conditional tasks, not a loop by itself but often part of nested loops</a:t>
            </a:r>
            <a:r>
              <a:rPr lang="en-IE" sz="5400" dirty="0" smtClean="0"/>
              <a:t/>
            </a:r>
            <a:br>
              <a:rPr lang="en-IE" sz="5400" dirty="0" smtClean="0"/>
            </a:br>
            <a:r>
              <a:rPr lang="en-IE" sz="5400" dirty="0" smtClean="0"/>
              <a:t> </a:t>
            </a:r>
            <a:endParaRPr lang="en-IE" sz="5400" dirty="0"/>
          </a:p>
        </p:txBody>
      </p:sp>
    </p:spTree>
    <p:extLst>
      <p:ext uri="{BB962C8B-B14F-4D97-AF65-F5344CB8AC3E}">
        <p14:creationId xmlns:p14="http://schemas.microsoft.com/office/powerpoint/2010/main" val="332607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4172"/>
          </a:xfrm>
        </p:spPr>
        <p:txBody>
          <a:bodyPr/>
          <a:lstStyle/>
          <a:p>
            <a:pPr algn="ctr"/>
            <a:r>
              <a:rPr lang="en-IE" dirty="0" smtClean="0"/>
              <a:t>for() loops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47" y="1209822"/>
            <a:ext cx="8315990" cy="4474182"/>
          </a:xfrm>
        </p:spPr>
        <p:txBody>
          <a:bodyPr>
            <a:normAutofit/>
          </a:bodyPr>
          <a:lstStyle/>
          <a:p>
            <a:r>
              <a:rPr lang="en-IE" dirty="0" smtClean="0"/>
              <a:t> repeat action for a determined number of iterations</a:t>
            </a:r>
          </a:p>
          <a:p>
            <a:pPr lvl="1"/>
            <a:endParaRPr lang="en-IE" dirty="0" smtClean="0"/>
          </a:p>
          <a:p>
            <a:pPr lvl="1"/>
            <a:endParaRPr lang="en-IE" dirty="0" smtClean="0"/>
          </a:p>
          <a:p>
            <a:pPr lvl="1"/>
            <a:endParaRPr lang="en-IE" dirty="0" smtClean="0"/>
          </a:p>
          <a:p>
            <a:pPr lvl="1"/>
            <a:endParaRPr lang="en-IE" dirty="0"/>
          </a:p>
          <a:p>
            <a:r>
              <a:rPr lang="en-IE" dirty="0" smtClean="0"/>
              <a:t>‘</a:t>
            </a:r>
            <a:r>
              <a:rPr lang="en-IE" dirty="0" err="1" smtClean="0"/>
              <a:t>i</a:t>
            </a:r>
            <a:r>
              <a:rPr lang="en-IE" dirty="0" smtClean="0"/>
              <a:t> in 1:n’, </a:t>
            </a:r>
            <a:r>
              <a:rPr lang="en-IE" dirty="0" err="1" smtClean="0"/>
              <a:t>i</a:t>
            </a:r>
            <a:r>
              <a:rPr lang="en-IE" dirty="0" smtClean="0"/>
              <a:t> is called a counter, it follows a sequence</a:t>
            </a:r>
          </a:p>
          <a:p>
            <a:pPr marL="457200" lvl="1" indent="0">
              <a:buNone/>
            </a:pPr>
            <a:endParaRPr lang="en-IE" dirty="0" smtClean="0"/>
          </a:p>
          <a:p>
            <a:r>
              <a:rPr lang="en-IE" dirty="0" smtClean="0"/>
              <a:t>When to use them  ?</a:t>
            </a:r>
          </a:p>
          <a:p>
            <a:pPr lvl="1"/>
            <a:r>
              <a:rPr lang="en-IE" dirty="0" smtClean="0"/>
              <a:t>You have to repeat an operation several times (&gt; 3 - 5)</a:t>
            </a:r>
          </a:p>
          <a:p>
            <a:pPr lvl="1"/>
            <a:r>
              <a:rPr lang="en-IE" dirty="0" smtClean="0">
                <a:solidFill>
                  <a:srgbClr val="FF0000"/>
                </a:solidFill>
              </a:rPr>
              <a:t>You can’t use vectorization </a:t>
            </a:r>
            <a:r>
              <a:rPr lang="en-IE" dirty="0" smtClean="0"/>
              <a:t>or use apply() and the likes</a:t>
            </a:r>
          </a:p>
          <a:p>
            <a:pPr lvl="1"/>
            <a:endParaRPr lang="en-I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8979" y="2118705"/>
            <a:ext cx="2375348" cy="882482"/>
          </a:xfrm>
          <a:prstGeom prst="rect">
            <a:avLst/>
          </a:prstGeom>
        </p:spPr>
      </p:pic>
      <p:pic>
        <p:nvPicPr>
          <p:cNvPr id="5124" name="Picture 4" descr="https://upload.wikimedia.org/wikipedia/commons/thumb/8/85/Smiley.svg/2000px-Smiley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490" y="5875966"/>
            <a:ext cx="437617" cy="43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images.sodahead.com/polls/002001719/5926539938_smiley_angry_latino_answer_2_xlarg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53" y="5854774"/>
            <a:ext cx="480002" cy="48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/>
          <a:srcRect b="35081"/>
          <a:stretch/>
        </p:blipFill>
        <p:spPr>
          <a:xfrm>
            <a:off x="1247150" y="5825664"/>
            <a:ext cx="2015658" cy="5438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/>
          <a:srcRect t="72159" r="43131" b="1319"/>
          <a:stretch/>
        </p:blipFill>
        <p:spPr>
          <a:xfrm>
            <a:off x="5552816" y="5970056"/>
            <a:ext cx="1286833" cy="249438"/>
          </a:xfrm>
          <a:prstGeom prst="rect">
            <a:avLst/>
          </a:prstGeom>
        </p:spPr>
      </p:pic>
      <p:pic>
        <p:nvPicPr>
          <p:cNvPr id="14" name="Picture 2" descr="RStud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26159" y="2103883"/>
            <a:ext cx="3467100" cy="89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4100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4172"/>
          </a:xfrm>
        </p:spPr>
        <p:txBody>
          <a:bodyPr/>
          <a:lstStyle/>
          <a:p>
            <a:pPr algn="ctr"/>
            <a:r>
              <a:rPr lang="en-IE" dirty="0" smtClean="0"/>
              <a:t>while() loop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47" y="1209822"/>
            <a:ext cx="8315990" cy="4474182"/>
          </a:xfrm>
        </p:spPr>
        <p:txBody>
          <a:bodyPr>
            <a:normAutofit/>
          </a:bodyPr>
          <a:lstStyle/>
          <a:p>
            <a:r>
              <a:rPr lang="en-IE" dirty="0" smtClean="0"/>
              <a:t>2 repeat action until condition satisfied </a:t>
            </a:r>
          </a:p>
          <a:p>
            <a:pPr marL="457200" lvl="1" indent="0">
              <a:buNone/>
            </a:pPr>
            <a:endParaRPr lang="en-IE" dirty="0" smtClean="0"/>
          </a:p>
        </p:txBody>
      </p:sp>
      <p:pic>
        <p:nvPicPr>
          <p:cNvPr id="1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7816" y="3933124"/>
            <a:ext cx="4950317" cy="141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83518" y="2076139"/>
            <a:ext cx="5218914" cy="1363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2295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4172"/>
          </a:xfrm>
        </p:spPr>
        <p:txBody>
          <a:bodyPr/>
          <a:lstStyle/>
          <a:p>
            <a:pPr algn="ctr"/>
            <a:r>
              <a:rPr lang="en-IE" dirty="0" smtClean="0"/>
              <a:t>Nesting loops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104" y="1651864"/>
            <a:ext cx="8315990" cy="74558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E" dirty="0" smtClean="0"/>
              <a:t>You can nest as many loops as you </a:t>
            </a:r>
            <a:r>
              <a:rPr lang="en-IE" b="1" i="1" dirty="0" smtClean="0"/>
              <a:t>need</a:t>
            </a:r>
          </a:p>
        </p:txBody>
      </p:sp>
      <p:pic>
        <p:nvPicPr>
          <p:cNvPr id="1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818" y="3055143"/>
            <a:ext cx="7802563" cy="2392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0615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4172"/>
          </a:xfrm>
        </p:spPr>
        <p:txBody>
          <a:bodyPr/>
          <a:lstStyle/>
          <a:p>
            <a:pPr algn="ctr"/>
            <a:r>
              <a:rPr lang="en-IE" dirty="0" smtClean="0"/>
              <a:t>Conditional tasks with if()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47" y="1209822"/>
            <a:ext cx="8315990" cy="5289452"/>
          </a:xfrm>
        </p:spPr>
        <p:txBody>
          <a:bodyPr>
            <a:normAutofit fontScale="92500" lnSpcReduction="10000"/>
          </a:bodyPr>
          <a:lstStyle/>
          <a:p>
            <a:r>
              <a:rPr lang="en-IE" dirty="0" smtClean="0"/>
              <a:t>Is used to executed a task based on a condition</a:t>
            </a:r>
          </a:p>
          <a:p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Is generally within a for loop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Specific options</a:t>
            </a:r>
          </a:p>
          <a:p>
            <a:pPr lvl="1"/>
            <a:r>
              <a:rPr lang="en-IE" dirty="0" smtClean="0"/>
              <a:t>break() to get out of loop if condition not satisfied</a:t>
            </a:r>
          </a:p>
          <a:p>
            <a:pPr lvl="1"/>
            <a:r>
              <a:rPr lang="en-IE" dirty="0" smtClean="0"/>
              <a:t>next allows to go to the next iteration</a:t>
            </a:r>
          </a:p>
          <a:p>
            <a:pPr lvl="1"/>
            <a:endParaRPr lang="en-IE" dirty="0" smtClean="0"/>
          </a:p>
          <a:p>
            <a:pPr lvl="1"/>
            <a:endParaRPr lang="en-IE" dirty="0"/>
          </a:p>
        </p:txBody>
      </p:sp>
      <p:pic>
        <p:nvPicPr>
          <p:cNvPr id="1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57" y="3032199"/>
            <a:ext cx="7954963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3356" y="1662137"/>
            <a:ext cx="30861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930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Exercises</a:t>
            </a:r>
            <a:endParaRPr lang="en-IE" dirty="0"/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692731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dirty="0"/>
              <a:t>Create a loop saving each year of the salmon data into a different ‘.txt’ </a:t>
            </a:r>
            <a:r>
              <a:rPr lang="en-IE" dirty="0" smtClean="0"/>
              <a:t>file (use paste())</a:t>
            </a:r>
            <a:endParaRPr lang="en-IE" dirty="0"/>
          </a:p>
          <a:p>
            <a:pPr marL="514350" indent="-514350">
              <a:buFont typeface="+mj-lt"/>
              <a:buAutoNum type="arabicPeriod"/>
            </a:pPr>
            <a:endParaRPr lang="en-IE" dirty="0"/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Create a loop making a pdf containing an histogram of each column of the salmon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E" dirty="0" smtClean="0"/>
              <a:t> being of class numeric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E" dirty="0" smtClean="0"/>
              <a:t>add the corresponding column name as title for each graph</a:t>
            </a:r>
          </a:p>
          <a:p>
            <a:pPr marL="971550" lvl="1" indent="-514350">
              <a:buFont typeface="+mj-lt"/>
              <a:buAutoNum type="arabicPeriod"/>
            </a:pPr>
            <a:endParaRPr lang="en-IE" dirty="0" smtClean="0"/>
          </a:p>
          <a:p>
            <a:pPr marL="514350" indent="-514350">
              <a:buFont typeface="+mj-lt"/>
              <a:buAutoNum type="arabicPeriod"/>
            </a:pPr>
            <a:endParaRPr lang="en-IE" dirty="0" smtClean="0"/>
          </a:p>
          <a:p>
            <a:pPr marL="514350" indent="-514350">
              <a:buFont typeface="+mj-lt"/>
              <a:buAutoNum type="arabicPeriod"/>
            </a:pPr>
            <a:endParaRPr lang="en-IE" dirty="0" smtClean="0"/>
          </a:p>
        </p:txBody>
      </p:sp>
      <p:pic>
        <p:nvPicPr>
          <p:cNvPr id="10" name="Picture 2" descr="http://mumuland.m.u.pic.centerblog.net/3ea25b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96" y="818342"/>
            <a:ext cx="903507" cy="83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97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333192"/>
          </a:xfrm>
        </p:spPr>
        <p:txBody>
          <a:bodyPr/>
          <a:lstStyle/>
          <a:p>
            <a:r>
              <a:rPr lang="en-IE" dirty="0"/>
              <a:t>5</a:t>
            </a:r>
            <a:r>
              <a:rPr lang="en-IE" dirty="0" smtClean="0"/>
              <a:t>. More advanced</a:t>
            </a:r>
            <a:br>
              <a:rPr lang="en-IE" dirty="0" smtClean="0"/>
            </a:br>
            <a:r>
              <a:rPr lang="en-IE" dirty="0" smtClean="0"/>
              <a:t>analyses &amp; programming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97180" y="2584917"/>
            <a:ext cx="5151566" cy="2025183"/>
          </a:xfrm>
        </p:spPr>
        <p:txBody>
          <a:bodyPr>
            <a:normAutofit/>
          </a:bodyPr>
          <a:lstStyle/>
          <a:p>
            <a:r>
              <a:rPr lang="en-IE" dirty="0" smtClean="0"/>
              <a:t>This section will tell you about </a:t>
            </a:r>
          </a:p>
          <a:p>
            <a:r>
              <a:rPr lang="en-IE" dirty="0"/>
              <a:t>	</a:t>
            </a:r>
            <a:r>
              <a:rPr lang="en-IE" dirty="0" smtClean="0"/>
              <a:t>1. creating functions</a:t>
            </a:r>
          </a:p>
          <a:p>
            <a:r>
              <a:rPr lang="en-IE" dirty="0"/>
              <a:t>	</a:t>
            </a:r>
            <a:r>
              <a:rPr lang="en-IE" dirty="0" smtClean="0"/>
              <a:t>2. basic analyses of data</a:t>
            </a:r>
          </a:p>
          <a:p>
            <a:r>
              <a:rPr lang="en-IE" dirty="0" smtClean="0"/>
              <a:t>	3. Reproducibility</a:t>
            </a:r>
          </a:p>
          <a:p>
            <a:endParaRPr lang="en-IE" dirty="0"/>
          </a:p>
        </p:txBody>
      </p:sp>
      <p:pic>
        <p:nvPicPr>
          <p:cNvPr id="2050" name="Picture 2" descr="Image result for programming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80" y="4540030"/>
            <a:ext cx="20955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23175" y="5346838"/>
            <a:ext cx="215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Linear models</a:t>
            </a:r>
          </a:p>
          <a:p>
            <a:r>
              <a:rPr lang="en-IE" dirty="0" smtClean="0"/>
              <a:t>Y = a + </a:t>
            </a:r>
            <a:r>
              <a:rPr lang="en-IE" dirty="0" err="1" smtClean="0"/>
              <a:t>bX</a:t>
            </a:r>
            <a:r>
              <a:rPr lang="en-IE" dirty="0" smtClean="0"/>
              <a:t> + e, e </a:t>
            </a:r>
            <a:r>
              <a:rPr lang="en-IE" dirty="0" err="1" smtClean="0"/>
              <a:t>iid</a:t>
            </a:r>
            <a:endParaRPr lang="en-I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9" y="5153522"/>
            <a:ext cx="2284837" cy="103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7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Functions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625" y="1825625"/>
            <a:ext cx="8806375" cy="4351338"/>
          </a:xfrm>
        </p:spPr>
        <p:txBody>
          <a:bodyPr/>
          <a:lstStyle/>
          <a:p>
            <a:r>
              <a:rPr lang="en-IE" dirty="0" smtClean="0"/>
              <a:t> function = part of a computer program that performs some specific action</a:t>
            </a:r>
          </a:p>
          <a:p>
            <a:endParaRPr lang="en-IE" dirty="0" smtClean="0"/>
          </a:p>
          <a:p>
            <a:r>
              <a:rPr lang="en-IE" dirty="0" smtClean="0"/>
              <a:t>You can create your own ones !</a:t>
            </a:r>
            <a:endParaRPr lang="en-IE" dirty="0"/>
          </a:p>
        </p:txBody>
      </p:sp>
      <p:pic>
        <p:nvPicPr>
          <p:cNvPr id="5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1281" y="4393906"/>
            <a:ext cx="6200742" cy="881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6671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4172"/>
          </a:xfrm>
        </p:spPr>
        <p:txBody>
          <a:bodyPr/>
          <a:lstStyle/>
          <a:p>
            <a:pPr algn="ctr"/>
            <a:r>
              <a:rPr lang="en-IE" dirty="0" smtClean="0"/>
              <a:t>Built in help</a:t>
            </a:r>
            <a:endParaRPr lang="en-IE" dirty="0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idx="1"/>
          </p:nvPr>
        </p:nvSpPr>
        <p:spPr bwMode="auto">
          <a:xfrm>
            <a:off x="145473" y="1381839"/>
            <a:ext cx="8853054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IE" altLang="en-US" sz="2400" dirty="0"/>
              <a:t>If you want help on a specific function, </a:t>
            </a:r>
            <a:r>
              <a:rPr lang="en-IE" altLang="en-US" sz="2400" dirty="0" smtClean="0"/>
              <a:t>e.g. </a:t>
            </a:r>
            <a:r>
              <a:rPr lang="en-IE" altLang="en-US" sz="2400" dirty="0"/>
              <a:t>plot</a:t>
            </a:r>
            <a:r>
              <a:rPr lang="en-IE" altLang="en-US" sz="2400" dirty="0" smtClean="0"/>
              <a:t>()</a:t>
            </a:r>
          </a:p>
          <a:p>
            <a:pPr lvl="1">
              <a:spcBef>
                <a:spcPct val="50000"/>
              </a:spcBef>
            </a:pPr>
            <a:r>
              <a:rPr lang="en-IE" altLang="en-US" sz="2000" dirty="0" smtClean="0">
                <a:solidFill>
                  <a:srgbClr val="FF3300"/>
                </a:solidFill>
              </a:rPr>
              <a:t>help(plot</a:t>
            </a:r>
            <a:r>
              <a:rPr lang="en-IE" altLang="en-US" sz="2000" dirty="0">
                <a:solidFill>
                  <a:srgbClr val="FF3300"/>
                </a:solidFill>
              </a:rPr>
              <a:t>)</a:t>
            </a:r>
          </a:p>
          <a:p>
            <a:pPr lvl="1">
              <a:spcBef>
                <a:spcPct val="50000"/>
              </a:spcBef>
            </a:pPr>
            <a:r>
              <a:rPr lang="en-IE" altLang="en-US" sz="2000" dirty="0" smtClean="0">
                <a:solidFill>
                  <a:srgbClr val="FF3300"/>
                </a:solidFill>
              </a:rPr>
              <a:t>?plot</a:t>
            </a:r>
          </a:p>
          <a:p>
            <a:pPr lvl="1">
              <a:spcBef>
                <a:spcPct val="50000"/>
              </a:spcBef>
            </a:pPr>
            <a:endParaRPr lang="en-IE" altLang="en-US" sz="2000" dirty="0">
              <a:solidFill>
                <a:srgbClr val="FF3300"/>
              </a:solidFill>
            </a:endParaRPr>
          </a:p>
          <a:p>
            <a:pPr>
              <a:spcBef>
                <a:spcPct val="50000"/>
              </a:spcBef>
            </a:pPr>
            <a:r>
              <a:rPr lang="en-IE" altLang="en-US" sz="2400" dirty="0"/>
              <a:t>If you want to search by </a:t>
            </a:r>
            <a:r>
              <a:rPr lang="en-IE" altLang="en-US" sz="2400" dirty="0" smtClean="0"/>
              <a:t>keyword in all the functions documentations</a:t>
            </a:r>
          </a:p>
          <a:p>
            <a:pPr lvl="1">
              <a:spcBef>
                <a:spcPct val="50000"/>
              </a:spcBef>
            </a:pPr>
            <a:r>
              <a:rPr lang="en-IE" altLang="en-US" sz="2000" dirty="0" err="1" smtClean="0">
                <a:solidFill>
                  <a:srgbClr val="FF3300"/>
                </a:solidFill>
              </a:rPr>
              <a:t>help.search</a:t>
            </a:r>
            <a:r>
              <a:rPr lang="en-IE" altLang="en-US" sz="2000" dirty="0">
                <a:solidFill>
                  <a:srgbClr val="FF3300"/>
                </a:solidFill>
              </a:rPr>
              <a:t>('generalized linear model</a:t>
            </a:r>
            <a:r>
              <a:rPr lang="en-IE" altLang="en-US" sz="2000" dirty="0" smtClean="0">
                <a:solidFill>
                  <a:srgbClr val="FF3300"/>
                </a:solidFill>
              </a:rPr>
              <a:t>')</a:t>
            </a:r>
          </a:p>
          <a:p>
            <a:pPr lvl="1">
              <a:spcBef>
                <a:spcPct val="50000"/>
              </a:spcBef>
            </a:pPr>
            <a:r>
              <a:rPr lang="en-IE" altLang="en-US" sz="2000" dirty="0" smtClean="0">
                <a:solidFill>
                  <a:srgbClr val="FF3300"/>
                </a:solidFill>
              </a:rPr>
              <a:t>??</a:t>
            </a:r>
            <a:r>
              <a:rPr lang="en-IE" altLang="en-US" sz="2000" dirty="0">
                <a:solidFill>
                  <a:srgbClr val="FF3300"/>
                </a:solidFill>
              </a:rPr>
              <a:t> ('generalized linear model</a:t>
            </a:r>
            <a:r>
              <a:rPr lang="en-IE" altLang="en-US" sz="2000" dirty="0" smtClean="0">
                <a:solidFill>
                  <a:srgbClr val="FF3300"/>
                </a:solidFill>
              </a:rPr>
              <a:t>')</a:t>
            </a:r>
          </a:p>
          <a:p>
            <a:pPr lvl="1">
              <a:spcBef>
                <a:spcPct val="50000"/>
              </a:spcBef>
            </a:pPr>
            <a:endParaRPr lang="en-IE" altLang="en-US" sz="2000" dirty="0">
              <a:solidFill>
                <a:srgbClr val="FF3300"/>
              </a:solidFill>
            </a:endParaRPr>
          </a:p>
          <a:p>
            <a:pPr>
              <a:spcBef>
                <a:spcPct val="50000"/>
              </a:spcBef>
            </a:pPr>
            <a:r>
              <a:rPr lang="en-IE" altLang="en-US" sz="2400" dirty="0" smtClean="0"/>
              <a:t>Will </a:t>
            </a:r>
            <a:r>
              <a:rPr lang="en-IE" altLang="en-US" sz="2400" dirty="0"/>
              <a:t>open a html </a:t>
            </a:r>
            <a:r>
              <a:rPr lang="en-IE" altLang="en-US" sz="2400" dirty="0" smtClean="0"/>
              <a:t>browser</a:t>
            </a:r>
            <a:endParaRPr lang="en-US" altLang="en-US" sz="2400" dirty="0" smtClean="0"/>
          </a:p>
          <a:p>
            <a:pPr lvl="1">
              <a:spcBef>
                <a:spcPct val="50000"/>
              </a:spcBef>
            </a:pPr>
            <a:r>
              <a:rPr lang="en-IE" altLang="en-US" sz="2000" dirty="0" err="1" smtClean="0">
                <a:solidFill>
                  <a:srgbClr val="FF3300"/>
                </a:solidFill>
              </a:rPr>
              <a:t>help.start</a:t>
            </a:r>
            <a:r>
              <a:rPr lang="en-IE" altLang="en-US" sz="2000" dirty="0" smtClean="0">
                <a:solidFill>
                  <a:srgbClr val="FF3300"/>
                </a:solidFill>
              </a:rPr>
              <a:t>()</a:t>
            </a:r>
            <a:r>
              <a:rPr lang="en-IE" altLang="en-US" sz="2000" dirty="0"/>
              <a:t>	</a:t>
            </a:r>
            <a:r>
              <a:rPr lang="en-IE" altLang="en-US" dirty="0"/>
              <a:t>	</a:t>
            </a:r>
            <a:endParaRPr lang="en-US" altLang="en-US" dirty="0"/>
          </a:p>
        </p:txBody>
      </p:sp>
      <p:pic>
        <p:nvPicPr>
          <p:cNvPr id="6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7644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R function writing example</a:t>
            </a:r>
            <a:endParaRPr lang="en-IE" dirty="0"/>
          </a:p>
        </p:txBody>
      </p:sp>
      <p:pic>
        <p:nvPicPr>
          <p:cNvPr id="5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84613" y="4998027"/>
            <a:ext cx="5704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3200" dirty="0" smtClean="0"/>
              <a:t>Guess what it does !</a:t>
            </a:r>
            <a:endParaRPr lang="en-IE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763" y="1653982"/>
            <a:ext cx="5752474" cy="301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2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Exercises</a:t>
            </a:r>
            <a:endParaRPr lang="en-IE" dirty="0"/>
          </a:p>
        </p:txBody>
      </p:sp>
      <p:pic>
        <p:nvPicPr>
          <p:cNvPr id="4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692731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dirty="0"/>
              <a:t>Create </a:t>
            </a:r>
            <a:r>
              <a:rPr lang="en-IE" dirty="0" smtClean="0"/>
              <a:t>a function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E" dirty="0" smtClean="0"/>
              <a:t>making the sum of 2 integers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E" dirty="0" smtClean="0"/>
              <a:t>including an error message if arguments aren’t integers</a:t>
            </a:r>
            <a:endParaRPr lang="en-IE" dirty="0"/>
          </a:p>
          <a:p>
            <a:pPr marL="514350" indent="-514350">
              <a:buFont typeface="+mj-lt"/>
              <a:buAutoNum type="arabicPeriod"/>
            </a:pPr>
            <a:endParaRPr lang="en-IE" dirty="0"/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Create a function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E" dirty="0" smtClean="0"/>
              <a:t>checking whether a single number is in a vector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E" dirty="0" smtClean="0"/>
              <a:t>giving you an error message if arguments are not a number and a vector </a:t>
            </a:r>
          </a:p>
          <a:p>
            <a:pPr marL="971550" lvl="1" indent="-514350">
              <a:buFont typeface="+mj-lt"/>
              <a:buAutoNum type="arabicPeriod"/>
            </a:pPr>
            <a:endParaRPr lang="en-IE" dirty="0" smtClean="0"/>
          </a:p>
          <a:p>
            <a:pPr marL="514350" indent="-514350">
              <a:buFont typeface="+mj-lt"/>
              <a:buAutoNum type="arabicPeriod"/>
            </a:pPr>
            <a:endParaRPr lang="en-IE" dirty="0" smtClean="0"/>
          </a:p>
          <a:p>
            <a:pPr marL="514350" indent="-514350">
              <a:buFont typeface="+mj-lt"/>
              <a:buAutoNum type="arabicPeriod"/>
            </a:pPr>
            <a:endParaRPr lang="en-IE" dirty="0" smtClean="0"/>
          </a:p>
        </p:txBody>
      </p:sp>
      <p:pic>
        <p:nvPicPr>
          <p:cNvPr id="10" name="Picture 2" descr="http://mumuland.m.u.pic.centerblog.net/3ea25b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96" y="818342"/>
            <a:ext cx="903507" cy="83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7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Non parametric smoothing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84643"/>
            <a:ext cx="8806375" cy="4351338"/>
          </a:xfrm>
        </p:spPr>
        <p:txBody>
          <a:bodyPr>
            <a:normAutofit/>
          </a:bodyPr>
          <a:lstStyle/>
          <a:p>
            <a:r>
              <a:rPr lang="en-IE" dirty="0" smtClean="0"/>
              <a:t>Used to highlight trends in the data</a:t>
            </a:r>
          </a:p>
          <a:p>
            <a:endParaRPr lang="en-IE" dirty="0"/>
          </a:p>
          <a:p>
            <a:r>
              <a:rPr lang="en-IE" dirty="0" err="1" smtClean="0"/>
              <a:t>lowess</a:t>
            </a:r>
            <a:r>
              <a:rPr lang="en-IE" dirty="0" smtClean="0"/>
              <a:t>() </a:t>
            </a:r>
          </a:p>
          <a:p>
            <a:pPr lvl="1"/>
            <a:r>
              <a:rPr lang="en-IE" dirty="0"/>
              <a:t>i</a:t>
            </a:r>
            <a:r>
              <a:rPr lang="en-IE" dirty="0" smtClean="0"/>
              <a:t>s one function performing smoothing</a:t>
            </a:r>
          </a:p>
          <a:p>
            <a:pPr lvl="1"/>
            <a:r>
              <a:rPr lang="en-IE" dirty="0" smtClean="0"/>
              <a:t>argument ‘f’ modify the degree of smoothing</a:t>
            </a:r>
          </a:p>
          <a:p>
            <a:endParaRPr lang="en-IE" dirty="0"/>
          </a:p>
          <a:p>
            <a:r>
              <a:rPr lang="en-IE" dirty="0" smtClean="0"/>
              <a:t>For more details and functions see Hans talk at </a:t>
            </a:r>
            <a:r>
              <a:rPr lang="en-IE" dirty="0">
                <a:hlinkClick r:id="rId2"/>
              </a:rPr>
              <a:t>https://bigfish.joomla.com/</a:t>
            </a:r>
            <a:endParaRPr lang="en-IE" dirty="0"/>
          </a:p>
          <a:p>
            <a:endParaRPr lang="en-IE" dirty="0" smtClean="0"/>
          </a:p>
        </p:txBody>
      </p:sp>
      <p:pic>
        <p:nvPicPr>
          <p:cNvPr id="5" name="Picture 2" descr="RStud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93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err="1" smtClean="0"/>
              <a:t>lowess</a:t>
            </a:r>
            <a:r>
              <a:rPr lang="en-IE" dirty="0" smtClean="0"/>
              <a:t>() examples</a:t>
            </a:r>
            <a:endParaRPr lang="en-IE" dirty="0"/>
          </a:p>
        </p:txBody>
      </p:sp>
      <p:pic>
        <p:nvPicPr>
          <p:cNvPr id="5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77" y="1537073"/>
            <a:ext cx="4304823" cy="45894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160" y="1537073"/>
            <a:ext cx="4262798" cy="489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4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Correlations / linear models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12" y="1600542"/>
            <a:ext cx="8806375" cy="4351338"/>
          </a:xfrm>
        </p:spPr>
        <p:txBody>
          <a:bodyPr>
            <a:normAutofit/>
          </a:bodyPr>
          <a:lstStyle/>
          <a:p>
            <a:r>
              <a:rPr lang="en-IE" dirty="0" err="1"/>
              <a:t>bartlet.test</a:t>
            </a:r>
            <a:r>
              <a:rPr lang="en-IE" dirty="0"/>
              <a:t>(), test </a:t>
            </a:r>
            <a:r>
              <a:rPr lang="en-IE" dirty="0">
                <a:hlinkClick r:id="rId2" tooltip="Homoscedasticity"/>
              </a:rPr>
              <a:t>homoscedasticity</a:t>
            </a:r>
            <a:r>
              <a:rPr lang="en-IE" dirty="0"/>
              <a:t> or homogeneity of </a:t>
            </a:r>
            <a:r>
              <a:rPr lang="en-IE" dirty="0" smtClean="0"/>
              <a:t>variances, one of the main hypothesis</a:t>
            </a:r>
          </a:p>
          <a:p>
            <a:endParaRPr lang="en-IE" dirty="0" smtClean="0"/>
          </a:p>
          <a:p>
            <a:r>
              <a:rPr lang="en-IE" dirty="0" err="1" smtClean="0"/>
              <a:t>cor.test</a:t>
            </a:r>
            <a:r>
              <a:rPr lang="en-IE" dirty="0"/>
              <a:t>() </a:t>
            </a:r>
            <a:r>
              <a:rPr lang="en-IE" dirty="0" smtClean="0"/>
              <a:t>, correlation between 2 variables</a:t>
            </a:r>
          </a:p>
          <a:p>
            <a:endParaRPr lang="en-IE" dirty="0" smtClean="0"/>
          </a:p>
          <a:p>
            <a:r>
              <a:rPr lang="en-IE" dirty="0" err="1" smtClean="0"/>
              <a:t>anova</a:t>
            </a:r>
            <a:r>
              <a:rPr lang="en-IE" dirty="0" smtClean="0"/>
              <a:t>(), comparison of means</a:t>
            </a:r>
          </a:p>
          <a:p>
            <a:endParaRPr lang="en-IE" dirty="0" smtClean="0"/>
          </a:p>
          <a:p>
            <a:r>
              <a:rPr lang="en-IE" dirty="0" smtClean="0"/>
              <a:t>lm(), </a:t>
            </a:r>
            <a:r>
              <a:rPr lang="en-IE" dirty="0" err="1" smtClean="0"/>
              <a:t>glm</a:t>
            </a:r>
            <a:r>
              <a:rPr lang="en-IE" dirty="0" smtClean="0"/>
              <a:t>() allow for linear regression</a:t>
            </a:r>
          </a:p>
          <a:p>
            <a:endParaRPr lang="en-IE" dirty="0" smtClean="0"/>
          </a:p>
        </p:txBody>
      </p:sp>
      <p:pic>
        <p:nvPicPr>
          <p:cNvPr id="5" name="Picture 2" descr="RStud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18" name="AutoShape 2" descr="data:image/jpeg;base64,/9j/4AAQSkZJRgABAQAAAQABAAD/2wCEAAkGBxAQEhAQEBIVFRAVFRUWFRAVFRYQEBUWFRcWFxYXFxMYHyosGBolHRcVIjEhJSouLi8xFx81ODMsNygtLisBCgoKDg0OGxAQGy0lICUtLy8rLS0vKy0tLS0tLSstLSstLS0tLS0tLS0tLS0tLS0tLS0tLS0tLS0tLSstLS0tLf/AABEIAHABwgMBEQACEQEDEQH/xAAcAAEAAgMBAQEAAAAAAAAAAAAABAUBAwYCBwj/xABEEAACAQIDAwYLBQcEAgMAAAABAgADEQQSIQUxQQYTUWFxgRQVIjJSU5GSk9HSFiNCcrEHM4KhssHwc6LC4bPDNGOD/8QAGgEBAAMBAQEAAAAAAAAAAAAAAAECAwQFBv/EADIRAQABAwICBwcEAwEAAAAAAAABAgMRBBIhUQUTFBUxUmEyQXGBkaHwIkLB0TPh8SP/2gAMAwEAAhEDEQA/APuMBAQEBAQEBAQEBAQEBAQEBAQEBAQEBAQEBAQEBAQEBAQEBAQEBAQEBAQEBAQEBAQEBAQEBAQEBAQEBAQECr5S7cpYDD1MVWuVQCyjzmYmyqOsmWopmqcQrVVFMZlo5I8paO0qAxFEFbMUem1syOLGxt1EG/XJromicSiiuKozC7lFyAgICAgICAgICAgICAgICAgICAgICAgICAgICAgICAgICAgICAgICAgICAgICAgICAgICAgIHyP9vO0LjCYQHeWrMOzyEv7X9k6tNwmZcupqxiFZ+wvaRp4qvhWPk1aedfz0yP1Vj7stqeMRKmmq47X2+cbtICAgICAgICAgICAgICAgICAgICAgICAgICAgICAgICAgICAgICAgICAgICAgICAgICAgICAgfEv2jUlxGPrVKjMKVIJRUKAWZlUO1r6ADPqekgcdN7U8MPN1NcRVmVHsVDgcXhMUjZqQqrdrZSFJy1Edb6MFZuJB0I42murhiVLVXGKofogGc71WYCAgICAgICAgICAgICAgICAgICAgICAgICAgICAgICAgICAgICAgICAgICAgICAgICAgICAgfE9uU3xFeq6LenncK1woYl2LFcxF7sToNdwmtMzEcHi3pmuuZVtHDZs9BxbOLBTpaqPMOu438nsYytdWYVtzicT732bkhjjXweGqHzubVW/Mnkt/MTOmcw9i1VuoiVxJaEBAQEBAQEBAQEBAQEBAQEBAQEBAQEBAQEBAQEBAQEBAQEBAQEBAQEBAQEBAQEBAQEBAQECHtjFClRq1DuVG03XNtBeTTGZwzu17KJqfIhhqlWzkqq2stzZbDQBVFyF7rd8644RiIfPTTVX+qfk9V8K5ADD71Rem4IbOq65Qw3kbwe7iLYXqcxuhtRu9mrx9zuP2eYkFK1MbiwrKOAFXRgOoOrzktzxmHraarMOvmzpICAgICAgICAgICAgIFLt3a1Sg6KgU5lJOa/AgcD1zg1usnT4xGcqzM5xDVsfbVWtVFN1QAqxutwdLdJ65TR6+dRXNM04REznEr+ekuQEBAQEBAQKbbu1alBkVApzBic1+BA4HrnDrdZOniMRnKszOcQ0bI23Vq1VpuqAEMbqCDp2mZaPXzqK5pmnHAzOcS6CemsQEBAQEBAQEBAQEBAQEBAQEBAQEBAQEBAQECg5VgMmRjZLXYDzm1AygdYLC/CVrvU2qZqnxcuop3xt9zj6tFHJN2U9dmXTcLACwHfMaOk6c8acQ4qrET4S0NTKEK4uhIYEHiNzoeDD/AKM9Gmum5TuplhNOzhUu+Sn3WIFj5NQNYjRSTYsAOGqqQOF2HDXimjZW9DTVcXdzR3EBAr8TtmhTZkZmzLa4FOo4FxcaqpG4iYV6m1ROKpwrNUQ1+P8ADek/wav0ynbLHmg3wz4/w3pP8Gt9MdsseaDfB4/w3pP8Gr9MdsseaDfH5Esrt3DnTM3aaVVR7SukmNZYn90G6E6jWVwGQhlO4g3E6ImJjMJiYnjDZJSj4rG06X7xwt9wPnHsUamUruU0RmqcImcIfj/Dek/wqv0zDttjzQjfH5Enj/Dek/wa30R22x5oRvj8iTx/hvSf4Nb6I7ZY80G+PyJUu28WleojU7kKjAko6akj0gJ5nSV2i7t2zkic1PXJ9bYhfyP+qyOi4xcn4Jnxh0OO2jSo5ecJGa9rI73ta/mg23ie1cu0W4zXOEzMQjfaDDek/wAGt9Ex7ZY80I3x+ZPH+G9J/g1vpjttjzQboPH+G9J/g1vpjttjzQb4/Mnj/Dek/wAGt9MdsseaDfH5k8f4b0n+DW+mO22PNBuhkbewx/E3fSqqPaVkxrLE8N0G6FhRrK4DIQyncQbgzoiYnjC0TlzvKhb1KX5G/VZ5HS0ZilT93yQdl11o1Ud75bMCQrPvAtooM5Oj66LV2ZqnEYTV4r/x/hvSf4Nb6J7PbbHmg3x6/SWfH2H9J/g1vpjttjzQb49fpJ4+w/pP8Kr9MdtseaDdHr9JSMNtKjUNkcZvRIKN7rAGa279u57M5TFUSlzVJAQEBAQEBAQEBAQEBAQEBAQEBAQEDxWqBQSf86JSuqKYyiZw5DbtfP2kgnuBIXuDj2mebqKsua5OVPknMye1tbKwuh3jiD0joM2sXqrNWY8ETTExiXvB1Th3UnWmWDBuhh+LttcEdB7DPX6ym7TEwzt5tVcfB9CpsCARuIv7ZL04nMZeoSQOb2jgKxrVWWmWVipBDINyKDoSOIM8vVaS5dubqVOMTPBo8X1/Un3qf1Tn7vvehmeTHi+v6k+9T+qO77xunkz4uxHqW96n9Ud33TM8mqph3QgVEKX3XKsDbfqpOsyu6Su3GaoTFXHEpGy6hp1Ut5rnKw4EkHK3aCAOw9k6NDXVTXs90k+OV/tHE81TZ7XI0UdLHRR7SJ61yvZTNXIqnEOW5s3LMbudWY7z8h1cJ89cqquTuqTEY8XulhqjjMlN2U7mGVQezMRcdc1p0V2qM4Ru9HvwGv6l/bT+qT2C7y+/+0bp5SeA1/Uv7af1R2C7y/PqbvSWp6LKcroym1xfKbjdwJmVzTVW/a96YqzwS9jLaun5H/4zq6Opxcn4E+MJPKNbtR7Kn/Cb9Ixmmn4on2o+apyG6qFLMxICi1zYFjvI4AzzbdmqucUpmcN/gFf1L+2n9U27Bd5ff/aN3pLVUoupCujKSCRfLra1/NJ6RM7mmrtx+qCKvRg0ySqqpZmNgotfcTxI4AytuxVXO2laZw2+AV/Uv7af1TbsF3l9/wDau70a3ospyujK1rgG2oHEEE9ImV3TV2/ahMTngmbFcpVAHm1LgjhmAuG7bAj2dE7Oj65pq2T4I8J+LbyhW9Wn+Rv6ll+koztP3fJXCmSQqqWY3sBbhqd5E8+3YquTtpWmcNngNf1L+2n9U27Bd5ff/au70k8Ar+pf20/qjsF3kbvSQ4KsNTRe38B/kGidDdj3G70lW7YrhKFWoN4VsvA59QvYc0yt25i5Ee9W5VGyal1yA24+MwqtW/f0zkqHdmsNGsOkf3nv2690Kaa5NdHHxdLNHQQEBAQEBAQEBAQEBAQEBAQEBAQECs2lUucp81Rdu/T9Jx3qomvHJWpy+LOax6bt3sfkBPOrrziXPMNGSZ5RgyRkw9IN4Iup3r0/I9c0t3ZtzmETTnxdNyfxFqYS9wtwDxAvpfsvPVsXorjMN7XCnC6E6GpA4DbG36j12A/cKSoQErmsbFiRv1BsN08jU6qZqmmJcVd2rf4cGyljcO3EA9DXBnPFdyfDLaK7cvfhGH9JfbJzc9U5t+n1PCMP6S+2M3PU3W+cfUXEUAQQy34a6/5aVqmvHFMVUR4YSMNiqbVKIVgTziaX13zTTTHXU4TNdM4XfKNgKSkmy84lzw/y9p6Ws/xSmuebncRjKRVhnG48dZ5Fuad0Z5wiuunE8Xapawtu4dFp9BDR6khA57lFWVKtPMQLo2/8wnm9IY/T81JqiKuLTsXEI1dMrA+Q+7+GZ6CYm5PwRuiaowl8pKqq1EsQBZ9/8E26Qn9NJVMRVGVds7EI2Iw4VgTmfQf6VSc2imOtRNUTVGPzhLrZ7LVQcpKqq9EsQBlff2pPO6Q8KVKpiKoyh7LxCNXohWBOZjYf6bzDQzHW/JE1RMxj88XVz2Gih5SVVV6JYgDLVGvbSnn9IezHxUqmIqjP54IWzMSjV6IVgTmbQfkacuimOthE1RMxiUrlFWValPMQLo1r/mWdHSE+yTMRVx5NGx8QjV6YVgTZ93YJloZjrPkndEzGHUT11yAMD5pyvu+Iq01P3YYGw3Zyq3Pt/neePqq4puzhwajdNU0+5a/s5o5DiBwsh7/LnToat2V9LGMu2ne7CAgICAgICAgICAgICAgICAgICB4qPlBJ4StVW2MigxtQ2I4nU9+ij+o9wnk3apxPOf8AkfbKk8VdXonMdDYabugW/tOauJzwUmGs0pnxRhjmoTg5qDCTgHKNpx4dNtbHt1HfN7FyaKuCY4OhweJBFr6fpf8AtPWt3oqaQnToS+cYvBFKlRDvDH2E3U94tPldXFVu7NMsKaEnBbRr0V5um4CXJAyqfONzrbpJmlrpK7bpimMLxTMcIykePcX6we4vymne13lBio8e4v1g9xflHe13lBipFx+OrVwq1XuAcwAULrYjh2mY3ukLl2nbVEImiZ8XnZVK1egf/sWToK86ilGzGHb7VwfPUqlPcSND0MNVPttPo7tHWUTTzaVU7ow+fPhiCysLMDYqd4/6nyl2K7VW2plFESnYfaWJpqFWqwUaAEK1h0XIvadFPSV+mMZW21e6W3xzi/Wn3U+mW71v+idtXM8c4v1p91PpjvW/6G2rmiY2tVrENVfMQCBoBa/YOqY3tZcvY3+5WbczxlP5K07Ygf6b/qs7eiqs3J+BFG2pP5aJfmO1/wDjOjpacUU/FNdO6YVHJ+nbFYc9b/8AjecfRlUzf+SNmKo/PdLvZ9E2cty0S7UOyp/wnkdL1Yopn1ZV07qohXcm6dsTS/j/AKGnJ0XXuv8Ayn+ERRiYn897up9E2cvy0S5of/p/655PS04t0/H+GddOZj85Kzk7StiaJ62/oacXRtWb+PRWKNtUJ/LNLvR/K/6rOrpacRSmundUpMKz0mD02ysARewOh36Hunl2dVXaq3UnV48E7xzi/Wn3U+mdHel/0Ttr5njnF+uPup9Md6X/AENtXNhtr4si3PHuVAf6YnpS/MY4G2rmrTS4nid51JJ/Ukzj6yqurnMqTbiPF2XJfZxo0yWFnc3IO8AaKD17z3z6bRWJtW8VeM+K9unC6nW0ICAgICAgICAgICAgICAgICAgasRiEpjM7BV6SbSldym3GapwTOFNiNuq+lOmzjps1j2Ab++08+5rqa+FFMz8p/hn1nJrXGVjrzVUDoWiqf1EysXrs/tq+VMfzMm6XobRK+f4UvW1JMv8lk9omPa3x8o/o3fFuo45X0WvTY+jUQK36iXpvU18Irj5x/xMVZ97ZUoD8dEW9Kkb/wC3Q+y8tVaj99Hzp4/b/qfi0jZ1N/3T36VO8do3j2TLs1Ff+OoxE+DTU2e67x3jWZ1aaunjhGGylpqN39+I6hxEtTwSssLiOB+XcZ227nulMM43ZtKtbnFuRuYEqw7GE0uWaLkYrjJMZQ/s5h+h/fb5zn7u03khG1j7N4fof32+cd3abyQbT7N4fof32+cd3abyQbWfs3h+h/fb5x3dpvJBte6GwKCMrgNdSCLuxFx1GXt6KxbqiqmnEmyFpOpZExmzqVb94gJG5tzjsYazO5ZouRiuMomIlD+zmH6H+I3znN3dpvJCNrH2cw3Q/vt85Hd2m8kG0+zmG6H99vnJ7u03kg2n2cw3Q/xG+cd3abyQbW/BbHo0WzoGzWI1YsLG19D2TW1pbVqc0RginHFt2hs2nXy84D5N7WJXfv3dktesW7sYrjKZjLRhdh0KbrUUNmW9rsxGoIOh6iZS1o7NqrdRTiUbeOVlOlZD2hsylXymoDdb2sxXfa+7sExvWLd6IiuMqzTmctWE2JRpOtRA2YXtdiw1BB0PbKWtJatVbqIxJt45WU6VkLaGzadfLzgPk3tZiu+193YJjesW70YrjKJjLVhNiUKTrUQNmF7XZmGotuMpa0dm1VuopxKNsNmP2XSrlTUBuoIFmK6G193ZLXtPbvY3xlM0xKL9nMN0P77fOY93abyQjaz9nMN0P77fOO7tN5INp9nMP0P77fOO7tN5INrH2cw/Q/vt847u03kNqThNkUKRzKgzDczEuw7Cd3dNremtW/YpiCKYT5usQEBAQEBAQEBAQEBAQEBAQEBAQND4RGbMy5jwzeUB2A7pnNqmZzMZRiG4ADdLxEQlmSECPicDSqeeit1kC/tmVdm3X7URKJiJQDsyrS1w1QgeqqeUh6gfwzlnTXLfGzV8p4wptmPZePDabMExKc1V4MTYH8lUSvXUVTtvU7auf9Sbo/cmhaqeaRUXobR+5hoe/wBs6Ii5T7M7o9fH6/2vxeRXpMcrjIx/C4yE9h3N3GR1lqeFXCfXgZht8F6D/n95bqUtiKw6xNKYqgbhNAgIEatigDkTyn9Ebh1seAmVV2M7aeM/nijLbSUgeUbnidw7h0S9MTHilzuOpYkYjEVl5xkp01NOlmq5XfI2iorZTra9wZYVpp41aQo1PCC6PmDjnKgcNT1VqlMhhZ81rXC+TcaQLDDLUp1RXreECmuFpuympUqKKtyGXKDlZrW0t3QNnKJ8UalM0FqZKKiqwUlRUJYfd2/H5Kv5I4ssCDVXE5K+UYrwomtqCwoZM33YUMbXyWy5db3vAkLUenUp1Ka4w4cGqrK4qOxLU6eQhDdit1YXbcSbaGBW4KjjqbU3qc+yp4NnUNWdm+6+8styGGbebE36IG0Usd4PilqCvzpVa1Jkd7h20emCh0A0svXAlg1KGLrM5r+DplK3OIqIQKV2sc2U+VfzgdYG/lIa5ek1IVyMt8iZ1Uksv40PkuB6YK2vugaMRh8Qpxgp+EFnqJTpE1KjKqOqmo6ljZbHN5XA6QK6t4dmpC2IBpoE050h2SsRmLqQpJpgeU1wYEzFVsQ1AUwuJFRcQSzZa4vTNR7WdLFltl0B3WgWGOWpkwdxXNGx50U+dFbNk8jNrnte+83va8Ct2Zs/HVaqmrUqoipRJu9Vcwu+ZbKQC5GUMd4geMRhcUtPyDicxOOB+8rM1gXGHtc6aZcp46QNFaltC7XNfyUNJbF/K5upStV0/EwZ9ehTAkK2Ifwg01xavUZadOmxrBadPN5dTnHNlcgG1t2kCXg8LXc4PnefVlNWnWtUqqrCmrc25ysAc3km/EmBAppjMgzDE8/zdDmSDUyBrnnOd1t25+G6BL2YuMWvSD881J6tZyzFyEA5xQjX/Cfu2XhvgddAQEBAQEBAQEBAQEBAQEBAQEBAQEBAQEBAQNdegtQFXUMDwIvKV26a4xVGUTGVZ4DWoa4dsyepc6fwtwnH1F2zxtTmPLP8SptmPB7pbUpP93VXm3406g0PYToZanV26v0XI2zyn8xKYqieEpHgIGtNmTqBunutceya9REcaJmPh4fRbB9+voP7aZ/vJ/8AWOU/b+ziz4RV40T3Op/W0dZc8n3hGZ5BrVjupAdbP8gZO+77qfuZlg4eq/nvZfRpgr3Fzr7LSvV3Kvan6f2nEy9FqVBQAALnRRqzHqHEy0zbtRj7HCEimSQCRY9G+01icxxS9SQgICAgICAgICAgICAgICAgICAgICAgICAgICAgICAgICAgICAgICAgICAgICAgICBpxOGSoMrqGHQRKXLdNcYqjKJiJV/iqpT/APj1So9W/wB4n89ROTstdv8AxVY9J4wrtmPCWfDcSmlShmHpUmB/2nWOuv0cK6M+sf0bqo8YZG2k/FTrA9dMn9JbttPvpqj5Sb4DtpT5tKsx/wBMj+Zkdtp91NU/KTfyhg1sVV0RBRX03s79yD+8jfqbvsxtjnPGfoZqn0SMFs9aZLEl6h31G1bsHQOoTe1p6aJz4zzlMU4TZusQEBAQEBAQEBAQEBAQEBAQEBAQEBAQEBAQEBAQEBAQEBAQEBAQEBAQED//2Q=="/>
          <p:cNvSpPr>
            <a:spLocks noChangeAspect="1" noChangeArrowheads="1"/>
          </p:cNvSpPr>
          <p:nvPr/>
        </p:nvSpPr>
        <p:spPr bwMode="auto">
          <a:xfrm>
            <a:off x="155575" y="-776288"/>
            <a:ext cx="6477000" cy="1619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err="1" smtClean="0"/>
              <a:t>cor.test</a:t>
            </a:r>
            <a:r>
              <a:rPr lang="en-IE" dirty="0" smtClean="0"/>
              <a:t>() and lm() example</a:t>
            </a:r>
            <a:endParaRPr lang="en-IE" dirty="0"/>
          </a:p>
        </p:txBody>
      </p:sp>
      <p:pic>
        <p:nvPicPr>
          <p:cNvPr id="5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18" name="AutoShape 2" descr="data:image/jpeg;base64,/9j/4AAQSkZJRgABAQAAAQABAAD/2wCEAAkGBxAQEhAQEBIVFRAVFRUWFRAVFRYQEBUWFRcWFxYXFxMYHyosGBolHRcVIjEhJSouLi8xFx81ODMsNygtLisBCgoKDg0OGxAQGy0lICUtLy8rLS0vKy0tLS0tLSstLSstLS0tLS0tLS0tLS0tLS0tLS0tLS0tLS0tLSstLS0tLf/AABEIAHABwgMBEQACEQEDEQH/xAAcAAEAAgMBAQEAAAAAAAAAAAAABAUBAwYCBwj/xABEEAACAQIDAwYLBQcEAgMAAAABAgADEQQSIQUxQQYTUWFxgRQVIjJSU5GSk9HSFiNCcrEHM4KhssHwc6LC4bPDNGOD/8QAGgEBAAMBAQEAAAAAAAAAAAAAAAECAwQFBv/EADIRAQABAwICBwcEAwEAAAAAAAABAgMRBBIhUQUTFBUxUmEyQXGBkaHwIkLB0TPh8SP/2gAMAwEAAhEDEQA/APuMBAQEBAQEBAQEBAQEBAQEBAQEBAQEBAQEBAQEBAQEBAQEBAQEBAQEBAQEBAQEBAQEBAQEBAQEBAQEBAQECr5S7cpYDD1MVWuVQCyjzmYmyqOsmWopmqcQrVVFMZlo5I8paO0qAxFEFbMUem1syOLGxt1EG/XJromicSiiuKozC7lFyAgICAgICAgICAgICAgICAgICAgICAgICAgICAgICAgICAgICAgICAgICAgICAgICAgICAgIHyP9vO0LjCYQHeWrMOzyEv7X9k6tNwmZcupqxiFZ+wvaRp4qvhWPk1aedfz0yP1Vj7stqeMRKmmq47X2+cbtICAgICAgICAgICAgICAgICAgICAgICAgICAgICAgICAgICAgICAgICAgICAgICAgICAgICAgfEv2jUlxGPrVKjMKVIJRUKAWZlUO1r6ADPqekgcdN7U8MPN1NcRVmVHsVDgcXhMUjZqQqrdrZSFJy1Edb6MFZuJB0I42murhiVLVXGKofogGc71WYCAgICAgICAgICAgICAgICAgICAgICAgICAgICAgICAgICAgICAgICAgICAgICAgICAgICAgfE9uU3xFeq6LenncK1woYl2LFcxF7sToNdwmtMzEcHi3pmuuZVtHDZs9BxbOLBTpaqPMOu438nsYytdWYVtzicT732bkhjjXweGqHzubVW/Mnkt/MTOmcw9i1VuoiVxJaEBAQEBAQEBAQEBAQEBAQEBAQEBAQEBAQEBAQEBAQEBAQEBAQEBAQEBAQEBAQEBAQEBAQECHtjFClRq1DuVG03XNtBeTTGZwzu17KJqfIhhqlWzkqq2stzZbDQBVFyF7rd8644RiIfPTTVX+qfk9V8K5ADD71Rem4IbOq65Qw3kbwe7iLYXqcxuhtRu9mrx9zuP2eYkFK1MbiwrKOAFXRgOoOrzktzxmHraarMOvmzpICAgICAgICAgICAgIFLt3a1Sg6KgU5lJOa/AgcD1zg1usnT4xGcqzM5xDVsfbVWtVFN1QAqxutwdLdJ65TR6+dRXNM04REznEr+ekuQEBAQEBAQKbbu1alBkVApzBic1+BA4HrnDrdZOniMRnKszOcQ0bI23Vq1VpuqAEMbqCDp2mZaPXzqK5pmnHAzOcS6CemsQEBAQEBAQEBAQEBAQEBAQEBAQEBAQEBAQECg5VgMmRjZLXYDzm1AygdYLC/CVrvU2qZqnxcuop3xt9zj6tFHJN2U9dmXTcLACwHfMaOk6c8acQ4qrET4S0NTKEK4uhIYEHiNzoeDD/AKM9Gmum5TuplhNOzhUu+Sn3WIFj5NQNYjRSTYsAOGqqQOF2HDXimjZW9DTVcXdzR3EBAr8TtmhTZkZmzLa4FOo4FxcaqpG4iYV6m1ROKpwrNUQ1+P8ADek/wav0ynbLHmg3wz4/w3pP8Gt9MdsseaDfB4/w3pP8Gr9MdsseaDfH5Esrt3DnTM3aaVVR7SukmNZYn90G6E6jWVwGQhlO4g3E6ImJjMJiYnjDZJSj4rG06X7xwt9wPnHsUamUruU0RmqcImcIfj/Dek/wqv0zDttjzQjfH5Enj/Dek/wa30R22x5oRvj8iTx/hvSf4Nb6I7ZY80G+PyJUu28WleojU7kKjAko6akj0gJ5nSV2i7t2zkic1PXJ9bYhfyP+qyOi4xcn4Jnxh0OO2jSo5ecJGa9rI73ta/mg23ie1cu0W4zXOEzMQjfaDDek/wAGt9Ex7ZY80I3x+ZPH+G9J/g1vpjttjzQboPH+G9J/g1vpjttjzQb4/Mnj/Dek/wAGt9MdsseaDfH5k8f4b0n+DW+mO22PNBuhkbewx/E3fSqqPaVkxrLE8N0G6FhRrK4DIQyncQbgzoiYnjC0TlzvKhb1KX5G/VZ5HS0ZilT93yQdl11o1Ud75bMCQrPvAtooM5Oj66LV2ZqnEYTV4r/x/hvSf4Nb6J7PbbHmg3x6/SWfH2H9J/g1vpjttjzQb49fpJ4+w/pP8Kr9MdtseaDdHr9JSMNtKjUNkcZvRIKN7rAGa279u57M5TFUSlzVJAQEBAQEBAQEBAQEBAQEBAQEBAQEDxWqBQSf86JSuqKYyiZw5DbtfP2kgnuBIXuDj2mebqKsua5OVPknMye1tbKwuh3jiD0joM2sXqrNWY8ETTExiXvB1Th3UnWmWDBuhh+LttcEdB7DPX6ym7TEwzt5tVcfB9CpsCARuIv7ZL04nMZeoSQOb2jgKxrVWWmWVipBDINyKDoSOIM8vVaS5dubqVOMTPBo8X1/Un3qf1Tn7vvehmeTHi+v6k+9T+qO77xunkz4uxHqW96n9Ud33TM8mqph3QgVEKX3XKsDbfqpOsyu6Su3GaoTFXHEpGy6hp1Ut5rnKw4EkHK3aCAOw9k6NDXVTXs90k+OV/tHE81TZ7XI0UdLHRR7SJ61yvZTNXIqnEOW5s3LMbudWY7z8h1cJ89cqquTuqTEY8XulhqjjMlN2U7mGVQezMRcdc1p0V2qM4Ru9HvwGv6l/bT+qT2C7y+/+0bp5SeA1/Uv7af1R2C7y/PqbvSWp6LKcroym1xfKbjdwJmVzTVW/a96YqzwS9jLaun5H/4zq6Opxcn4E+MJPKNbtR7Kn/Cb9Ixmmn4on2o+apyG6qFLMxICi1zYFjvI4AzzbdmqucUpmcN/gFf1L+2n9U27Bd5ff/aN3pLVUoupCujKSCRfLra1/NJ6RM7mmrtx+qCKvRg0ySqqpZmNgotfcTxI4AytuxVXO2laZw2+AV/Uv7af1TbsF3l9/wDau70a3ospyujK1rgG2oHEEE9ImV3TV2/ahMTngmbFcpVAHm1LgjhmAuG7bAj2dE7Oj65pq2T4I8J+LbyhW9Wn+Rv6ll+koztP3fJXCmSQqqWY3sBbhqd5E8+3YquTtpWmcNngNf1L+2n9U27Bd5ff/au70k8Ar+pf20/qjsF3kbvSQ4KsNTRe38B/kGidDdj3G70lW7YrhKFWoN4VsvA59QvYc0yt25i5Ee9W5VGyal1yA24+MwqtW/f0zkqHdmsNGsOkf3nv2690Kaa5NdHHxdLNHQQEBAQEBAQEBAQEBAQEBAQEBAQECs2lUucp81Rdu/T9Jx3qomvHJWpy+LOax6bt3sfkBPOrrziXPMNGSZ5RgyRkw9IN4Iup3r0/I9c0t3ZtzmETTnxdNyfxFqYS9wtwDxAvpfsvPVsXorjMN7XCnC6E6GpA4DbG36j12A/cKSoQErmsbFiRv1BsN08jU6qZqmmJcVd2rf4cGyljcO3EA9DXBnPFdyfDLaK7cvfhGH9JfbJzc9U5t+n1PCMP6S+2M3PU3W+cfUXEUAQQy34a6/5aVqmvHFMVUR4YSMNiqbVKIVgTziaX13zTTTHXU4TNdM4XfKNgKSkmy84lzw/y9p6Ws/xSmuebncRjKRVhnG48dZ5Fuad0Z5wiuunE8Xapawtu4dFp9BDR6khA57lFWVKtPMQLo2/8wnm9IY/T81JqiKuLTsXEI1dMrA+Q+7+GZ6CYm5PwRuiaowl8pKqq1EsQBZ9/8E26Qn9NJVMRVGVds7EI2Iw4VgTmfQf6VSc2imOtRNUTVGPzhLrZ7LVQcpKqq9EsQBlff2pPO6Q8KVKpiKoyh7LxCNXohWBOZjYf6bzDQzHW/JE1RMxj88XVz2Gih5SVVV6JYgDLVGvbSnn9IezHxUqmIqjP54IWzMSjV6IVgTmbQfkacuimOthE1RMxiUrlFWValPMQLo1r/mWdHSE+yTMRVx5NGx8QjV6YVgTZ93YJloZjrPkndEzGHUT11yAMD5pyvu+Iq01P3YYGw3Zyq3Pt/neePqq4puzhwajdNU0+5a/s5o5DiBwsh7/LnToat2V9LGMu2ne7CAgICAgICAgICAgICAgICAgICB4qPlBJ4StVW2MigxtQ2I4nU9+ij+o9wnk3apxPOf8AkfbKk8VdXonMdDYabugW/tOauJzwUmGs0pnxRhjmoTg5qDCTgHKNpx4dNtbHt1HfN7FyaKuCY4OhweJBFr6fpf8AtPWt3oqaQnToS+cYvBFKlRDvDH2E3U94tPldXFVu7NMsKaEnBbRr0V5um4CXJAyqfONzrbpJmlrpK7bpimMLxTMcIykePcX6we4vymne13lBio8e4v1g9xflHe13lBipFx+OrVwq1XuAcwAULrYjh2mY3ukLl2nbVEImiZ8XnZVK1egf/sWToK86ilGzGHb7VwfPUqlPcSND0MNVPttPo7tHWUTTzaVU7ow+fPhiCysLMDYqd4/6nyl2K7VW2plFESnYfaWJpqFWqwUaAEK1h0XIvadFPSV+mMZW21e6W3xzi/Wn3U+mW71v+idtXM8c4v1p91PpjvW/6G2rmiY2tVrENVfMQCBoBa/YOqY3tZcvY3+5WbczxlP5K07Ygf6b/qs7eiqs3J+BFG2pP5aJfmO1/wDjOjpacUU/FNdO6YVHJ+nbFYc9b/8AjecfRlUzf+SNmKo/PdLvZ9E2cty0S7UOyp/wnkdL1Yopn1ZV07qohXcm6dsTS/j/AKGnJ0XXuv8Ayn+ERRiYn897up9E2cvy0S5of/p/655PS04t0/H+GddOZj85Kzk7StiaJ62/oacXRtWb+PRWKNtUJ/LNLvR/K/6rOrpacRSmundUpMKz0mD02ysARewOh36Hunl2dVXaq3UnV48E7xzi/Wn3U+mdHel/0Ttr5njnF+uPup9Md6X/AENtXNhtr4si3PHuVAf6YnpS/MY4G2rmrTS4nid51JJ/Ukzj6yqurnMqTbiPF2XJfZxo0yWFnc3IO8AaKD17z3z6bRWJtW8VeM+K9unC6nW0ICAgICAgICAgICAgICAgICAgasRiEpjM7BV6SbSldym3GapwTOFNiNuq+lOmzjps1j2Ab++08+5rqa+FFMz8p/hn1nJrXGVjrzVUDoWiqf1EysXrs/tq+VMfzMm6XobRK+f4UvW1JMv8lk9omPa3x8o/o3fFuo45X0WvTY+jUQK36iXpvU18Irj5x/xMVZ97ZUoD8dEW9Kkb/wC3Q+y8tVaj99Hzp4/b/qfi0jZ1N/3T36VO8do3j2TLs1Ff+OoxE+DTU2e67x3jWZ1aaunjhGGylpqN39+I6hxEtTwSssLiOB+XcZ227nulMM43ZtKtbnFuRuYEqw7GE0uWaLkYrjJMZQ/s5h+h/fb5zn7u03khG1j7N4fof32+cd3abyQbT7N4fof32+cd3abyQbWfs3h+h/fb5x3dpvJBte6GwKCMrgNdSCLuxFx1GXt6KxbqiqmnEmyFpOpZExmzqVb94gJG5tzjsYazO5ZouRiuMomIlD+zmH6H+I3znN3dpvJCNrH2cw3Q/vt85Hd2m8kG0+zmG6H99vnJ7u03kg2n2cw3Q/xG+cd3abyQbW/BbHo0WzoGzWI1YsLG19D2TW1pbVqc0RginHFt2hs2nXy84D5N7WJXfv3dktesW7sYrjKZjLRhdh0KbrUUNmW9rsxGoIOh6iZS1o7NqrdRTiUbeOVlOlZD2hsylXymoDdb2sxXfa+7sExvWLd6IiuMqzTmctWE2JRpOtRA2YXtdiw1BB0PbKWtJatVbqIxJt45WU6VkLaGzadfLzgPk3tZiu+193YJjesW70YrjKJjLVhNiUKTrUQNmF7XZmGotuMpa0dm1VuopxKNsNmP2XSrlTUBuoIFmK6G193ZLXtPbvY3xlM0xKL9nMN0P77fOY93abyQjaz9nMN0P77fOO7tN5INp9nMP0P77fOO7tN5INrH2cw/Q/vt847u03kNqThNkUKRzKgzDczEuw7Cd3dNremtW/YpiCKYT5usQEBAQEBAQEBAQEBAQEBAQEBAQND4RGbMy5jwzeUB2A7pnNqmZzMZRiG4ADdLxEQlmSECPicDSqeeit1kC/tmVdm3X7URKJiJQDsyrS1w1QgeqqeUh6gfwzlnTXLfGzV8p4wptmPZePDabMExKc1V4MTYH8lUSvXUVTtvU7auf9Sbo/cmhaqeaRUXobR+5hoe/wBs6Ii5T7M7o9fH6/2vxeRXpMcrjIx/C4yE9h3N3GR1lqeFXCfXgZht8F6D/n95bqUtiKw6xNKYqgbhNAgIEatigDkTyn9Ebh1seAmVV2M7aeM/nijLbSUgeUbnidw7h0S9MTHilzuOpYkYjEVl5xkp01NOlmq5XfI2iorZTra9wZYVpp41aQo1PCC6PmDjnKgcNT1VqlMhhZ81rXC+TcaQLDDLUp1RXreECmuFpuympUqKKtyGXKDlZrW0t3QNnKJ8UalM0FqZKKiqwUlRUJYfd2/H5Kv5I4ssCDVXE5K+UYrwomtqCwoZM33YUMbXyWy5db3vAkLUenUp1Ka4w4cGqrK4qOxLU6eQhDdit1YXbcSbaGBW4KjjqbU3qc+yp4NnUNWdm+6+8styGGbebE36IG0Usd4PilqCvzpVa1Jkd7h20emCh0A0svXAlg1KGLrM5r+DplK3OIqIQKV2sc2U+VfzgdYG/lIa5ek1IVyMt8iZ1Uksv40PkuB6YK2vugaMRh8Qpxgp+EFnqJTpE1KjKqOqmo6ljZbHN5XA6QK6t4dmpC2IBpoE050h2SsRmLqQpJpgeU1wYEzFVsQ1AUwuJFRcQSzZa4vTNR7WdLFltl0B3WgWGOWpkwdxXNGx50U+dFbNk8jNrnte+83va8Ct2Zs/HVaqmrUqoipRJu9Vcwu+ZbKQC5GUMd4geMRhcUtPyDicxOOB+8rM1gXGHtc6aZcp46QNFaltC7XNfyUNJbF/K5upStV0/EwZ9ehTAkK2Ifwg01xavUZadOmxrBadPN5dTnHNlcgG1t2kCXg8LXc4PnefVlNWnWtUqqrCmrc25ysAc3km/EmBAppjMgzDE8/zdDmSDUyBrnnOd1t25+G6BL2YuMWvSD881J6tZyzFyEA5xQjX/Cfu2XhvgddAQEBAQEBAQEBAQEBAQEBAQEBAQEBAQEBAQNdegtQFXUMDwIvKV26a4xVGUTGVZ4DWoa4dsyepc6fwtwnH1F2zxtTmPLP8SptmPB7pbUpP93VXm3406g0PYToZanV26v0XI2zyn8xKYqieEpHgIGtNmTqBunutceya9REcaJmPh4fRbB9+voP7aZ/vJ/8AWOU/b+ziz4RV40T3Op/W0dZc8n3hGZ5BrVjupAdbP8gZO+77qfuZlg4eq/nvZfRpgr3Fzr7LSvV3Kvan6f2nEy9FqVBQAALnRRqzHqHEy0zbtRj7HCEimSQCRY9G+01icxxS9SQgICAgICAgICAgICAgICAgICAgICAgICAgICAgICAgICAgICAgICAgICAgICAgICBpxOGSoMrqGHQRKXLdNcYqjKJiJV/iqpT/APj1So9W/wB4n89ROTstdv8AxVY9J4wrtmPCWfDcSmlShmHpUmB/2nWOuv0cK6M+sf0bqo8YZG2k/FTrA9dMn9JbttPvpqj5Sb4DtpT5tKsx/wBMj+Zkdtp91NU/KTfyhg1sVV0RBRX03s79yD+8jfqbvsxtjnPGfoZqn0SMFs9aZLEl6h31G1bsHQOoTe1p6aJz4zzlMU4TZusQEBAQEBAQEBAQEBAQEBAQEBAQEBAQEBAQEBAQEBAQEBAQEBAQEBAQED//2Q=="/>
          <p:cNvSpPr>
            <a:spLocks noChangeAspect="1" noChangeArrowheads="1"/>
          </p:cNvSpPr>
          <p:nvPr/>
        </p:nvSpPr>
        <p:spPr bwMode="auto">
          <a:xfrm>
            <a:off x="155575" y="-776288"/>
            <a:ext cx="6477000" cy="1619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27" y="1462723"/>
            <a:ext cx="4017153" cy="47060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173" y="1462723"/>
            <a:ext cx="4400803" cy="480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Generalized Additive Models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12" y="1600542"/>
            <a:ext cx="8806375" cy="4351338"/>
          </a:xfrm>
        </p:spPr>
        <p:txBody>
          <a:bodyPr>
            <a:normAutofit/>
          </a:bodyPr>
          <a:lstStyle/>
          <a:p>
            <a:r>
              <a:rPr lang="en-IE" dirty="0" smtClean="0"/>
              <a:t>Are linear models and smoothers mixed</a:t>
            </a:r>
          </a:p>
          <a:p>
            <a:endParaRPr lang="en-IE" dirty="0"/>
          </a:p>
          <a:p>
            <a:r>
              <a:rPr lang="en-IE" dirty="0" smtClean="0"/>
              <a:t>Model selection need to be performed</a:t>
            </a:r>
          </a:p>
          <a:p>
            <a:endParaRPr lang="en-IE" dirty="0"/>
          </a:p>
          <a:p>
            <a:r>
              <a:rPr lang="en-IE" dirty="0" smtClean="0"/>
              <a:t>MGCV package advised</a:t>
            </a:r>
          </a:p>
          <a:p>
            <a:endParaRPr lang="en-IE" dirty="0"/>
          </a:p>
          <a:p>
            <a:r>
              <a:rPr lang="en-IE" dirty="0" smtClean="0"/>
              <a:t>Hans talk </a:t>
            </a:r>
            <a:r>
              <a:rPr lang="en-IE" dirty="0" smtClean="0">
                <a:hlinkClick r:id="rId2"/>
              </a:rPr>
              <a:t>https</a:t>
            </a:r>
            <a:r>
              <a:rPr lang="en-IE" dirty="0">
                <a:hlinkClick r:id="rId2"/>
              </a:rPr>
              <a:t>://bigfish.joomla.com/</a:t>
            </a:r>
            <a:r>
              <a:rPr lang="en-IE" dirty="0"/>
              <a:t> </a:t>
            </a:r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</p:txBody>
      </p:sp>
      <p:pic>
        <p:nvPicPr>
          <p:cNvPr id="5" name="Picture 2" descr="RStud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18" name="AutoShape 2" descr="data:image/jpeg;base64,/9j/4AAQSkZJRgABAQAAAQABAAD/2wCEAAkGBxAQEhAQEBIVFRAVFRUWFRAVFRYQEBUWFRcWFxYXFxMYHyosGBolHRcVIjEhJSouLi8xFx81ODMsNygtLisBCgoKDg0OGxAQGy0lICUtLy8rLS0vKy0tLS0tLSstLSstLS0tLS0tLS0tLS0tLS0tLS0tLS0tLS0tLSstLS0tLf/AABEIAHABwgMBEQACEQEDEQH/xAAcAAEAAgMBAQEAAAAAAAAAAAAABAUBAwYCBwj/xABEEAACAQIDAwYLBQcEAgMAAAABAgADEQQSIQUxQQYTUWFxgRQVIjJSU5GSk9HSFiNCcrEHM4KhssHwc6LC4bPDNGOD/8QAGgEBAAMBAQEAAAAAAAAAAAAAAAECAwQFBv/EADIRAQABAwICBwcEAwEAAAAAAAABAgMRBBIhUQUTFBUxUmEyQXGBkaHwIkLB0TPh8SP/2gAMAwEAAhEDEQA/APuMBAQEBAQEBAQEBAQEBAQEBAQEBAQEBAQEBAQEBAQEBAQEBAQEBAQEBAQEBAQEBAQEBAQEBAQEBAQEBAQECr5S7cpYDD1MVWuVQCyjzmYmyqOsmWopmqcQrVVFMZlo5I8paO0qAxFEFbMUem1syOLGxt1EG/XJromicSiiuKozC7lFyAgICAgICAgICAgICAgICAgICAgICAgICAgICAgICAgICAgICAgICAgICAgICAgICAgICAgIHyP9vO0LjCYQHeWrMOzyEv7X9k6tNwmZcupqxiFZ+wvaRp4qvhWPk1aedfz0yP1Vj7stqeMRKmmq47X2+cbtICAgICAgICAgICAgICAgICAgICAgICAgICAgICAgICAgICAgICAgICAgICAgICAgICAgICAgfEv2jUlxGPrVKjMKVIJRUKAWZlUO1r6ADPqekgcdN7U8MPN1NcRVmVHsVDgcXhMUjZqQqrdrZSFJy1Edb6MFZuJB0I42murhiVLVXGKofogGc71WYCAgICAgICAgICAgICAgICAgICAgICAgICAgICAgICAgICAgICAgICAgICAgICAgICAgICAgfE9uU3xFeq6LenncK1woYl2LFcxF7sToNdwmtMzEcHi3pmuuZVtHDZs9BxbOLBTpaqPMOu438nsYytdWYVtzicT732bkhjjXweGqHzubVW/Mnkt/MTOmcw9i1VuoiVxJaEBAQEBAQEBAQEBAQEBAQEBAQEBAQEBAQEBAQEBAQEBAQEBAQEBAQEBAQEBAQEBAQEBAQECHtjFClRq1DuVG03XNtBeTTGZwzu17KJqfIhhqlWzkqq2stzZbDQBVFyF7rd8644RiIfPTTVX+qfk9V8K5ADD71Rem4IbOq65Qw3kbwe7iLYXqcxuhtRu9mrx9zuP2eYkFK1MbiwrKOAFXRgOoOrzktzxmHraarMOvmzpICAgICAgICAgICAgIFLt3a1Sg6KgU5lJOa/AgcD1zg1usnT4xGcqzM5xDVsfbVWtVFN1QAqxutwdLdJ65TR6+dRXNM04REznEr+ekuQEBAQEBAQKbbu1alBkVApzBic1+BA4HrnDrdZOniMRnKszOcQ0bI23Vq1VpuqAEMbqCDp2mZaPXzqK5pmnHAzOcS6CemsQEBAQEBAQEBAQEBAQEBAQEBAQEBAQEBAQECg5VgMmRjZLXYDzm1AygdYLC/CVrvU2qZqnxcuop3xt9zj6tFHJN2U9dmXTcLACwHfMaOk6c8acQ4qrET4S0NTKEK4uhIYEHiNzoeDD/AKM9Gmum5TuplhNOzhUu+Sn3WIFj5NQNYjRSTYsAOGqqQOF2HDXimjZW9DTVcXdzR3EBAr8TtmhTZkZmzLa4FOo4FxcaqpG4iYV6m1ROKpwrNUQ1+P8ADek/wav0ynbLHmg3wz4/w3pP8Gt9MdsseaDfB4/w3pP8Gr9MdsseaDfH5Esrt3DnTM3aaVVR7SukmNZYn90G6E6jWVwGQhlO4g3E6ImJjMJiYnjDZJSj4rG06X7xwt9wPnHsUamUruU0RmqcImcIfj/Dek/wqv0zDttjzQjfH5Enj/Dek/wa30R22x5oRvj8iTx/hvSf4Nb6I7ZY80G+PyJUu28WleojU7kKjAko6akj0gJ5nSV2i7t2zkic1PXJ9bYhfyP+qyOi4xcn4Jnxh0OO2jSo5ecJGa9rI73ta/mg23ie1cu0W4zXOEzMQjfaDDek/wAGt9Ex7ZY80I3x+ZPH+G9J/g1vpjttjzQboPH+G9J/g1vpjttjzQb4/Mnj/Dek/wAGt9MdsseaDfH5k8f4b0n+DW+mO22PNBuhkbewx/E3fSqqPaVkxrLE8N0G6FhRrK4DIQyncQbgzoiYnjC0TlzvKhb1KX5G/VZ5HS0ZilT93yQdl11o1Ud75bMCQrPvAtooM5Oj66LV2ZqnEYTV4r/x/hvSf4Nb6J7PbbHmg3x6/SWfH2H9J/g1vpjttjzQb49fpJ4+w/pP8Kr9MdtseaDdHr9JSMNtKjUNkcZvRIKN7rAGa279u57M5TFUSlzVJAQEBAQEBAQEBAQEBAQEBAQEBAQEDxWqBQSf86JSuqKYyiZw5DbtfP2kgnuBIXuDj2mebqKsua5OVPknMye1tbKwuh3jiD0joM2sXqrNWY8ETTExiXvB1Th3UnWmWDBuhh+LttcEdB7DPX6ym7TEwzt5tVcfB9CpsCARuIv7ZL04nMZeoSQOb2jgKxrVWWmWVipBDINyKDoSOIM8vVaS5dubqVOMTPBo8X1/Un3qf1Tn7vvehmeTHi+v6k+9T+qO77xunkz4uxHqW96n9Ud33TM8mqph3QgVEKX3XKsDbfqpOsyu6Su3GaoTFXHEpGy6hp1Ut5rnKw4EkHK3aCAOw9k6NDXVTXs90k+OV/tHE81TZ7XI0UdLHRR7SJ61yvZTNXIqnEOW5s3LMbudWY7z8h1cJ89cqquTuqTEY8XulhqjjMlN2U7mGVQezMRcdc1p0V2qM4Ru9HvwGv6l/bT+qT2C7y+/+0bp5SeA1/Uv7af1R2C7y/PqbvSWp6LKcroym1xfKbjdwJmVzTVW/a96YqzwS9jLaun5H/4zq6Opxcn4E+MJPKNbtR7Kn/Cb9Ixmmn4on2o+apyG6qFLMxICi1zYFjvI4AzzbdmqucUpmcN/gFf1L+2n9U27Bd5ff/aN3pLVUoupCujKSCRfLra1/NJ6RM7mmrtx+qCKvRg0ySqqpZmNgotfcTxI4AytuxVXO2laZw2+AV/Uv7af1TbsF3l9/wDau70a3ospyujK1rgG2oHEEE9ImV3TV2/ahMTngmbFcpVAHm1LgjhmAuG7bAj2dE7Oj65pq2T4I8J+LbyhW9Wn+Rv6ll+koztP3fJXCmSQqqWY3sBbhqd5E8+3YquTtpWmcNngNf1L+2n9U27Bd5ff/au70k8Ar+pf20/qjsF3kbvSQ4KsNTRe38B/kGidDdj3G70lW7YrhKFWoN4VsvA59QvYc0yt25i5Ee9W5VGyal1yA24+MwqtW/f0zkqHdmsNGsOkf3nv2690Kaa5NdHHxdLNHQQEBAQEBAQEBAQEBAQEBAQEBAQECs2lUucp81Rdu/T9Jx3qomvHJWpy+LOax6bt3sfkBPOrrziXPMNGSZ5RgyRkw9IN4Iup3r0/I9c0t3ZtzmETTnxdNyfxFqYS9wtwDxAvpfsvPVsXorjMN7XCnC6E6GpA4DbG36j12A/cKSoQErmsbFiRv1BsN08jU6qZqmmJcVd2rf4cGyljcO3EA9DXBnPFdyfDLaK7cvfhGH9JfbJzc9U5t+n1PCMP6S+2M3PU3W+cfUXEUAQQy34a6/5aVqmvHFMVUR4YSMNiqbVKIVgTziaX13zTTTHXU4TNdM4XfKNgKSkmy84lzw/y9p6Ws/xSmuebncRjKRVhnG48dZ5Fuad0Z5wiuunE8Xapawtu4dFp9BDR6khA57lFWVKtPMQLo2/8wnm9IY/T81JqiKuLTsXEI1dMrA+Q+7+GZ6CYm5PwRuiaowl8pKqq1EsQBZ9/8E26Qn9NJVMRVGVds7EI2Iw4VgTmfQf6VSc2imOtRNUTVGPzhLrZ7LVQcpKqq9EsQBlff2pPO6Q8KVKpiKoyh7LxCNXohWBOZjYf6bzDQzHW/JE1RMxj88XVz2Gih5SVVV6JYgDLVGvbSnn9IezHxUqmIqjP54IWzMSjV6IVgTmbQfkacuimOthE1RMxiUrlFWValPMQLo1r/mWdHSE+yTMRVx5NGx8QjV6YVgTZ93YJloZjrPkndEzGHUT11yAMD5pyvu+Iq01P3YYGw3Zyq3Pt/neePqq4puzhwajdNU0+5a/s5o5DiBwsh7/LnToat2V9LGMu2ne7CAgICAgICAgICAgICAgICAgICB4qPlBJ4StVW2MigxtQ2I4nU9+ij+o9wnk3apxPOf8AkfbKk8VdXonMdDYabugW/tOauJzwUmGs0pnxRhjmoTg5qDCTgHKNpx4dNtbHt1HfN7FyaKuCY4OhweJBFr6fpf8AtPWt3oqaQnToS+cYvBFKlRDvDH2E3U94tPldXFVu7NMsKaEnBbRr0V5um4CXJAyqfONzrbpJmlrpK7bpimMLxTMcIykePcX6we4vymne13lBio8e4v1g9xflHe13lBipFx+OrVwq1XuAcwAULrYjh2mY3ukLl2nbVEImiZ8XnZVK1egf/sWToK86ilGzGHb7VwfPUqlPcSND0MNVPttPo7tHWUTTzaVU7ow+fPhiCysLMDYqd4/6nyl2K7VW2plFESnYfaWJpqFWqwUaAEK1h0XIvadFPSV+mMZW21e6W3xzi/Wn3U+mW71v+idtXM8c4v1p91PpjvW/6G2rmiY2tVrENVfMQCBoBa/YOqY3tZcvY3+5WbczxlP5K07Ygf6b/qs7eiqs3J+BFG2pP5aJfmO1/wDjOjpacUU/FNdO6YVHJ+nbFYc9b/8AjecfRlUzf+SNmKo/PdLvZ9E2cty0S7UOyp/wnkdL1Yopn1ZV07qohXcm6dsTS/j/AKGnJ0XXuv8Ayn+ERRiYn897up9E2cvy0S5of/p/655PS04t0/H+GddOZj85Kzk7StiaJ62/oacXRtWb+PRWKNtUJ/LNLvR/K/6rOrpacRSmundUpMKz0mD02ysARewOh36Hunl2dVXaq3UnV48E7xzi/Wn3U+mdHel/0Ttr5njnF+uPup9Md6X/AENtXNhtr4si3PHuVAf6YnpS/MY4G2rmrTS4nid51JJ/Ukzj6yqurnMqTbiPF2XJfZxo0yWFnc3IO8AaKD17z3z6bRWJtW8VeM+K9unC6nW0ICAgICAgICAgICAgICAgICAgasRiEpjM7BV6SbSldym3GapwTOFNiNuq+lOmzjps1j2Ab++08+5rqa+FFMz8p/hn1nJrXGVjrzVUDoWiqf1EysXrs/tq+VMfzMm6XobRK+f4UvW1JMv8lk9omPa3x8o/o3fFuo45X0WvTY+jUQK36iXpvU18Irj5x/xMVZ97ZUoD8dEW9Kkb/wC3Q+y8tVaj99Hzp4/b/qfi0jZ1N/3T36VO8do3j2TLs1Ff+OoxE+DTU2e67x3jWZ1aaunjhGGylpqN39+I6hxEtTwSssLiOB+XcZ227nulMM43ZtKtbnFuRuYEqw7GE0uWaLkYrjJMZQ/s5h+h/fb5zn7u03khG1j7N4fof32+cd3abyQbT7N4fof32+cd3abyQbWfs3h+h/fb5x3dpvJBte6GwKCMrgNdSCLuxFx1GXt6KxbqiqmnEmyFpOpZExmzqVb94gJG5tzjsYazO5ZouRiuMomIlD+zmH6H+I3znN3dpvJCNrH2cw3Q/vt85Hd2m8kG0+zmG6H99vnJ7u03kg2n2cw3Q/xG+cd3abyQbW/BbHo0WzoGzWI1YsLG19D2TW1pbVqc0RginHFt2hs2nXy84D5N7WJXfv3dktesW7sYrjKZjLRhdh0KbrUUNmW9rsxGoIOh6iZS1o7NqrdRTiUbeOVlOlZD2hsylXymoDdb2sxXfa+7sExvWLd6IiuMqzTmctWE2JRpOtRA2YXtdiw1BB0PbKWtJatVbqIxJt45WU6VkLaGzadfLzgPk3tZiu+193YJjesW70YrjKJjLVhNiUKTrUQNmF7XZmGotuMpa0dm1VuopxKNsNmP2XSrlTUBuoIFmK6G193ZLXtPbvY3xlM0xKL9nMN0P77fOY93abyQjaz9nMN0P77fOO7tN5INp9nMP0P77fOO7tN5INrH2cw/Q/vt847u03kNqThNkUKRzKgzDczEuw7Cd3dNremtW/YpiCKYT5usQEBAQEBAQEBAQEBAQEBAQEBAQND4RGbMy5jwzeUB2A7pnNqmZzMZRiG4ADdLxEQlmSECPicDSqeeit1kC/tmVdm3X7URKJiJQDsyrS1w1QgeqqeUh6gfwzlnTXLfGzV8p4wptmPZePDabMExKc1V4MTYH8lUSvXUVTtvU7auf9Sbo/cmhaqeaRUXobR+5hoe/wBs6Ii5T7M7o9fH6/2vxeRXpMcrjIx/C4yE9h3N3GR1lqeFXCfXgZht8F6D/n95bqUtiKw6xNKYqgbhNAgIEatigDkTyn9Ebh1seAmVV2M7aeM/nijLbSUgeUbnidw7h0S9MTHilzuOpYkYjEVl5xkp01NOlmq5XfI2iorZTra9wZYVpp41aQo1PCC6PmDjnKgcNT1VqlMhhZ81rXC+TcaQLDDLUp1RXreECmuFpuympUqKKtyGXKDlZrW0t3QNnKJ8UalM0FqZKKiqwUlRUJYfd2/H5Kv5I4ssCDVXE5K+UYrwomtqCwoZM33YUMbXyWy5db3vAkLUenUp1Ka4w4cGqrK4qOxLU6eQhDdit1YXbcSbaGBW4KjjqbU3qc+yp4NnUNWdm+6+8styGGbebE36IG0Usd4PilqCvzpVa1Jkd7h20emCh0A0svXAlg1KGLrM5r+DplK3OIqIQKV2sc2U+VfzgdYG/lIa5ek1IVyMt8iZ1Uksv40PkuB6YK2vugaMRh8Qpxgp+EFnqJTpE1KjKqOqmo6ljZbHN5XA6QK6t4dmpC2IBpoE050h2SsRmLqQpJpgeU1wYEzFVsQ1AUwuJFRcQSzZa4vTNR7WdLFltl0B3WgWGOWpkwdxXNGx50U+dFbNk8jNrnte+83va8Ct2Zs/HVaqmrUqoipRJu9Vcwu+ZbKQC5GUMd4geMRhcUtPyDicxOOB+8rM1gXGHtc6aZcp46QNFaltC7XNfyUNJbF/K5upStV0/EwZ9ehTAkK2Ifwg01xavUZadOmxrBadPN5dTnHNlcgG1t2kCXg8LXc4PnefVlNWnWtUqqrCmrc25ysAc3km/EmBAppjMgzDE8/zdDmSDUyBrnnOd1t25+G6BL2YuMWvSD881J6tZyzFyEA5xQjX/Cfu2XhvgddAQEBAQEBAQEBAQEBAQEBAQEBAQEBAQEBAQNdegtQFXUMDwIvKV26a4xVGUTGVZ4DWoa4dsyepc6fwtwnH1F2zxtTmPLP8SptmPB7pbUpP93VXm3406g0PYToZanV26v0XI2zyn8xKYqieEpHgIGtNmTqBunutceya9REcaJmPh4fRbB9+voP7aZ/vJ/8AWOU/b+ziz4RV40T3Op/W0dZc8n3hGZ5BrVjupAdbP8gZO+77qfuZlg4eq/nvZfRpgr3Fzr7LSvV3Kvan6f2nEy9FqVBQAALnRRqzHqHEy0zbtRj7HCEimSQCRY9G+01icxxS9SQgICAgICAgICAgICAgICAgICAgICAgICAgICAgICAgICAgICAgICAgICAgICAgICBpxOGSoMrqGHQRKXLdNcYqjKJiJV/iqpT/APj1So9W/wB4n89ROTstdv8AxVY9J4wrtmPCWfDcSmlShmHpUmB/2nWOuv0cK6M+sf0bqo8YZG2k/FTrA9dMn9JbttPvpqj5Sb4DtpT5tKsx/wBMj+Zkdtp91NU/KTfyhg1sVV0RBRX03s79yD+8jfqbvsxtjnPGfoZqn0SMFs9aZLEl6h31G1bsHQOoTe1p6aJz4zzlMU4TZusQEBAQEBAQEBAQEBAQEBAQEBAQEBAQEBAQEBAQEBAQEBAQEBAQEBAQED//2Q=="/>
          <p:cNvSpPr>
            <a:spLocks noChangeAspect="1" noChangeArrowheads="1"/>
          </p:cNvSpPr>
          <p:nvPr/>
        </p:nvSpPr>
        <p:spPr bwMode="auto">
          <a:xfrm>
            <a:off x="155575" y="-776288"/>
            <a:ext cx="6477000" cy="1619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1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Generalized Additive Models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12" y="1600542"/>
            <a:ext cx="8806375" cy="4351338"/>
          </a:xfrm>
        </p:spPr>
        <p:txBody>
          <a:bodyPr>
            <a:normAutofit/>
          </a:bodyPr>
          <a:lstStyle/>
          <a:p>
            <a:r>
              <a:rPr lang="en-IE" dirty="0" smtClean="0"/>
              <a:t>Are linear models and smoothers mixed</a:t>
            </a:r>
          </a:p>
          <a:p>
            <a:endParaRPr lang="en-IE" dirty="0"/>
          </a:p>
          <a:p>
            <a:r>
              <a:rPr lang="en-IE" dirty="0" smtClean="0"/>
              <a:t>Model selection need to be performed</a:t>
            </a:r>
          </a:p>
          <a:p>
            <a:endParaRPr lang="en-IE" dirty="0"/>
          </a:p>
          <a:p>
            <a:r>
              <a:rPr lang="en-IE" dirty="0" smtClean="0"/>
              <a:t>MGCV package advised</a:t>
            </a:r>
          </a:p>
          <a:p>
            <a:endParaRPr lang="en-IE" dirty="0"/>
          </a:p>
          <a:p>
            <a:r>
              <a:rPr lang="en-IE" dirty="0">
                <a:hlinkClick r:id="rId2"/>
              </a:rPr>
              <a:t>https://bigfish.joomla.com/</a:t>
            </a:r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</p:txBody>
      </p:sp>
      <p:pic>
        <p:nvPicPr>
          <p:cNvPr id="5" name="Picture 2" descr="RStud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18" name="AutoShape 2" descr="data:image/jpeg;base64,/9j/4AAQSkZJRgABAQAAAQABAAD/2wCEAAkGBxAQEhAQEBIVFRAVFRUWFRAVFRYQEBUWFRcWFxYXFxMYHyosGBolHRcVIjEhJSouLi8xFx81ODMsNygtLisBCgoKDg0OGxAQGy0lICUtLy8rLS0vKy0tLS0tLSstLSstLS0tLS0tLS0tLS0tLS0tLS0tLS0tLS0tLSstLS0tLf/AABEIAHABwgMBEQACEQEDEQH/xAAcAAEAAgMBAQEAAAAAAAAAAAAABAUBAwYCBwj/xABEEAACAQIDAwYLBQcEAgMAAAABAgADEQQSIQUxQQYTUWFxgRQVIjJSU5GSk9HSFiNCcrEHM4KhssHwc6LC4bPDNGOD/8QAGgEBAAMBAQEAAAAAAAAAAAAAAAECAwQFBv/EADIRAQABAwICBwcEAwEAAAAAAAABAgMRBBIhUQUTFBUxUmEyQXGBkaHwIkLB0TPh8SP/2gAMAwEAAhEDEQA/APuMBAQEBAQEBAQEBAQEBAQEBAQEBAQEBAQEBAQEBAQEBAQEBAQEBAQEBAQEBAQEBAQEBAQEBAQEBAQEBAQECr5S7cpYDD1MVWuVQCyjzmYmyqOsmWopmqcQrVVFMZlo5I8paO0qAxFEFbMUem1syOLGxt1EG/XJromicSiiuKozC7lFyAgICAgICAgICAgICAgICAgICAgICAgICAgICAgICAgICAgICAgICAgICAgICAgICAgICAgIHyP9vO0LjCYQHeWrMOzyEv7X9k6tNwmZcupqxiFZ+wvaRp4qvhWPk1aedfz0yP1Vj7stqeMRKmmq47X2+cbtICAgICAgICAgICAgICAgICAgICAgICAgICAgICAgICAgICAgICAgICAgICAgICAgICAgICAgfEv2jUlxGPrVKjMKVIJRUKAWZlUO1r6ADPqekgcdN7U8MPN1NcRVmVHsVDgcXhMUjZqQqrdrZSFJy1Edb6MFZuJB0I42murhiVLVXGKofogGc71WYCAgICAgICAgICAgICAgICAgICAgICAgICAgICAgICAgICAgICAgICAgICAgICAgICAgICAgfE9uU3xFeq6LenncK1woYl2LFcxF7sToNdwmtMzEcHi3pmuuZVtHDZs9BxbOLBTpaqPMOu438nsYytdWYVtzicT732bkhjjXweGqHzubVW/Mnkt/MTOmcw9i1VuoiVxJaEBAQEBAQEBAQEBAQEBAQEBAQEBAQEBAQEBAQEBAQEBAQEBAQEBAQEBAQEBAQEBAQEBAQECHtjFClRq1DuVG03XNtBeTTGZwzu17KJqfIhhqlWzkqq2stzZbDQBVFyF7rd8644RiIfPTTVX+qfk9V8K5ADD71Rem4IbOq65Qw3kbwe7iLYXqcxuhtRu9mrx9zuP2eYkFK1MbiwrKOAFXRgOoOrzktzxmHraarMOvmzpICAgICAgICAgICAgIFLt3a1Sg6KgU5lJOa/AgcD1zg1usnT4xGcqzM5xDVsfbVWtVFN1QAqxutwdLdJ65TR6+dRXNM04REznEr+ekuQEBAQEBAQKbbu1alBkVApzBic1+BA4HrnDrdZOniMRnKszOcQ0bI23Vq1VpuqAEMbqCDp2mZaPXzqK5pmnHAzOcS6CemsQEBAQEBAQEBAQEBAQEBAQEBAQEBAQEBAQECg5VgMmRjZLXYDzm1AygdYLC/CVrvU2qZqnxcuop3xt9zj6tFHJN2U9dmXTcLACwHfMaOk6c8acQ4qrET4S0NTKEK4uhIYEHiNzoeDD/AKM9Gmum5TuplhNOzhUu+Sn3WIFj5NQNYjRSTYsAOGqqQOF2HDXimjZW9DTVcXdzR3EBAr8TtmhTZkZmzLa4FOo4FxcaqpG4iYV6m1ROKpwrNUQ1+P8ADek/wav0ynbLHmg3wz4/w3pP8Gt9MdsseaDfB4/w3pP8Gr9MdsseaDfH5Esrt3DnTM3aaVVR7SukmNZYn90G6E6jWVwGQhlO4g3E6ImJjMJiYnjDZJSj4rG06X7xwt9wPnHsUamUruU0RmqcImcIfj/Dek/wqv0zDttjzQjfH5Enj/Dek/wa30R22x5oRvj8iTx/hvSf4Nb6I7ZY80G+PyJUu28WleojU7kKjAko6akj0gJ5nSV2i7t2zkic1PXJ9bYhfyP+qyOi4xcn4Jnxh0OO2jSo5ecJGa9rI73ta/mg23ie1cu0W4zXOEzMQjfaDDek/wAGt9Ex7ZY80I3x+ZPH+G9J/g1vpjttjzQboPH+G9J/g1vpjttjzQb4/Mnj/Dek/wAGt9MdsseaDfH5k8f4b0n+DW+mO22PNBuhkbewx/E3fSqqPaVkxrLE8N0G6FhRrK4DIQyncQbgzoiYnjC0TlzvKhb1KX5G/VZ5HS0ZilT93yQdl11o1Ud75bMCQrPvAtooM5Oj66LV2ZqnEYTV4r/x/hvSf4Nb6J7PbbHmg3x6/SWfH2H9J/g1vpjttjzQb49fpJ4+w/pP8Kr9MdtseaDdHr9JSMNtKjUNkcZvRIKN7rAGa279u57M5TFUSlzVJAQEBAQEBAQEBAQEBAQEBAQEBAQEDxWqBQSf86JSuqKYyiZw5DbtfP2kgnuBIXuDj2mebqKsua5OVPknMye1tbKwuh3jiD0joM2sXqrNWY8ETTExiXvB1Th3UnWmWDBuhh+LttcEdB7DPX6ym7TEwzt5tVcfB9CpsCARuIv7ZL04nMZeoSQOb2jgKxrVWWmWVipBDINyKDoSOIM8vVaS5dubqVOMTPBo8X1/Un3qf1Tn7vvehmeTHi+v6k+9T+qO77xunkz4uxHqW96n9Ud33TM8mqph3QgVEKX3XKsDbfqpOsyu6Su3GaoTFXHEpGy6hp1Ut5rnKw4EkHK3aCAOw9k6NDXVTXs90k+OV/tHE81TZ7XI0UdLHRR7SJ61yvZTNXIqnEOW5s3LMbudWY7z8h1cJ89cqquTuqTEY8XulhqjjMlN2U7mGVQezMRcdc1p0V2qM4Ru9HvwGv6l/bT+qT2C7y+/+0bp5SeA1/Uv7af1R2C7y/PqbvSWp6LKcroym1xfKbjdwJmVzTVW/a96YqzwS9jLaun5H/4zq6Opxcn4E+MJPKNbtR7Kn/Cb9Ixmmn4on2o+apyG6qFLMxICi1zYFjvI4AzzbdmqucUpmcN/gFf1L+2n9U27Bd5ff/aN3pLVUoupCujKSCRfLra1/NJ6RM7mmrtx+qCKvRg0ySqqpZmNgotfcTxI4AytuxVXO2laZw2+AV/Uv7af1TbsF3l9/wDau70a3ospyujK1rgG2oHEEE9ImV3TV2/ahMTngmbFcpVAHm1LgjhmAuG7bAj2dE7Oj65pq2T4I8J+LbyhW9Wn+Rv6ll+koztP3fJXCmSQqqWY3sBbhqd5E8+3YquTtpWmcNngNf1L+2n9U27Bd5ff/au70k8Ar+pf20/qjsF3kbvSQ4KsNTRe38B/kGidDdj3G70lW7YrhKFWoN4VsvA59QvYc0yt25i5Ee9W5VGyal1yA24+MwqtW/f0zkqHdmsNGsOkf3nv2690Kaa5NdHHxdLNHQQEBAQEBAQEBAQEBAQEBAQEBAQECs2lUucp81Rdu/T9Jx3qomvHJWpy+LOax6bt3sfkBPOrrziXPMNGSZ5RgyRkw9IN4Iup3r0/I9c0t3ZtzmETTnxdNyfxFqYS9wtwDxAvpfsvPVsXorjMN7XCnC6E6GpA4DbG36j12A/cKSoQErmsbFiRv1BsN08jU6qZqmmJcVd2rf4cGyljcO3EA9DXBnPFdyfDLaK7cvfhGH9JfbJzc9U5t+n1PCMP6S+2M3PU3W+cfUXEUAQQy34a6/5aVqmvHFMVUR4YSMNiqbVKIVgTziaX13zTTTHXU4TNdM4XfKNgKSkmy84lzw/y9p6Ws/xSmuebncRjKRVhnG48dZ5Fuad0Z5wiuunE8Xapawtu4dFp9BDR6khA57lFWVKtPMQLo2/8wnm9IY/T81JqiKuLTsXEI1dMrA+Q+7+GZ6CYm5PwRuiaowl8pKqq1EsQBZ9/8E26Qn9NJVMRVGVds7EI2Iw4VgTmfQf6VSc2imOtRNUTVGPzhLrZ7LVQcpKqq9EsQBlff2pPO6Q8KVKpiKoyh7LxCNXohWBOZjYf6bzDQzHW/JE1RMxj88XVz2Gih5SVVV6JYgDLVGvbSnn9IezHxUqmIqjP54IWzMSjV6IVgTmbQfkacuimOthE1RMxiUrlFWValPMQLo1r/mWdHSE+yTMRVx5NGx8QjV6YVgTZ93YJloZjrPkndEzGHUT11yAMD5pyvu+Iq01P3YYGw3Zyq3Pt/neePqq4puzhwajdNU0+5a/s5o5DiBwsh7/LnToat2V9LGMu2ne7CAgICAgICAgICAgICAgICAgICB4qPlBJ4StVW2MigxtQ2I4nU9+ij+o9wnk3apxPOf8AkfbKk8VdXonMdDYabugW/tOauJzwUmGs0pnxRhjmoTg5qDCTgHKNpx4dNtbHt1HfN7FyaKuCY4OhweJBFr6fpf8AtPWt3oqaQnToS+cYvBFKlRDvDH2E3U94tPldXFVu7NMsKaEnBbRr0V5um4CXJAyqfONzrbpJmlrpK7bpimMLxTMcIykePcX6we4vymne13lBio8e4v1g9xflHe13lBipFx+OrVwq1XuAcwAULrYjh2mY3ukLl2nbVEImiZ8XnZVK1egf/sWToK86ilGzGHb7VwfPUqlPcSND0MNVPttPo7tHWUTTzaVU7ow+fPhiCysLMDYqd4/6nyl2K7VW2plFESnYfaWJpqFWqwUaAEK1h0XIvadFPSV+mMZW21e6W3xzi/Wn3U+mW71v+idtXM8c4v1p91PpjvW/6G2rmiY2tVrENVfMQCBoBa/YOqY3tZcvY3+5WbczxlP5K07Ygf6b/qs7eiqs3J+BFG2pP5aJfmO1/wDjOjpacUU/FNdO6YVHJ+nbFYc9b/8AjecfRlUzf+SNmKo/PdLvZ9E2cty0S7UOyp/wnkdL1Yopn1ZV07qohXcm6dsTS/j/AKGnJ0XXuv8Ayn+ERRiYn897up9E2cvy0S5of/p/655PS04t0/H+GddOZj85Kzk7StiaJ62/oacXRtWb+PRWKNtUJ/LNLvR/K/6rOrpacRSmundUpMKz0mD02ysARewOh36Hunl2dVXaq3UnV48E7xzi/Wn3U+mdHel/0Ttr5njnF+uPup9Md6X/AENtXNhtr4si3PHuVAf6YnpS/MY4G2rmrTS4nid51JJ/Ukzj6yqurnMqTbiPF2XJfZxo0yWFnc3IO8AaKD17z3z6bRWJtW8VeM+K9unC6nW0ICAgICAgICAgICAgICAgICAgasRiEpjM7BV6SbSldym3GapwTOFNiNuq+lOmzjps1j2Ab++08+5rqa+FFMz8p/hn1nJrXGVjrzVUDoWiqf1EysXrs/tq+VMfzMm6XobRK+f4UvW1JMv8lk9omPa3x8o/o3fFuo45X0WvTY+jUQK36iXpvU18Irj5x/xMVZ97ZUoD8dEW9Kkb/wC3Q+y8tVaj99Hzp4/b/qfi0jZ1N/3T36VO8do3j2TLs1Ff+OoxE+DTU2e67x3jWZ1aaunjhGGylpqN39+I6hxEtTwSssLiOB+XcZ227nulMM43ZtKtbnFuRuYEqw7GE0uWaLkYrjJMZQ/s5h+h/fb5zn7u03khG1j7N4fof32+cd3abyQbT7N4fof32+cd3abyQbWfs3h+h/fb5x3dpvJBte6GwKCMrgNdSCLuxFx1GXt6KxbqiqmnEmyFpOpZExmzqVb94gJG5tzjsYazO5ZouRiuMomIlD+zmH6H+I3znN3dpvJCNrH2cw3Q/vt85Hd2m8kG0+zmG6H99vnJ7u03kg2n2cw3Q/xG+cd3abyQbW/BbHo0WzoGzWI1YsLG19D2TW1pbVqc0RginHFt2hs2nXy84D5N7WJXfv3dktesW7sYrjKZjLRhdh0KbrUUNmW9rsxGoIOh6iZS1o7NqrdRTiUbeOVlOlZD2hsylXymoDdb2sxXfa+7sExvWLd6IiuMqzTmctWE2JRpOtRA2YXtdiw1BB0PbKWtJatVbqIxJt45WU6VkLaGzadfLzgPk3tZiu+193YJjesW70YrjKJjLVhNiUKTrUQNmF7XZmGotuMpa0dm1VuopxKNsNmP2XSrlTUBuoIFmK6G193ZLXtPbvY3xlM0xKL9nMN0P77fOY93abyQjaz9nMN0P77fOO7tN5INp9nMP0P77fOO7tN5INrH2cw/Q/vt847u03kNqThNkUKRzKgzDczEuw7Cd3dNremtW/YpiCKYT5usQEBAQEBAQEBAQEBAQEBAQEBAQND4RGbMy5jwzeUB2A7pnNqmZzMZRiG4ADdLxEQlmSECPicDSqeeit1kC/tmVdm3X7URKJiJQDsyrS1w1QgeqqeUh6gfwzlnTXLfGzV8p4wptmPZePDabMExKc1V4MTYH8lUSvXUVTtvU7auf9Sbo/cmhaqeaRUXobR+5hoe/wBs6Ii5T7M7o9fH6/2vxeRXpMcrjIx/C4yE9h3N3GR1lqeFXCfXgZht8F6D/n95bqUtiKw6xNKYqgbhNAgIEatigDkTyn9Ebh1seAmVV2M7aeM/nijLbSUgeUbnidw7h0S9MTHilzuOpYkYjEVl5xkp01NOlmq5XfI2iorZTra9wZYVpp41aQo1PCC6PmDjnKgcNT1VqlMhhZ81rXC+TcaQLDDLUp1RXreECmuFpuympUqKKtyGXKDlZrW0t3QNnKJ8UalM0FqZKKiqwUlRUJYfd2/H5Kv5I4ssCDVXE5K+UYrwomtqCwoZM33YUMbXyWy5db3vAkLUenUp1Ka4w4cGqrK4qOxLU6eQhDdit1YXbcSbaGBW4KjjqbU3qc+yp4NnUNWdm+6+8styGGbebE36IG0Usd4PilqCvzpVa1Jkd7h20emCh0A0svXAlg1KGLrM5r+DplK3OIqIQKV2sc2U+VfzgdYG/lIa5ek1IVyMt8iZ1Uksv40PkuB6YK2vugaMRh8Qpxgp+EFnqJTpE1KjKqOqmo6ljZbHN5XA6QK6t4dmpC2IBpoE050h2SsRmLqQpJpgeU1wYEzFVsQ1AUwuJFRcQSzZa4vTNR7WdLFltl0B3WgWGOWpkwdxXNGx50U+dFbNk8jNrnte+83va8Ct2Zs/HVaqmrUqoipRJu9Vcwu+ZbKQC5GUMd4geMRhcUtPyDicxOOB+8rM1gXGHtc6aZcp46QNFaltC7XNfyUNJbF/K5upStV0/EwZ9ehTAkK2Ifwg01xavUZadOmxrBadPN5dTnHNlcgG1t2kCXg8LXc4PnefVlNWnWtUqqrCmrc25ysAc3km/EmBAppjMgzDE8/zdDmSDUyBrnnOd1t25+G6BL2YuMWvSD881J6tZyzFyEA5xQjX/Cfu2XhvgddAQEBAQEBAQEBAQEBAQEBAQEBAQEBAQEBAQNdegtQFXUMDwIvKV26a4xVGUTGVZ4DWoa4dsyepc6fwtwnH1F2zxtTmPLP8SptmPB7pbUpP93VXm3406g0PYToZanV26v0XI2zyn8xKYqieEpHgIGtNmTqBunutceya9REcaJmPh4fRbB9+voP7aZ/vJ/8AWOU/b+ziz4RV40T3Op/W0dZc8n3hGZ5BrVjupAdbP8gZO+77qfuZlg4eq/nvZfRpgr3Fzr7LSvV3Kvan6f2nEy9FqVBQAALnRRqzHqHEy0zbtRj7HCEimSQCRY9G+01icxxS9SQgICAgICAgICAgICAgICAgICAgICAgICAgICAgICAgICAgICAgICAgICAgICAgICBpxOGSoMrqGHQRKXLdNcYqjKJiJV/iqpT/APj1So9W/wB4n89ROTstdv8AxVY9J4wrtmPCWfDcSmlShmHpUmB/2nWOuv0cK6M+sf0bqo8YZG2k/FTrA9dMn9JbttPvpqj5Sb4DtpT5tKsx/wBMj+Zkdtp91NU/KTfyhg1sVV0RBRX03s79yD+8jfqbvsxtjnPGfoZqn0SMFs9aZLEl6h31G1bsHQOoTe1p6aJz4zzlMU4TZusQEBAQEBAQEBAQEBAQEBAQEBAQEBAQEBAQEBAQEBAQEBAQEBAQEBAQED//2Q=="/>
          <p:cNvSpPr>
            <a:spLocks noChangeAspect="1" noChangeArrowheads="1"/>
          </p:cNvSpPr>
          <p:nvPr/>
        </p:nvSpPr>
        <p:spPr bwMode="auto">
          <a:xfrm>
            <a:off x="155575" y="-776288"/>
            <a:ext cx="6477000" cy="1619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algn="ctr"/>
            <a:r>
              <a:rPr lang="en-IE" dirty="0" smtClean="0"/>
              <a:t>Generalized Additive Models</a:t>
            </a:r>
            <a:endParaRPr lang="en-IE" dirty="0"/>
          </a:p>
        </p:txBody>
      </p:sp>
      <p:pic>
        <p:nvPicPr>
          <p:cNvPr id="5" name="Picture 2" descr="R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18" name="AutoShape 2" descr="data:image/jpeg;base64,/9j/4AAQSkZJRgABAQAAAQABAAD/2wCEAAkGBxAQEhAQEBIVFRAVFRUWFRAVFRYQEBUWFRcWFxYXFxMYHyosGBolHRcVIjEhJSouLi8xFx81ODMsNygtLisBCgoKDg0OGxAQGy0lICUtLy8rLS0vKy0tLS0tLSstLSstLS0tLS0tLS0tLS0tLS0tLS0tLS0tLS0tLSstLS0tLf/AABEIAHABwgMBEQACEQEDEQH/xAAcAAEAAgMBAQEAAAAAAAAAAAAABAUBAwYCBwj/xABEEAACAQIDAwYLBQcEAgMAAAABAgADEQQSIQUxQQYTUWFxgRQVIjJSU5GSk9HSFiNCcrEHM4KhssHwc6LC4bPDNGOD/8QAGgEBAAMBAQEAAAAAAAAAAAAAAAECAwQFBv/EADIRAQABAwICBwcEAwEAAAAAAAABAgMRBBIhUQUTFBUxUmEyQXGBkaHwIkLB0TPh8SP/2gAMAwEAAhEDEQA/APuMBAQEBAQEBAQEBAQEBAQEBAQEBAQEBAQEBAQEBAQEBAQEBAQEBAQEBAQEBAQEBAQEBAQEBAQEBAQEBAQECr5S7cpYDD1MVWuVQCyjzmYmyqOsmWopmqcQrVVFMZlo5I8paO0qAxFEFbMUem1syOLGxt1EG/XJromicSiiuKozC7lFyAgICAgICAgICAgICAgICAgICAgICAgICAgICAgICAgICAgICAgICAgICAgICAgICAgICAgIHyP9vO0LjCYQHeWrMOzyEv7X9k6tNwmZcupqxiFZ+wvaRp4qvhWPk1aedfz0yP1Vj7stqeMRKmmq47X2+cbtICAgICAgICAgICAgICAgICAgICAgICAgICAgICAgICAgICAgICAgICAgICAgICAgICAgICAgfEv2jUlxGPrVKjMKVIJRUKAWZlUO1r6ADPqekgcdN7U8MPN1NcRVmVHsVDgcXhMUjZqQqrdrZSFJy1Edb6MFZuJB0I42murhiVLVXGKofogGc71WYCAgICAgICAgICAgICAgICAgICAgICAgICAgICAgICAgICAgICAgICAgICAgICAgICAgICAgfE9uU3xFeq6LenncK1woYl2LFcxF7sToNdwmtMzEcHi3pmuuZVtHDZs9BxbOLBTpaqPMOu438nsYytdWYVtzicT732bkhjjXweGqHzubVW/Mnkt/MTOmcw9i1VuoiVxJaEBAQEBAQEBAQEBAQEBAQEBAQEBAQEBAQEBAQEBAQEBAQEBAQEBAQEBAQEBAQEBAQEBAQECHtjFClRq1DuVG03XNtBeTTGZwzu17KJqfIhhqlWzkqq2stzZbDQBVFyF7rd8644RiIfPTTVX+qfk9V8K5ADD71Rem4IbOq65Qw3kbwe7iLYXqcxuhtRu9mrx9zuP2eYkFK1MbiwrKOAFXRgOoOrzktzxmHraarMOvmzpICAgICAgICAgICAgIFLt3a1Sg6KgU5lJOa/AgcD1zg1usnT4xGcqzM5xDVsfbVWtVFN1QAqxutwdLdJ65TR6+dRXNM04REznEr+ekuQEBAQEBAQKbbu1alBkVApzBic1+BA4HrnDrdZOniMRnKszOcQ0bI23Vq1VpuqAEMbqCDp2mZaPXzqK5pmnHAzOcS6CemsQEBAQEBAQEBAQEBAQEBAQEBAQEBAQEBAQECg5VgMmRjZLXYDzm1AygdYLC/CVrvU2qZqnxcuop3xt9zj6tFHJN2U9dmXTcLACwHfMaOk6c8acQ4qrET4S0NTKEK4uhIYEHiNzoeDD/AKM9Gmum5TuplhNOzhUu+Sn3WIFj5NQNYjRSTYsAOGqqQOF2HDXimjZW9DTVcXdzR3EBAr8TtmhTZkZmzLa4FOo4FxcaqpG4iYV6m1ROKpwrNUQ1+P8ADek/wav0ynbLHmg3wz4/w3pP8Gt9MdsseaDfB4/w3pP8Gr9MdsseaDfH5Esrt3DnTM3aaVVR7SukmNZYn90G6E6jWVwGQhlO4g3E6ImJjMJiYnjDZJSj4rG06X7xwt9wPnHsUamUruU0RmqcImcIfj/Dek/wqv0zDttjzQjfH5Enj/Dek/wa30R22x5oRvj8iTx/hvSf4Nb6I7ZY80G+PyJUu28WleojU7kKjAko6akj0gJ5nSV2i7t2zkic1PXJ9bYhfyP+qyOi4xcn4Jnxh0OO2jSo5ecJGa9rI73ta/mg23ie1cu0W4zXOEzMQjfaDDek/wAGt9Ex7ZY80I3x+ZPH+G9J/g1vpjttjzQboPH+G9J/g1vpjttjzQb4/Mnj/Dek/wAGt9MdsseaDfH5k8f4b0n+DW+mO22PNBuhkbewx/E3fSqqPaVkxrLE8N0G6FhRrK4DIQyncQbgzoiYnjC0TlzvKhb1KX5G/VZ5HS0ZilT93yQdl11o1Ud75bMCQrPvAtooM5Oj66LV2ZqnEYTV4r/x/hvSf4Nb6J7PbbHmg3x6/SWfH2H9J/g1vpjttjzQb49fpJ4+w/pP8Kr9MdtseaDdHr9JSMNtKjUNkcZvRIKN7rAGa279u57M5TFUSlzVJAQEBAQEBAQEBAQEBAQEBAQEBAQEDxWqBQSf86JSuqKYyiZw5DbtfP2kgnuBIXuDj2mebqKsua5OVPknMye1tbKwuh3jiD0joM2sXqrNWY8ETTExiXvB1Th3UnWmWDBuhh+LttcEdB7DPX6ym7TEwzt5tVcfB9CpsCARuIv7ZL04nMZeoSQOb2jgKxrVWWmWVipBDINyKDoSOIM8vVaS5dubqVOMTPBo8X1/Un3qf1Tn7vvehmeTHi+v6k+9T+qO77xunkz4uxHqW96n9Ud33TM8mqph3QgVEKX3XKsDbfqpOsyu6Su3GaoTFXHEpGy6hp1Ut5rnKw4EkHK3aCAOw9k6NDXVTXs90k+OV/tHE81TZ7XI0UdLHRR7SJ61yvZTNXIqnEOW5s3LMbudWY7z8h1cJ89cqquTuqTEY8XulhqjjMlN2U7mGVQezMRcdc1p0V2qM4Ru9HvwGv6l/bT+qT2C7y+/+0bp5SeA1/Uv7af1R2C7y/PqbvSWp6LKcroym1xfKbjdwJmVzTVW/a96YqzwS9jLaun5H/4zq6Opxcn4E+MJPKNbtR7Kn/Cb9Ixmmn4on2o+apyG6qFLMxICi1zYFjvI4AzzbdmqucUpmcN/gFf1L+2n9U27Bd5ff/aN3pLVUoupCujKSCRfLra1/NJ6RM7mmrtx+qCKvRg0ySqqpZmNgotfcTxI4AytuxVXO2laZw2+AV/Uv7af1TbsF3l9/wDau70a3ospyujK1rgG2oHEEE9ImV3TV2/ahMTngmbFcpVAHm1LgjhmAuG7bAj2dE7Oj65pq2T4I8J+LbyhW9Wn+Rv6ll+koztP3fJXCmSQqqWY3sBbhqd5E8+3YquTtpWmcNngNf1L+2n9U27Bd5ff/au70k8Ar+pf20/qjsF3kbvSQ4KsNTRe38B/kGidDdj3G70lW7YrhKFWoN4VsvA59QvYc0yt25i5Ee9W5VGyal1yA24+MwqtW/f0zkqHdmsNGsOkf3nv2690Kaa5NdHHxdLNHQQEBAQEBAQEBAQEBAQEBAQEBAQECs2lUucp81Rdu/T9Jx3qomvHJWpy+LOax6bt3sfkBPOrrziXPMNGSZ5RgyRkw9IN4Iup3r0/I9c0t3ZtzmETTnxdNyfxFqYS9wtwDxAvpfsvPVsXorjMN7XCnC6E6GpA4DbG36j12A/cKSoQErmsbFiRv1BsN08jU6qZqmmJcVd2rf4cGyljcO3EA9DXBnPFdyfDLaK7cvfhGH9JfbJzc9U5t+n1PCMP6S+2M3PU3W+cfUXEUAQQy34a6/5aVqmvHFMVUR4YSMNiqbVKIVgTziaX13zTTTHXU4TNdM4XfKNgKSkmy84lzw/y9p6Ws/xSmuebncRjKRVhnG48dZ5Fuad0Z5wiuunE8Xapawtu4dFp9BDR6khA57lFWVKtPMQLo2/8wnm9IY/T81JqiKuLTsXEI1dMrA+Q+7+GZ6CYm5PwRuiaowl8pKqq1EsQBZ9/8E26Qn9NJVMRVGVds7EI2Iw4VgTmfQf6VSc2imOtRNUTVGPzhLrZ7LVQcpKqq9EsQBlff2pPO6Q8KVKpiKoyh7LxCNXohWBOZjYf6bzDQzHW/JE1RMxj88XVz2Gih5SVVV6JYgDLVGvbSnn9IezHxUqmIqjP54IWzMSjV6IVgTmbQfkacuimOthE1RMxiUrlFWValPMQLo1r/mWdHSE+yTMRVx5NGx8QjV6YVgTZ93YJloZjrPkndEzGHUT11yAMD5pyvu+Iq01P3YYGw3Zyq3Pt/neePqq4puzhwajdNU0+5a/s5o5DiBwsh7/LnToat2V9LGMu2ne7CAgICAgICAgICAgICAgICAgICB4qPlBJ4StVW2MigxtQ2I4nU9+ij+o9wnk3apxPOf8AkfbKk8VdXonMdDYabugW/tOauJzwUmGs0pnxRhjmoTg5qDCTgHKNpx4dNtbHt1HfN7FyaKuCY4OhweJBFr6fpf8AtPWt3oqaQnToS+cYvBFKlRDvDH2E3U94tPldXFVu7NMsKaEnBbRr0V5um4CXJAyqfONzrbpJmlrpK7bpimMLxTMcIykePcX6we4vymne13lBio8e4v1g9xflHe13lBipFx+OrVwq1XuAcwAULrYjh2mY3ukLl2nbVEImiZ8XnZVK1egf/sWToK86ilGzGHb7VwfPUqlPcSND0MNVPttPo7tHWUTTzaVU7ow+fPhiCysLMDYqd4/6nyl2K7VW2plFESnYfaWJpqFWqwUaAEK1h0XIvadFPSV+mMZW21e6W3xzi/Wn3U+mW71v+idtXM8c4v1p91PpjvW/6G2rmiY2tVrENVfMQCBoBa/YOqY3tZcvY3+5WbczxlP5K07Ygf6b/qs7eiqs3J+BFG2pP5aJfmO1/wDjOjpacUU/FNdO6YVHJ+nbFYc9b/8AjecfRlUzf+SNmKo/PdLvZ9E2cty0S7UOyp/wnkdL1Yopn1ZV07qohXcm6dsTS/j/AKGnJ0XXuv8Ayn+ERRiYn897up9E2cvy0S5of/p/655PS04t0/H+GddOZj85Kzk7StiaJ62/oacXRtWb+PRWKNtUJ/LNLvR/K/6rOrpacRSmundUpMKz0mD02ysARewOh36Hunl2dVXaq3UnV48E7xzi/Wn3U+mdHel/0Ttr5njnF+uPup9Md6X/AENtXNhtr4si3PHuVAf6YnpS/MY4G2rmrTS4nid51JJ/Ukzj6yqurnMqTbiPF2XJfZxo0yWFnc3IO8AaKD17z3z6bRWJtW8VeM+K9unC6nW0ICAgICAgICAgICAgICAgICAgasRiEpjM7BV6SbSldym3GapwTOFNiNuq+lOmzjps1j2Ab++08+5rqa+FFMz8p/hn1nJrXGVjrzVUDoWiqf1EysXrs/tq+VMfzMm6XobRK+f4UvW1JMv8lk9omPa3x8o/o3fFuo45X0WvTY+jUQK36iXpvU18Irj5x/xMVZ97ZUoD8dEW9Kkb/wC3Q+y8tVaj99Hzp4/b/qfi0jZ1N/3T36VO8do3j2TLs1Ff+OoxE+DTU2e67x3jWZ1aaunjhGGylpqN39+I6hxEtTwSssLiOB+XcZ227nulMM43ZtKtbnFuRuYEqw7GE0uWaLkYrjJMZQ/s5h+h/fb5zn7u03khG1j7N4fof32+cd3abyQbT7N4fof32+cd3abyQbWfs3h+h/fb5x3dpvJBte6GwKCMrgNdSCLuxFx1GXt6KxbqiqmnEmyFpOpZExmzqVb94gJG5tzjsYazO5ZouRiuMomIlD+zmH6H+I3znN3dpvJCNrH2cw3Q/vt85Hd2m8kG0+zmG6H99vnJ7u03kg2n2cw3Q/xG+cd3abyQbW/BbHo0WzoGzWI1YsLG19D2TW1pbVqc0RginHFt2hs2nXy84D5N7WJXfv3dktesW7sYrjKZjLRhdh0KbrUUNmW9rsxGoIOh6iZS1o7NqrdRTiUbeOVlOlZD2hsylXymoDdb2sxXfa+7sExvWLd6IiuMqzTmctWE2JRpOtRA2YXtdiw1BB0PbKWtJatVbqIxJt45WU6VkLaGzadfLzgPk3tZiu+193YJjesW70YrjKJjLVhNiUKTrUQNmF7XZmGotuMpa0dm1VuopxKNsNmP2XSrlTUBuoIFmK6G193ZLXtPbvY3xlM0xKL9nMN0P77fOY93abyQjaz9nMN0P77fOO7tN5INp9nMP0P77fOO7tN5INrH2cw/Q/vt847u03kNqThNkUKRzKgzDczEuw7Cd3dNremtW/YpiCKYT5usQEBAQEBAQEBAQEBAQEBAQEBAQND4RGbMy5jwzeUB2A7pnNqmZzMZRiG4ADdLxEQlmSECPicDSqeeit1kC/tmVdm3X7URKJiJQDsyrS1w1QgeqqeUh6gfwzlnTXLfGzV8p4wptmPZePDabMExKc1V4MTYH8lUSvXUVTtvU7auf9Sbo/cmhaqeaRUXobR+5hoe/wBs6Ii5T7M7o9fH6/2vxeRXpMcrjIx/C4yE9h3N3GR1lqeFXCfXgZht8F6D/n95bqUtiKw6xNKYqgbhNAgIEatigDkTyn9Ebh1seAmVV2M7aeM/nijLbSUgeUbnidw7h0S9MTHilzuOpYkYjEVl5xkp01NOlmq5XfI2iorZTra9wZYVpp41aQo1PCC6PmDjnKgcNT1VqlMhhZ81rXC+TcaQLDDLUp1RXreECmuFpuympUqKKtyGXKDlZrW0t3QNnKJ8UalM0FqZKKiqwUlRUJYfd2/H5Kv5I4ssCDVXE5K+UYrwomtqCwoZM33YUMbXyWy5db3vAkLUenUp1Ka4w4cGqrK4qOxLU6eQhDdit1YXbcSbaGBW4KjjqbU3qc+yp4NnUNWdm+6+8styGGbebE36IG0Usd4PilqCvzpVa1Jkd7h20emCh0A0svXAlg1KGLrM5r+DplK3OIqIQKV2sc2U+VfzgdYG/lIa5ek1IVyMt8iZ1Uksv40PkuB6YK2vugaMRh8Qpxgp+EFnqJTpE1KjKqOqmo6ljZbHN5XA6QK6t4dmpC2IBpoE050h2SsRmLqQpJpgeU1wYEzFVsQ1AUwuJFRcQSzZa4vTNR7WdLFltl0B3WgWGOWpkwdxXNGx50U+dFbNk8jNrnte+83va8Ct2Zs/HVaqmrUqoipRJu9Vcwu+ZbKQC5GUMd4geMRhcUtPyDicxOOB+8rM1gXGHtc6aZcp46QNFaltC7XNfyUNJbF/K5upStV0/EwZ9ehTAkK2Ifwg01xavUZadOmxrBadPN5dTnHNlcgG1t2kCXg8LXc4PnefVlNWnWtUqqrCmrc25ysAc3km/EmBAppjMgzDE8/zdDmSDUyBrnnOd1t25+G6BL2YuMWvSD881J6tZyzFyEA5xQjX/Cfu2XhvgddAQEBAQEBAQEBAQEBAQEBAQEBAQEBAQEBAQNdegtQFXUMDwIvKV26a4xVGUTGVZ4DWoa4dsyepc6fwtwnH1F2zxtTmPLP8SptmPB7pbUpP93VXm3406g0PYToZanV26v0XI2zyn8xKYqieEpHgIGtNmTqBunutceya9REcaJmPh4fRbB9+voP7aZ/vJ/8AWOU/b+ziz4RV40T3Op/W0dZc8n3hGZ5BrVjupAdbP8gZO+77qfuZlg4eq/nvZfRpgr3Fzr7LSvV3Kvan6f2nEy9FqVBQAALnRRqzHqHEy0zbtRj7HCEimSQCRY9G+01icxxS9SQgICAgICAgICAgICAgICAgICAgICAgICAgICAgICAgICAgICAgICAgICAgICAgICBpxOGSoMrqGHQRKXLdNcYqjKJiJV/iqpT/APj1So9W/wB4n89ROTstdv8AxVY9J4wrtmPCWfDcSmlShmHpUmB/2nWOuv0cK6M+sf0bqo8YZG2k/FTrA9dMn9JbttPvpqj5Sb4DtpT5tKsx/wBMj+Zkdtp91NU/KTfyhg1sVV0RBRX03s79yD+8jfqbvsxtjnPGfoZqn0SMFs9aZLEl6h31G1bsHQOoTe1p6aJz4zzlMU4TZusQEBAQEBAQEBAQEBAQEBAQEBAQEBAQEBAQEBAQEBAQEBAQEBAQEBAQED//2Q=="/>
          <p:cNvSpPr>
            <a:spLocks noChangeAspect="1" noChangeArrowheads="1"/>
          </p:cNvSpPr>
          <p:nvPr/>
        </p:nvSpPr>
        <p:spPr bwMode="auto">
          <a:xfrm>
            <a:off x="155575" y="-776288"/>
            <a:ext cx="6477000" cy="1619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C:\Users\gbal\Desktop\0_adultes_gam\3_figures_gam\changes_salmon_no_points_transparent_common_fig_ages.ti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22" y="1463934"/>
            <a:ext cx="7522210" cy="50107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 rot="19033240">
            <a:off x="3138055" y="3322995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3600" dirty="0" smtClean="0">
                <a:solidFill>
                  <a:srgbClr val="FF0000"/>
                </a:solidFill>
              </a:rPr>
              <a:t>NOT PUBLIC</a:t>
            </a:r>
            <a:endParaRPr lang="en-IE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1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4172"/>
          </a:xfrm>
        </p:spPr>
        <p:txBody>
          <a:bodyPr/>
          <a:lstStyle/>
          <a:p>
            <a:pPr algn="ctr"/>
            <a:r>
              <a:rPr lang="en-IE" dirty="0" smtClean="0"/>
              <a:t>Reports, R markdown package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658" y="1445142"/>
            <a:ext cx="7860723" cy="4550735"/>
          </a:xfrm>
        </p:spPr>
        <p:txBody>
          <a:bodyPr>
            <a:normAutofit fontScale="92500" lnSpcReduction="20000"/>
          </a:bodyPr>
          <a:lstStyle/>
          <a:p>
            <a:r>
              <a:rPr lang="en-IE" dirty="0" smtClean="0"/>
              <a:t>It is </a:t>
            </a:r>
          </a:p>
          <a:p>
            <a:pPr lvl="1"/>
            <a:r>
              <a:rPr lang="en-IE" dirty="0" smtClean="0"/>
              <a:t>Package developed by r studio based on </a:t>
            </a:r>
            <a:r>
              <a:rPr lang="en-IE" dirty="0" err="1" smtClean="0"/>
              <a:t>knitr</a:t>
            </a:r>
            <a:r>
              <a:rPr lang="en-IE" dirty="0" smtClean="0"/>
              <a:t> and </a:t>
            </a:r>
            <a:r>
              <a:rPr lang="en-IE" dirty="0" err="1" smtClean="0"/>
              <a:t>pandoc</a:t>
            </a:r>
            <a:endParaRPr lang="en-IE" dirty="0" smtClean="0"/>
          </a:p>
          <a:p>
            <a:pPr lvl="1"/>
            <a:r>
              <a:rPr lang="en-IE" dirty="0"/>
              <a:t>Fully integrated in r </a:t>
            </a:r>
            <a:r>
              <a:rPr lang="en-IE" dirty="0" smtClean="0"/>
              <a:t>studio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Useful for </a:t>
            </a:r>
          </a:p>
          <a:p>
            <a:pPr lvl="1"/>
            <a:r>
              <a:rPr lang="en-IE" dirty="0" smtClean="0"/>
              <a:t>Easily creating dynamic documents</a:t>
            </a:r>
          </a:p>
          <a:p>
            <a:pPr lvl="2"/>
            <a:r>
              <a:rPr lang="en-IE" dirty="0" smtClean="0"/>
              <a:t>Web pages</a:t>
            </a:r>
          </a:p>
          <a:p>
            <a:pPr lvl="2"/>
            <a:r>
              <a:rPr lang="en-IE" dirty="0" smtClean="0">
                <a:effectLst/>
              </a:rPr>
              <a:t>Reproducible analysis and reports</a:t>
            </a:r>
          </a:p>
          <a:p>
            <a:pPr lvl="3"/>
            <a:r>
              <a:rPr lang="en-IE" dirty="0" smtClean="0"/>
              <a:t>Data work up for WGs – html/word</a:t>
            </a:r>
          </a:p>
          <a:p>
            <a:pPr lvl="3"/>
            <a:r>
              <a:rPr lang="en-IE" dirty="0" smtClean="0"/>
              <a:t>Working Group reports - word</a:t>
            </a:r>
          </a:p>
          <a:p>
            <a:pPr lvl="3"/>
            <a:r>
              <a:rPr lang="en-IE" dirty="0" smtClean="0">
                <a:effectLst/>
              </a:rPr>
              <a:t>Survey reports – word/pdf</a:t>
            </a:r>
          </a:p>
          <a:p>
            <a:pPr lvl="1"/>
            <a:r>
              <a:rPr lang="en-IE" dirty="0" smtClean="0"/>
              <a:t>Documenting packages/functions – pdf</a:t>
            </a:r>
          </a:p>
          <a:p>
            <a:pPr lvl="1"/>
            <a:endParaRPr lang="en-IE" dirty="0"/>
          </a:p>
          <a:p>
            <a:r>
              <a:rPr lang="en-IE" dirty="0" smtClean="0"/>
              <a:t>See Colm talk at </a:t>
            </a:r>
            <a:r>
              <a:rPr lang="en-IE" sz="2100" dirty="0" smtClean="0">
                <a:hlinkClick r:id="rId2"/>
              </a:rPr>
              <a:t>https</a:t>
            </a:r>
            <a:r>
              <a:rPr lang="en-IE" sz="2100" dirty="0">
                <a:hlinkClick r:id="rId2"/>
              </a:rPr>
              <a:t>://bigfish.joomla.com</a:t>
            </a:r>
            <a:r>
              <a:rPr lang="en-IE" sz="2100" dirty="0" smtClean="0">
                <a:hlinkClick r:id="rId2"/>
              </a:rPr>
              <a:t>/</a:t>
            </a:r>
            <a:endParaRPr lang="en-IE" dirty="0"/>
          </a:p>
        </p:txBody>
      </p:sp>
      <p:pic>
        <p:nvPicPr>
          <p:cNvPr id="5" name="Picture 2" descr="RStud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81" y="0"/>
            <a:ext cx="822619" cy="64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99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1839</TotalTime>
  <Words>3343</Words>
  <Application>Microsoft Office PowerPoint</Application>
  <PresentationFormat>On-screen Show (4:3)</PresentationFormat>
  <Paragraphs>863</Paragraphs>
  <Slides>106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07" baseType="lpstr">
      <vt:lpstr>Office Theme</vt:lpstr>
      <vt:lpstr>R for beginners training course  Guillaume Bal &amp; Yves Reecht   17th &amp; 19th of October 2016  </vt:lpstr>
      <vt:lpstr>1. About R and this course</vt:lpstr>
      <vt:lpstr>Why inline commands software</vt:lpstr>
      <vt:lpstr>What’s R ?</vt:lpstr>
      <vt:lpstr>R cons &amp; pros</vt:lpstr>
      <vt:lpstr>Aim of the course</vt:lpstr>
      <vt:lpstr>Graphical User Interfaces </vt:lpstr>
      <vt:lpstr>PowerPoint Presentation</vt:lpstr>
      <vt:lpstr>Built in help</vt:lpstr>
      <vt:lpstr>Good coding practices</vt:lpstr>
      <vt:lpstr>Good coding practices</vt:lpstr>
      <vt:lpstr>2. R language basic structure</vt:lpstr>
      <vt:lpstr>2.1 Concepts and conventions</vt:lpstr>
      <vt:lpstr>2.1 Concepts and conventions</vt:lpstr>
      <vt:lpstr>2.1 Concepts and conventions</vt:lpstr>
      <vt:lpstr>2.1 Concepts and conventions </vt:lpstr>
      <vt:lpstr>2.2 Data types and structure</vt:lpstr>
      <vt:lpstr>2.2 Data types and structure</vt:lpstr>
      <vt:lpstr>2.2 Data types and structure</vt:lpstr>
      <vt:lpstr>2.2 Data types and structure</vt:lpstr>
      <vt:lpstr>2.2 data types and structure</vt:lpstr>
      <vt:lpstr>2.2 Data types and structure</vt:lpstr>
      <vt:lpstr>2.3 Vectors’ arithmetic</vt:lpstr>
      <vt:lpstr>2.4 Matrices’ algebra</vt:lpstr>
      <vt:lpstr>Exercises</vt:lpstr>
      <vt:lpstr>2.5 Logical operators</vt:lpstr>
      <vt:lpstr>2.5 Logical operators</vt:lpstr>
      <vt:lpstr>2.6 Comparisons and tests</vt:lpstr>
      <vt:lpstr>Exercises</vt:lpstr>
      <vt:lpstr>2.7 Sequences / repetitions</vt:lpstr>
      <vt:lpstr>2.7 Sequences / repetitions</vt:lpstr>
      <vt:lpstr>2.8 Operators’ precedence</vt:lpstr>
      <vt:lpstr>Exercises</vt:lpstr>
      <vt:lpstr>3. Data manipulation</vt:lpstr>
      <vt:lpstr>Data loading</vt:lpstr>
      <vt:lpstr>Data loading, read.table()</vt:lpstr>
      <vt:lpstr>Data saving, write.table()</vt:lpstr>
      <vt:lpstr>File location</vt:lpstr>
      <vt:lpstr>Course dataset</vt:lpstr>
      <vt:lpstr>Exercises</vt:lpstr>
      <vt:lpstr>3.2 Indexing vector data </vt:lpstr>
      <vt:lpstr>Indexing data with several dimensions</vt:lpstr>
      <vt:lpstr>Indexing data, matrices</vt:lpstr>
      <vt:lpstr>Indexing data, lists</vt:lpstr>
      <vt:lpstr>Indexing data, data.frames</vt:lpstr>
      <vt:lpstr>Modifying data</vt:lpstr>
      <vt:lpstr>Modifying data</vt:lpstr>
      <vt:lpstr>Exercises</vt:lpstr>
      <vt:lpstr>3.3 Subsetting data</vt:lpstr>
      <vt:lpstr>3.4 Data types conversion</vt:lpstr>
      <vt:lpstr>Data types conversion</vt:lpstr>
      <vt:lpstr>3.5 Ordering data</vt:lpstr>
      <vt:lpstr>Exercises</vt:lpstr>
      <vt:lpstr>4. Data mining, basics</vt:lpstr>
      <vt:lpstr>Data preview</vt:lpstr>
      <vt:lpstr>Data types and summary</vt:lpstr>
      <vt:lpstr>Basic statistics</vt:lpstr>
      <vt:lpstr>Basic statistics, quantile()</vt:lpstr>
      <vt:lpstr>Contingency table, table()</vt:lpstr>
      <vt:lpstr>Exercises</vt:lpstr>
      <vt:lpstr>4. Graphics</vt:lpstr>
      <vt:lpstr>plot()</vt:lpstr>
      <vt:lpstr>type, pch, lty and col arguments</vt:lpstr>
      <vt:lpstr>More features</vt:lpstr>
      <vt:lpstr>More features</vt:lpstr>
      <vt:lpstr>Exercises</vt:lpstr>
      <vt:lpstr>par()</vt:lpstr>
      <vt:lpstr>Saving graphics</vt:lpstr>
      <vt:lpstr>More kinds of plots</vt:lpstr>
      <vt:lpstr>Exercises</vt:lpstr>
      <vt:lpstr>ggplot2 package</vt:lpstr>
      <vt:lpstr>ggplot2 package, examples</vt:lpstr>
      <vt:lpstr>ggplot2 package, examples</vt:lpstr>
      <vt:lpstr>ggplot2 package, examples</vt:lpstr>
      <vt:lpstr>More on graphics</vt:lpstr>
      <vt:lpstr>5. Repetitive &amp; conditional tasks</vt:lpstr>
      <vt:lpstr>5.1 Applying the same function - over one dimension of a matrix/dataframe, apply() - by factor levels on a vector, tapply() and by()  - over elements of a list, sapply() and lapply()   </vt:lpstr>
      <vt:lpstr>apply()</vt:lpstr>
      <vt:lpstr>sapply() &amp; lapply()</vt:lpstr>
      <vt:lpstr>tapply() &amp; by() for vectors</vt:lpstr>
      <vt:lpstr>Exercises</vt:lpstr>
      <vt:lpstr>5.2 loops - for() loop, performs a given number of instructions - while() loop, perform instructions until condition is satisfied - if(), for conditional tasks, not a loop by itself but often part of nested loops  </vt:lpstr>
      <vt:lpstr>for() loops</vt:lpstr>
      <vt:lpstr>while() loop</vt:lpstr>
      <vt:lpstr>Nesting loops</vt:lpstr>
      <vt:lpstr>Conditional tasks with if() </vt:lpstr>
      <vt:lpstr>Exercises</vt:lpstr>
      <vt:lpstr>5. More advanced analyses &amp; programming</vt:lpstr>
      <vt:lpstr>Functions</vt:lpstr>
      <vt:lpstr>R function writing example</vt:lpstr>
      <vt:lpstr>Exercises</vt:lpstr>
      <vt:lpstr>Non parametric smoothing</vt:lpstr>
      <vt:lpstr>lowess() examples</vt:lpstr>
      <vt:lpstr>Correlations / linear models</vt:lpstr>
      <vt:lpstr>cor.test() and lm() example</vt:lpstr>
      <vt:lpstr>Generalized Additive Models</vt:lpstr>
      <vt:lpstr>Generalized Additive Models</vt:lpstr>
      <vt:lpstr>Generalized Additive Models</vt:lpstr>
      <vt:lpstr>Reports, R markdown package</vt:lpstr>
      <vt:lpstr>6. More  always more</vt:lpstr>
      <vt:lpstr>R packages</vt:lpstr>
      <vt:lpstr>R packages, fisheries</vt:lpstr>
      <vt:lpstr>Write your own models</vt:lpstr>
      <vt:lpstr>PowerPoint Presentation</vt:lpstr>
      <vt:lpstr>PowerPoint Presentation</vt:lpstr>
      <vt:lpstr>More exercises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for beginners training course  Guillaume Bal &amp; Yves Reecht   8th &amp; 9th of March 2016  </dc:title>
  <dc:creator>Guilluame Bal (ext)</dc:creator>
  <cp:lastModifiedBy>training1</cp:lastModifiedBy>
  <cp:revision>135</cp:revision>
  <dcterms:created xsi:type="dcterms:W3CDTF">2016-03-08T09:10:36Z</dcterms:created>
  <dcterms:modified xsi:type="dcterms:W3CDTF">2016-10-20T11:34:30Z</dcterms:modified>
</cp:coreProperties>
</file>