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e MAITRE" initials="MM" lastIdx="1" clrIdx="0">
    <p:extLst>
      <p:ext uri="{19B8F6BF-5375-455C-9EA6-DF929625EA0E}">
        <p15:presenceInfo xmlns:p15="http://schemas.microsoft.com/office/powerpoint/2012/main" userId="5a14a96e34edb2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701" autoAdjust="0"/>
  </p:normalViewPr>
  <p:slideViewPr>
    <p:cSldViewPr snapToGrid="0" snapToObjects="1" showGuides="1">
      <p:cViewPr varScale="1">
        <p:scale>
          <a:sx n="17" d="100"/>
          <a:sy n="17" d="100"/>
        </p:scale>
        <p:origin x="1387" y="8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12/5/2018</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‹N°›</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1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1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1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1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420045"/>
            <a:ext cx="11198075" cy="8209693"/>
          </a:xfrm>
        </p:spPr>
        <p:txBody>
          <a:bodyPr/>
          <a:lstStyle/>
          <a:p>
            <a:endParaRPr lang="en-US" sz="4000" dirty="0"/>
          </a:p>
          <a:p>
            <a:r>
              <a:rPr lang="fr-FR" sz="4000" dirty="0"/>
              <a:t>Au début du projet la température de notre frigo était fixe.</a:t>
            </a:r>
          </a:p>
          <a:p>
            <a:endParaRPr lang="fr-FR" sz="4000" dirty="0"/>
          </a:p>
          <a:p>
            <a:r>
              <a:rPr lang="fr-FR" sz="4000" dirty="0">
                <a:solidFill>
                  <a:srgbClr val="FF0000"/>
                </a:solidFill>
              </a:rPr>
              <a:t>Le but du projet étant de moduler la température, nous avons du effectuer des modifications:</a:t>
            </a:r>
          </a:p>
          <a:p>
            <a:endParaRPr lang="fr-FR" sz="4000" dirty="0"/>
          </a:p>
          <a:p>
            <a:pPr marL="571500" indent="-571500">
              <a:buFontTx/>
              <a:buChar char="-"/>
            </a:pPr>
            <a:r>
              <a:rPr lang="fr-FR" sz="4000" dirty="0"/>
              <a:t>Nécessité d’une Arduino</a:t>
            </a:r>
          </a:p>
          <a:p>
            <a:pPr marL="571500" indent="-571500">
              <a:buFontTx/>
              <a:buChar char="-"/>
            </a:pPr>
            <a:r>
              <a:rPr lang="fr-FR" sz="4000" dirty="0"/>
              <a:t>D’un montage électrique</a:t>
            </a:r>
          </a:p>
          <a:p>
            <a:pPr marL="571500" indent="-571500">
              <a:buFontTx/>
              <a:buChar char="-"/>
            </a:pPr>
            <a:r>
              <a:rPr lang="fr-FR" sz="4000" dirty="0"/>
              <a:t>D’une interface Java</a:t>
            </a:r>
          </a:p>
          <a:p>
            <a:endParaRPr lang="fr-FR" sz="3600" dirty="0"/>
          </a:p>
        </p:txBody>
      </p:sp>
      <p:sp>
        <p:nvSpPr>
          <p:cNvPr id="22" name="Text Placeholder 21"/>
          <p:cNvSpPr>
            <a:spLocks noGrp="1"/>
          </p:cNvSpPr>
          <p:nvPr>
            <p:ph type="body" sz="quarter" idx="11"/>
          </p:nvPr>
        </p:nvSpPr>
        <p:spPr>
          <a:xfrm>
            <a:off x="1076061" y="5330458"/>
            <a:ext cx="15835314" cy="1226700"/>
          </a:xfrm>
        </p:spPr>
        <p:txBody>
          <a:bodyPr/>
          <a:lstStyle/>
          <a:p>
            <a:r>
              <a:rPr lang="fr-FR" sz="6600" dirty="0"/>
              <a:t>Le Projet</a:t>
            </a:r>
          </a:p>
        </p:txBody>
      </p:sp>
      <p:sp>
        <p:nvSpPr>
          <p:cNvPr id="26" name="Text Placeholder 25"/>
          <p:cNvSpPr>
            <a:spLocks noGrp="1"/>
          </p:cNvSpPr>
          <p:nvPr>
            <p:ph type="body" sz="quarter" idx="20"/>
          </p:nvPr>
        </p:nvSpPr>
        <p:spPr>
          <a:xfrm>
            <a:off x="17687399" y="18440708"/>
            <a:ext cx="15835312" cy="1226700"/>
          </a:xfrm>
        </p:spPr>
        <p:txBody>
          <a:bodyPr/>
          <a:lstStyle/>
          <a:p>
            <a:r>
              <a:rPr lang="en-US" sz="6600" dirty="0"/>
              <a:t>SCIENTIFIQUE</a:t>
            </a:r>
          </a:p>
        </p:txBody>
      </p:sp>
      <p:sp>
        <p:nvSpPr>
          <p:cNvPr id="30" name="Text Placeholder 29"/>
          <p:cNvSpPr>
            <a:spLocks noGrp="1"/>
          </p:cNvSpPr>
          <p:nvPr>
            <p:ph type="body" sz="quarter" idx="24"/>
          </p:nvPr>
        </p:nvSpPr>
        <p:spPr>
          <a:xfrm>
            <a:off x="1054885" y="14459645"/>
            <a:ext cx="15842722" cy="1042034"/>
          </a:xfrm>
        </p:spPr>
        <p:txBody>
          <a:bodyPr/>
          <a:lstStyle/>
          <a:p>
            <a:r>
              <a:rPr lang="en-US" sz="5400" dirty="0"/>
              <a:t>MONTAGE</a:t>
            </a:r>
          </a:p>
        </p:txBody>
      </p:sp>
      <p:sp>
        <p:nvSpPr>
          <p:cNvPr id="31" name="Text Placeholder 30"/>
          <p:cNvSpPr>
            <a:spLocks noGrp="1"/>
          </p:cNvSpPr>
          <p:nvPr>
            <p:ph type="body" sz="quarter" idx="25"/>
          </p:nvPr>
        </p:nvSpPr>
        <p:spPr>
          <a:xfrm>
            <a:off x="34295031" y="5330458"/>
            <a:ext cx="15838700" cy="1226700"/>
          </a:xfrm>
        </p:spPr>
        <p:txBody>
          <a:bodyPr/>
          <a:lstStyle/>
          <a:p>
            <a:r>
              <a:rPr lang="en-US" sz="6600" dirty="0"/>
              <a:t>CODE ARDUINO ET CODE JAVA</a:t>
            </a:r>
          </a:p>
        </p:txBody>
      </p:sp>
      <p:sp>
        <p:nvSpPr>
          <p:cNvPr id="225" name="Text Placeholder 224"/>
          <p:cNvSpPr>
            <a:spLocks noGrp="1"/>
          </p:cNvSpPr>
          <p:nvPr>
            <p:ph type="body" sz="quarter" idx="26"/>
          </p:nvPr>
        </p:nvSpPr>
        <p:spPr>
          <a:xfrm>
            <a:off x="34315470" y="6605045"/>
            <a:ext cx="15838700" cy="15547087"/>
          </a:xfrm>
        </p:spPr>
        <p:txBody>
          <a:bodyPr/>
          <a:lstStyle/>
          <a:p>
            <a:endParaRPr lang="en-US" sz="4000" dirty="0"/>
          </a:p>
          <a:p>
            <a:r>
              <a:rPr lang="fr-FR" sz="4000" dirty="0">
                <a:solidFill>
                  <a:srgbClr val="FF0000"/>
                </a:solidFill>
              </a:rPr>
              <a:t>Code Arduino:</a:t>
            </a:r>
          </a:p>
          <a:p>
            <a:endParaRPr lang="fr-FR" sz="4000" dirty="0"/>
          </a:p>
          <a:p>
            <a:r>
              <a:rPr lang="fr-FR" sz="4000" dirty="0"/>
              <a:t>En Arduino nous avons implémenter la réception de valeurs pour la température et l’humidité captées par le DHT.</a:t>
            </a:r>
          </a:p>
          <a:p>
            <a:endParaRPr lang="fr-FR" sz="4000" dirty="0"/>
          </a:p>
          <a:p>
            <a:r>
              <a:rPr lang="fr-FR" sz="4000" dirty="0"/>
              <a:t>Gestion de l’activation du module Peltier et de son ventilateur grâce a un transistor MOSFET.</a:t>
            </a:r>
          </a:p>
          <a:p>
            <a:endParaRPr lang="fr-FR" sz="4000" dirty="0"/>
          </a:p>
          <a:p>
            <a:r>
              <a:rPr lang="fr-FR" sz="4000" dirty="0"/>
              <a:t>Calcul du point de rosée lors du lancement du programme.</a:t>
            </a:r>
          </a:p>
          <a:p>
            <a:endParaRPr lang="fr-FR" sz="4000" dirty="0"/>
          </a:p>
          <a:p>
            <a:r>
              <a:rPr lang="fr-FR" sz="4000" dirty="0">
                <a:solidFill>
                  <a:srgbClr val="FF0000"/>
                </a:solidFill>
              </a:rPr>
              <a:t>Code Java:</a:t>
            </a:r>
          </a:p>
          <a:p>
            <a:endParaRPr lang="fr-FR" sz="4000" dirty="0"/>
          </a:p>
          <a:p>
            <a:r>
              <a:rPr lang="fr-FR" sz="4000" dirty="0"/>
              <a:t>Implémentation d’un MVC pour les bonnes pratiques.</a:t>
            </a:r>
          </a:p>
          <a:p>
            <a:endParaRPr lang="fr-FR" sz="4000" dirty="0"/>
          </a:p>
          <a:p>
            <a:r>
              <a:rPr lang="fr-FR" sz="4000" dirty="0"/>
              <a:t>Connexion Arduino-Java</a:t>
            </a:r>
          </a:p>
          <a:p>
            <a:endParaRPr lang="fr-FR" sz="4000" dirty="0"/>
          </a:p>
          <a:p>
            <a:r>
              <a:rPr lang="fr-FR" sz="4000" dirty="0"/>
              <a:t>Une interface graphique affichant la température, l’humidité, la valeur de consigne.</a:t>
            </a:r>
          </a:p>
          <a:p>
            <a:endParaRPr lang="fr-FR" sz="4000" dirty="0"/>
          </a:p>
          <a:p>
            <a:endParaRPr lang="en-US" sz="4000" dirty="0"/>
          </a:p>
        </p:txBody>
      </p:sp>
      <p:sp>
        <p:nvSpPr>
          <p:cNvPr id="226" name="Text Placeholder 225"/>
          <p:cNvSpPr>
            <a:spLocks noGrp="1"/>
          </p:cNvSpPr>
          <p:nvPr>
            <p:ph type="body" sz="quarter" idx="27"/>
          </p:nvPr>
        </p:nvSpPr>
        <p:spPr>
          <a:xfrm>
            <a:off x="17684011" y="5515124"/>
            <a:ext cx="15838700" cy="1042034"/>
          </a:xfrm>
        </p:spPr>
        <p:txBody>
          <a:bodyPr/>
          <a:lstStyle/>
          <a:p>
            <a:r>
              <a:rPr lang="en-US" sz="5400" dirty="0"/>
              <a:t>SCHEMATISATION DU MONTAGE</a:t>
            </a:r>
          </a:p>
        </p:txBody>
      </p:sp>
      <p:sp>
        <p:nvSpPr>
          <p:cNvPr id="228" name="Text Placeholder 227"/>
          <p:cNvSpPr>
            <a:spLocks noGrp="1"/>
          </p:cNvSpPr>
          <p:nvPr>
            <p:ph type="body" sz="quarter" idx="29"/>
          </p:nvPr>
        </p:nvSpPr>
        <p:spPr>
          <a:xfrm>
            <a:off x="34289161" y="21423573"/>
            <a:ext cx="15838700" cy="2242362"/>
          </a:xfrm>
        </p:spPr>
        <p:txBody>
          <a:bodyPr/>
          <a:lstStyle/>
          <a:p>
            <a:r>
              <a:rPr lang="en-US" sz="6600" dirty="0"/>
              <a:t>PROBLEMES RENCONTRES ET CONNAISSANCES AQUISES</a:t>
            </a:r>
          </a:p>
        </p:txBody>
      </p:sp>
      <p:sp>
        <p:nvSpPr>
          <p:cNvPr id="229" name="Text Placeholder 228"/>
          <p:cNvSpPr>
            <a:spLocks noGrp="1"/>
          </p:cNvSpPr>
          <p:nvPr>
            <p:ph type="body" sz="quarter" idx="30"/>
          </p:nvPr>
        </p:nvSpPr>
        <p:spPr>
          <a:xfrm>
            <a:off x="35252793" y="23839517"/>
            <a:ext cx="7453199" cy="7914228"/>
          </a:xfrm>
        </p:spPr>
        <p:txBody>
          <a:bodyPr/>
          <a:lstStyle/>
          <a:p>
            <a:r>
              <a:rPr lang="fr-FR" sz="4000" dirty="0">
                <a:solidFill>
                  <a:srgbClr val="FF0000"/>
                </a:solidFill>
              </a:rPr>
              <a:t>Problèmes</a:t>
            </a:r>
            <a:r>
              <a:rPr lang="fr-FR" sz="4000" dirty="0"/>
              <a:t>:</a:t>
            </a:r>
          </a:p>
          <a:p>
            <a:endParaRPr lang="fr-FR" sz="4000" dirty="0"/>
          </a:p>
          <a:p>
            <a:pPr marL="571500" indent="-571500">
              <a:buFontTx/>
              <a:buChar char="-"/>
            </a:pPr>
            <a:r>
              <a:rPr lang="fr-FR" sz="4000" dirty="0"/>
              <a:t>Face de réception du DHT</a:t>
            </a:r>
          </a:p>
          <a:p>
            <a:pPr marL="571500" indent="-571500">
              <a:buFontTx/>
              <a:buChar char="-"/>
            </a:pPr>
            <a:r>
              <a:rPr lang="fr-FR" sz="4000" dirty="0"/>
              <a:t>Problème impossibilité de couper l’alimentation du Peltier dans un montage antérieur</a:t>
            </a:r>
          </a:p>
          <a:p>
            <a:pPr marL="571500" indent="-571500">
              <a:buFontTx/>
              <a:buChar char="-"/>
            </a:pPr>
            <a:r>
              <a:rPr lang="fr-FR" sz="4000" dirty="0"/>
              <a:t>Transfert données Java-Arduino</a:t>
            </a:r>
          </a:p>
          <a:p>
            <a:pPr marL="571500" indent="-571500">
              <a:buFontTx/>
              <a:buChar char="-"/>
            </a:pPr>
            <a:r>
              <a:rPr lang="fr-FR" sz="4000" dirty="0"/>
              <a:t>Graphique d’évolution de la température</a:t>
            </a:r>
          </a:p>
        </p:txBody>
      </p:sp>
      <p:sp>
        <p:nvSpPr>
          <p:cNvPr id="230" name="Text Placeholder 229"/>
          <p:cNvSpPr>
            <a:spLocks noGrp="1"/>
          </p:cNvSpPr>
          <p:nvPr>
            <p:ph type="body" sz="quarter" idx="150"/>
          </p:nvPr>
        </p:nvSpPr>
        <p:spPr/>
        <p:txBody>
          <a:bodyPr/>
          <a:lstStyle/>
          <a:p>
            <a:r>
              <a:rPr lang="en-US" dirty="0"/>
              <a:t>EI SPE INFO A2 LYON</a:t>
            </a:r>
          </a:p>
        </p:txBody>
      </p:sp>
      <p:sp>
        <p:nvSpPr>
          <p:cNvPr id="231" name="Text Placeholder 230"/>
          <p:cNvSpPr>
            <a:spLocks noGrp="1"/>
          </p:cNvSpPr>
          <p:nvPr>
            <p:ph type="body" sz="quarter" idx="151"/>
          </p:nvPr>
        </p:nvSpPr>
        <p:spPr/>
        <p:txBody>
          <a:bodyPr>
            <a:normAutofit fontScale="92500" lnSpcReduction="10000"/>
          </a:bodyPr>
          <a:lstStyle/>
          <a:p>
            <a:r>
              <a:rPr lang="en-US" dirty="0"/>
              <a:t>BEST Guillaume	BALDAZZA Louka	MAITRE Maxime</a:t>
            </a:r>
          </a:p>
        </p:txBody>
      </p:sp>
      <p:sp>
        <p:nvSpPr>
          <p:cNvPr id="232" name="Text Placeholder 231"/>
          <p:cNvSpPr>
            <a:spLocks noGrp="1"/>
          </p:cNvSpPr>
          <p:nvPr>
            <p:ph type="body" sz="quarter" idx="153"/>
          </p:nvPr>
        </p:nvSpPr>
        <p:spPr/>
        <p:txBody>
          <a:bodyPr>
            <a:normAutofit fontScale="92500" lnSpcReduction="10000"/>
          </a:bodyPr>
          <a:lstStyle/>
          <a:p>
            <a:r>
              <a:rPr lang="en-US" dirty="0"/>
              <a:t>PIMP MY FRIDGE</a:t>
            </a:r>
          </a:p>
        </p:txBody>
      </p:sp>
      <p:pic>
        <p:nvPicPr>
          <p:cNvPr id="3" name="Image 2">
            <a:extLst>
              <a:ext uri="{FF2B5EF4-FFF2-40B4-BE49-F238E27FC236}">
                <a16:creationId xmlns:a16="http://schemas.microsoft.com/office/drawing/2014/main" id="{408B4E50-AF10-424D-B40D-D6A56DAC8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91566"/>
            <a:ext cx="3810000" cy="2143125"/>
          </a:xfrm>
          <a:prstGeom prst="rect">
            <a:avLst/>
          </a:prstGeom>
        </p:spPr>
      </p:pic>
      <p:sp>
        <p:nvSpPr>
          <p:cNvPr id="32" name="Text Placeholder 224">
            <a:extLst>
              <a:ext uri="{FF2B5EF4-FFF2-40B4-BE49-F238E27FC236}">
                <a16:creationId xmlns:a16="http://schemas.microsoft.com/office/drawing/2014/main" id="{EBE4D00E-BA79-4AD4-963D-A99F8ED82976}"/>
              </a:ext>
            </a:extLst>
          </p:cNvPr>
          <p:cNvSpPr txBox="1">
            <a:spLocks/>
          </p:cNvSpPr>
          <p:nvPr/>
        </p:nvSpPr>
        <p:spPr>
          <a:xfrm>
            <a:off x="28080571" y="9245268"/>
            <a:ext cx="4929269" cy="824708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endParaRPr lang="en-US" dirty="0"/>
          </a:p>
        </p:txBody>
      </p:sp>
      <p:pic>
        <p:nvPicPr>
          <p:cNvPr id="34" name="Image 33" descr="Une image contenant équipement électronique, câble&#10;&#10;Description générée automatiquement">
            <a:extLst>
              <a:ext uri="{FF2B5EF4-FFF2-40B4-BE49-F238E27FC236}">
                <a16:creationId xmlns:a16="http://schemas.microsoft.com/office/drawing/2014/main" id="{83888676-1884-4324-A159-55DC665376D2}"/>
              </a:ext>
            </a:extLst>
          </p:cNvPr>
          <p:cNvPicPr>
            <a:picLocks noChangeAspect="1"/>
          </p:cNvPicPr>
          <p:nvPr/>
        </p:nvPicPr>
        <p:blipFill rotWithShape="1">
          <a:blip r:embed="rId4">
            <a:extLst>
              <a:ext uri="{28A0092B-C50C-407E-A947-70E740481C1C}">
                <a14:useLocalDpi xmlns:a14="http://schemas.microsoft.com/office/drawing/2010/main" val="0"/>
              </a:ext>
            </a:extLst>
          </a:blip>
          <a:srcRect r="10106" b="25952"/>
          <a:stretch/>
        </p:blipFill>
        <p:spPr>
          <a:xfrm>
            <a:off x="1948801" y="16070249"/>
            <a:ext cx="9387969" cy="10365651"/>
          </a:xfrm>
          <a:prstGeom prst="rect">
            <a:avLst/>
          </a:prstGeom>
        </p:spPr>
      </p:pic>
      <p:sp>
        <p:nvSpPr>
          <p:cNvPr id="35" name="Text Placeholder 224">
            <a:extLst>
              <a:ext uri="{FF2B5EF4-FFF2-40B4-BE49-F238E27FC236}">
                <a16:creationId xmlns:a16="http://schemas.microsoft.com/office/drawing/2014/main" id="{91E1C81F-5ECC-4C86-8BA4-D8680D3402F9}"/>
              </a:ext>
            </a:extLst>
          </p:cNvPr>
          <p:cNvSpPr txBox="1">
            <a:spLocks/>
          </p:cNvSpPr>
          <p:nvPr/>
        </p:nvSpPr>
        <p:spPr>
          <a:xfrm>
            <a:off x="11149554" y="17822947"/>
            <a:ext cx="4929269" cy="824708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endParaRPr lang="en-US" dirty="0"/>
          </a:p>
        </p:txBody>
      </p:sp>
      <p:sp>
        <p:nvSpPr>
          <p:cNvPr id="36" name="Text Placeholder 224">
            <a:extLst>
              <a:ext uri="{FF2B5EF4-FFF2-40B4-BE49-F238E27FC236}">
                <a16:creationId xmlns:a16="http://schemas.microsoft.com/office/drawing/2014/main" id="{87F62215-0186-447F-B921-107A99281560}"/>
              </a:ext>
            </a:extLst>
          </p:cNvPr>
          <p:cNvSpPr txBox="1">
            <a:spLocks/>
          </p:cNvSpPr>
          <p:nvPr/>
        </p:nvSpPr>
        <p:spPr>
          <a:xfrm>
            <a:off x="11851026" y="16237318"/>
            <a:ext cx="4929269" cy="9440800"/>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fr-FR" sz="4000" dirty="0">
                <a:solidFill>
                  <a:srgbClr val="FF0000"/>
                </a:solidFill>
              </a:rPr>
              <a:t>Voici le montage final de notre projet.</a:t>
            </a:r>
          </a:p>
          <a:p>
            <a:endParaRPr lang="fr-FR" sz="4000" dirty="0"/>
          </a:p>
          <a:p>
            <a:r>
              <a:rPr lang="fr-FR" sz="4000" dirty="0"/>
              <a:t>Matériel utilisé:</a:t>
            </a:r>
          </a:p>
          <a:p>
            <a:endParaRPr lang="fr-FR" sz="4000" dirty="0"/>
          </a:p>
          <a:p>
            <a:r>
              <a:rPr lang="fr-FR" sz="4000" dirty="0"/>
              <a:t>- DHT</a:t>
            </a:r>
          </a:p>
          <a:p>
            <a:r>
              <a:rPr lang="fr-FR" sz="4000" dirty="0"/>
              <a:t>- Transistor MOSFET</a:t>
            </a:r>
          </a:p>
          <a:p>
            <a:r>
              <a:rPr lang="fr-FR" sz="4000" dirty="0"/>
              <a:t>- 2 Résistances 10k Ohms</a:t>
            </a:r>
          </a:p>
          <a:p>
            <a:r>
              <a:rPr lang="fr-FR" sz="4000" dirty="0"/>
              <a:t>- Module à effet Peltier</a:t>
            </a:r>
          </a:p>
          <a:p>
            <a:endParaRPr lang="fr-FR" sz="3600" dirty="0"/>
          </a:p>
        </p:txBody>
      </p:sp>
      <p:sp>
        <p:nvSpPr>
          <p:cNvPr id="9" name="ZoneTexte 8">
            <a:extLst>
              <a:ext uri="{FF2B5EF4-FFF2-40B4-BE49-F238E27FC236}">
                <a16:creationId xmlns:a16="http://schemas.microsoft.com/office/drawing/2014/main" id="{2DC82A34-A843-4C3B-9CC8-C477CB5A2B6C}"/>
              </a:ext>
            </a:extLst>
          </p:cNvPr>
          <p:cNvSpPr txBox="1"/>
          <p:nvPr/>
        </p:nvSpPr>
        <p:spPr>
          <a:xfrm>
            <a:off x="1948800" y="27796631"/>
            <a:ext cx="13321679" cy="3170099"/>
          </a:xfrm>
          <a:prstGeom prst="rect">
            <a:avLst/>
          </a:prstGeom>
          <a:noFill/>
        </p:spPr>
        <p:txBody>
          <a:bodyPr wrap="square" rtlCol="0">
            <a:spAutoFit/>
          </a:bodyPr>
          <a:lstStyle/>
          <a:p>
            <a:r>
              <a:rPr lang="fr-FR" sz="4000" dirty="0">
                <a:solidFill>
                  <a:srgbClr val="FF0000"/>
                </a:solidFill>
                <a:latin typeface="Times New Roman" panose="02020603050405020304" pitchFamily="18" charset="0"/>
                <a:cs typeface="Times New Roman" panose="02020603050405020304" pitchFamily="18" charset="0"/>
              </a:rPr>
              <a:t>Ce montage nous permet donc de définir:</a:t>
            </a:r>
          </a:p>
          <a:p>
            <a:endParaRPr lang="fr-FR" sz="4000" dirty="0">
              <a:solidFill>
                <a:srgbClr val="002060"/>
              </a:solidFill>
              <a:latin typeface="Times New Roman" panose="02020603050405020304" pitchFamily="18" charset="0"/>
              <a:cs typeface="Times New Roman" panose="02020603050405020304" pitchFamily="18" charset="0"/>
            </a:endParaRPr>
          </a:p>
          <a:p>
            <a:pPr marL="571500" indent="-571500">
              <a:buFontTx/>
              <a:buChar char="-"/>
            </a:pPr>
            <a:r>
              <a:rPr lang="fr-FR" sz="4000" dirty="0">
                <a:solidFill>
                  <a:srgbClr val="002060"/>
                </a:solidFill>
                <a:latin typeface="Times New Roman" panose="02020603050405020304" pitchFamily="18" charset="0"/>
                <a:cs typeface="Times New Roman" panose="02020603050405020304" pitchFamily="18" charset="0"/>
              </a:rPr>
              <a:t>l’Hygrométrie</a:t>
            </a:r>
          </a:p>
          <a:p>
            <a:pPr marL="571500" indent="-571500">
              <a:buFontTx/>
              <a:buChar char="-"/>
            </a:pPr>
            <a:r>
              <a:rPr lang="fr-FR" sz="4000" dirty="0">
                <a:solidFill>
                  <a:srgbClr val="002060"/>
                </a:solidFill>
                <a:latin typeface="Times New Roman" panose="02020603050405020304" pitchFamily="18" charset="0"/>
                <a:cs typeface="Times New Roman" panose="02020603050405020304" pitchFamily="18" charset="0"/>
              </a:rPr>
              <a:t>La température</a:t>
            </a:r>
          </a:p>
          <a:p>
            <a:pPr marL="571500" indent="-571500">
              <a:buFontTx/>
              <a:buChar char="-"/>
            </a:pPr>
            <a:r>
              <a:rPr lang="fr-FR" sz="4000" dirty="0">
                <a:solidFill>
                  <a:srgbClr val="002060"/>
                </a:solidFill>
                <a:latin typeface="Times New Roman" panose="02020603050405020304" pitchFamily="18" charset="0"/>
                <a:cs typeface="Times New Roman" panose="02020603050405020304" pitchFamily="18" charset="0"/>
              </a:rPr>
              <a:t>Gérer le module à effet Peltier.</a:t>
            </a:r>
          </a:p>
        </p:txBody>
      </p:sp>
      <p:sp>
        <p:nvSpPr>
          <p:cNvPr id="38" name="Text Placeholder 224">
            <a:extLst>
              <a:ext uri="{FF2B5EF4-FFF2-40B4-BE49-F238E27FC236}">
                <a16:creationId xmlns:a16="http://schemas.microsoft.com/office/drawing/2014/main" id="{2B314E3F-0310-48D1-ABD5-53664B5BB445}"/>
              </a:ext>
            </a:extLst>
          </p:cNvPr>
          <p:cNvSpPr txBox="1">
            <a:spLocks/>
          </p:cNvSpPr>
          <p:nvPr/>
        </p:nvSpPr>
        <p:spPr>
          <a:xfrm>
            <a:off x="17746458" y="19667408"/>
            <a:ext cx="15838700" cy="11238215"/>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fr-FR" sz="4000" dirty="0">
                <a:solidFill>
                  <a:srgbClr val="FF0000"/>
                </a:solidFill>
              </a:rPr>
              <a:t>Nous avons donc abordé des notions de thermodynamique:</a:t>
            </a:r>
          </a:p>
          <a:p>
            <a:endParaRPr lang="fr-FR" sz="4000" dirty="0"/>
          </a:p>
          <a:p>
            <a:pPr marL="571500" indent="-571500">
              <a:buFontTx/>
              <a:buChar char="-"/>
            </a:pPr>
            <a:r>
              <a:rPr lang="fr-FR" sz="4000" dirty="0"/>
              <a:t>Nous avons calculé le point de rosé</a:t>
            </a:r>
          </a:p>
          <a:p>
            <a:pPr marL="571500" indent="-571500">
              <a:buFontTx/>
              <a:buChar char="-"/>
            </a:pPr>
            <a:r>
              <a:rPr lang="fr-FR" sz="4000" dirty="0"/>
              <a:t>Nous avons utilisé un capteur DHT afin de mesurer l’humidité dans le frigo ainsi que la température de la cannette.</a:t>
            </a:r>
          </a:p>
          <a:p>
            <a:pPr marL="571500" indent="-571500">
              <a:buFontTx/>
              <a:buChar char="-"/>
            </a:pPr>
            <a:r>
              <a:rPr lang="fr-FR" sz="4000" dirty="0"/>
              <a:t>Nous avons étudié les méthodes de transmissions de chaleur</a:t>
            </a:r>
          </a:p>
          <a:p>
            <a:endParaRPr lang="fr-FR" sz="4000" dirty="0"/>
          </a:p>
          <a:p>
            <a:r>
              <a:rPr lang="fr-FR" sz="4000" dirty="0">
                <a:solidFill>
                  <a:srgbClr val="FF0000"/>
                </a:solidFill>
              </a:rPr>
              <a:t>Nous avons donc abordé des notions d’automatique:</a:t>
            </a:r>
          </a:p>
          <a:p>
            <a:endParaRPr lang="fr-FR" sz="4000" dirty="0"/>
          </a:p>
          <a:p>
            <a:pPr marL="571500" indent="-571500">
              <a:buFontTx/>
              <a:buChar char="-"/>
            </a:pPr>
            <a:r>
              <a:rPr lang="fr-FR" sz="4000" dirty="0"/>
              <a:t>Nous avons réalisé une boucle fermée avec notre montage</a:t>
            </a:r>
          </a:p>
          <a:p>
            <a:pPr marL="571500" indent="-571500">
              <a:buFontTx/>
              <a:buChar char="-"/>
            </a:pPr>
            <a:r>
              <a:rPr lang="fr-FR" sz="4000" dirty="0"/>
              <a:t>Nous avons réalisé un système fermé entre le mini-frigo et le milieu extérieur</a:t>
            </a:r>
          </a:p>
          <a:p>
            <a:pPr marL="571500" indent="-571500">
              <a:buFontTx/>
              <a:buChar char="-"/>
            </a:pPr>
            <a:r>
              <a:rPr lang="fr-FR" sz="4000" dirty="0"/>
              <a:t>Avec une gestion automatique du module Peltier</a:t>
            </a:r>
          </a:p>
          <a:p>
            <a:pPr marL="571500" indent="-571500">
              <a:buFontTx/>
              <a:buChar char="-"/>
            </a:pPr>
            <a:endParaRPr lang="fr-FR" sz="4000" dirty="0"/>
          </a:p>
          <a:p>
            <a:endParaRPr lang="fr-FR" sz="4000" dirty="0"/>
          </a:p>
        </p:txBody>
      </p:sp>
      <p:pic>
        <p:nvPicPr>
          <p:cNvPr id="11" name="Image 10">
            <a:extLst>
              <a:ext uri="{FF2B5EF4-FFF2-40B4-BE49-F238E27FC236}">
                <a16:creationId xmlns:a16="http://schemas.microsoft.com/office/drawing/2014/main" id="{E5A747B1-C384-4C00-8D51-800C2E50A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55591" y="6759268"/>
            <a:ext cx="13499953" cy="11423037"/>
          </a:xfrm>
          <a:prstGeom prst="rect">
            <a:avLst/>
          </a:prstGeom>
        </p:spPr>
      </p:pic>
      <p:sp>
        <p:nvSpPr>
          <p:cNvPr id="40" name="Text Placeholder 228">
            <a:extLst>
              <a:ext uri="{FF2B5EF4-FFF2-40B4-BE49-F238E27FC236}">
                <a16:creationId xmlns:a16="http://schemas.microsoft.com/office/drawing/2014/main" id="{9B0010B1-57A8-49BB-BEA3-3A990AA561FF}"/>
              </a:ext>
            </a:extLst>
          </p:cNvPr>
          <p:cNvSpPr txBox="1">
            <a:spLocks/>
          </p:cNvSpPr>
          <p:nvPr/>
        </p:nvSpPr>
        <p:spPr>
          <a:xfrm>
            <a:off x="43002910" y="23839517"/>
            <a:ext cx="6254689" cy="5575126"/>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fr-FR" sz="4000" dirty="0">
                <a:solidFill>
                  <a:srgbClr val="FF0000"/>
                </a:solidFill>
              </a:rPr>
              <a:t>Connaissances:</a:t>
            </a:r>
            <a:endParaRPr lang="fr-FR" sz="4000" dirty="0"/>
          </a:p>
          <a:p>
            <a:endParaRPr lang="fr-FR" sz="4000" dirty="0"/>
          </a:p>
          <a:p>
            <a:pPr marL="571500" indent="-571500">
              <a:buFontTx/>
              <a:buChar char="-"/>
            </a:pPr>
            <a:r>
              <a:rPr lang="fr-FR" sz="4000" dirty="0"/>
              <a:t>Thermodynamique</a:t>
            </a:r>
          </a:p>
          <a:p>
            <a:pPr marL="571500" indent="-571500">
              <a:buFontTx/>
              <a:buChar char="-"/>
            </a:pPr>
            <a:r>
              <a:rPr lang="fr-FR" sz="4000" dirty="0"/>
              <a:t>Java</a:t>
            </a:r>
          </a:p>
          <a:p>
            <a:pPr marL="571500" indent="-571500">
              <a:buFontTx/>
              <a:buChar char="-"/>
            </a:pPr>
            <a:r>
              <a:rPr lang="fr-FR" sz="4000" dirty="0"/>
              <a:t>Arduino</a:t>
            </a:r>
          </a:p>
          <a:p>
            <a:pPr marL="571500" indent="-571500">
              <a:buFontTx/>
              <a:buChar char="-"/>
            </a:pPr>
            <a:r>
              <a:rPr lang="fr-FR" sz="4000" dirty="0"/>
              <a:t>Automatique</a:t>
            </a:r>
          </a:p>
          <a:p>
            <a:pPr marL="571500" indent="-571500">
              <a:buFontTx/>
              <a:buChar char="-"/>
            </a:pPr>
            <a:r>
              <a:rPr lang="fr-FR" sz="4000" dirty="0"/>
              <a:t>Electronique</a:t>
            </a:r>
          </a:p>
        </p:txBody>
      </p:sp>
      <p:pic>
        <p:nvPicPr>
          <p:cNvPr id="13" name="Image 12" descr="Une image contenant plancher, intérieur, assis&#10;&#10;Description générée automatiquement">
            <a:extLst>
              <a:ext uri="{FF2B5EF4-FFF2-40B4-BE49-F238E27FC236}">
                <a16:creationId xmlns:a16="http://schemas.microsoft.com/office/drawing/2014/main" id="{62F116C9-7DEB-4528-9BBA-A9FB549FBB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35370" y="7331405"/>
            <a:ext cx="3426839" cy="7042785"/>
          </a:xfrm>
          <a:prstGeom prst="rect">
            <a:avLst/>
          </a:prstGeom>
        </p:spPr>
      </p:pic>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237</TotalTime>
  <Words>302</Words>
  <Application>Microsoft Office PowerPoint</Application>
  <PresentationFormat>Personnalisé</PresentationFormat>
  <Paragraphs>71</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3</vt:i4>
      </vt:variant>
      <vt:variant>
        <vt:lpstr>Serveurs OLE incorporés</vt:lpstr>
      </vt:variant>
      <vt:variant>
        <vt:i4>1</vt:i4>
      </vt:variant>
      <vt:variant>
        <vt:lpstr>Titres des diapositives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Maxime MAITRE</cp:lastModifiedBy>
  <cp:revision>79</cp:revision>
  <dcterms:created xsi:type="dcterms:W3CDTF">2012-02-04T00:31:01Z</dcterms:created>
  <dcterms:modified xsi:type="dcterms:W3CDTF">2018-12-05T08:00:12Z</dcterms:modified>
</cp:coreProperties>
</file>