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4" r:id="rId2"/>
  </p:sldIdLst>
  <p:sldSz cx="17373600" cy="11887200"/>
  <p:notesSz cx="9144000" cy="6858000"/>
  <p:defaultTextStyle>
    <a:defPPr>
      <a:defRPr lang="en-US"/>
    </a:defPPr>
    <a:lvl1pPr marL="0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3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6224"/>
  </p:normalViewPr>
  <p:slideViewPr>
    <p:cSldViewPr>
      <p:cViewPr>
        <p:scale>
          <a:sx n="75" d="100"/>
          <a:sy n="75" d="100"/>
        </p:scale>
        <p:origin x="1496" y="688"/>
      </p:cViewPr>
      <p:guideLst>
        <p:guide orient="horz" pos="3744"/>
        <p:guide pos="5472"/>
      </p:guideLst>
    </p:cSldViewPr>
  </p:slideViewPr>
  <p:outlineViewPr>
    <p:cViewPr>
      <p:scale>
        <a:sx n="33" d="100"/>
        <a:sy n="33" d="100"/>
      </p:scale>
      <p:origin x="0" y="-42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3988" y="514350"/>
            <a:ext cx="37560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1pPr>
    <a:lvl2pPr marL="83601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2pPr>
    <a:lvl3pPr marL="1672035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3pPr>
    <a:lvl4pPr marL="250805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4pPr>
    <a:lvl5pPr marL="334407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5pPr>
    <a:lvl6pPr marL="4180088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6pPr>
    <a:lvl7pPr marL="5016106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7pPr>
    <a:lvl8pPr marL="5852123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8pPr>
    <a:lvl9pPr marL="6688141" algn="l" defTabSz="1672035" rtl="0" eaLnBrk="1" latinLnBrk="0" hangingPunct="1">
      <a:defRPr sz="21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0349788"/>
            <a:ext cx="17373600" cy="153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482389" y="5819291"/>
            <a:ext cx="12306300" cy="3169920"/>
          </a:xfrm>
        </p:spPr>
        <p:txBody>
          <a:bodyPr anchor="b">
            <a:normAutofit/>
          </a:bodyPr>
          <a:lstStyle>
            <a:lvl1pPr>
              <a:defRPr sz="7626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 dirty="0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82389" y="8989211"/>
            <a:ext cx="12312091" cy="109939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42715" y="10531619"/>
            <a:ext cx="10647363" cy="1155700"/>
          </a:xfrm>
        </p:spPr>
        <p:txBody>
          <a:bodyPr/>
          <a:lstStyle>
            <a:lvl1pPr marL="0" marR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1584872" rtl="0" eaLnBrk="1" fontAlgn="auto" latinLnBrk="0" hangingPunct="1">
              <a:lnSpc>
                <a:spcPct val="100000"/>
              </a:lnSpc>
              <a:spcBef>
                <a:spcPts val="1213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 dirty="0"/>
              <a:t>15.071x - The Analytics Edge</a:t>
            </a:r>
          </a:p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031" y="396240"/>
            <a:ext cx="15491460" cy="1717040"/>
          </a:xfrm>
        </p:spPr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164031" y="2773680"/>
            <a:ext cx="15491460" cy="77927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2" y="4754881"/>
            <a:ext cx="13533915" cy="2900257"/>
          </a:xfrm>
        </p:spPr>
        <p:txBody>
          <a:bodyPr anchor="t"/>
          <a:lstStyle>
            <a:lvl1pPr marL="0" indent="0">
              <a:buNone/>
              <a:defRPr sz="485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42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641600"/>
            <a:ext cx="17373600" cy="19812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773680"/>
            <a:ext cx="2461260" cy="17170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2606040" y="2773680"/>
            <a:ext cx="14767560" cy="1717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040" y="2773680"/>
            <a:ext cx="14478000" cy="171704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7626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933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158240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205312" y="2755250"/>
            <a:ext cx="7383780" cy="7924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478000" cy="63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626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0" y="10830225"/>
            <a:ext cx="14333220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8241" y="10830225"/>
            <a:ext cx="13413679" cy="6328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2" y="396241"/>
            <a:ext cx="15201898" cy="1692276"/>
          </a:xfrm>
        </p:spPr>
        <p:txBody>
          <a:bodyPr>
            <a:normAutofit/>
          </a:bodyPr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64031" y="2773680"/>
            <a:ext cx="7522769" cy="7792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6362" y="2773680"/>
            <a:ext cx="7383780" cy="7792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158240" y="396240"/>
            <a:ext cx="15491460" cy="17170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164031" y="2773680"/>
            <a:ext cx="15491460" cy="78455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139696"/>
            <a:ext cx="17373600" cy="55473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8" name="Rectangle 7"/>
          <p:cNvSpPr/>
          <p:nvPr/>
        </p:nvSpPr>
        <p:spPr>
          <a:xfrm>
            <a:off x="0" y="2218944"/>
            <a:ext cx="1013460" cy="39624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9" name="Rectangle 8"/>
          <p:cNvSpPr/>
          <p:nvPr/>
        </p:nvSpPr>
        <p:spPr>
          <a:xfrm>
            <a:off x="1122045" y="2218944"/>
            <a:ext cx="16251555" cy="39624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7488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642031" y="10848675"/>
            <a:ext cx="1013460" cy="6147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8240" y="10830225"/>
            <a:ext cx="14333220" cy="528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58240" y="10733892"/>
            <a:ext cx="154972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624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554705" indent="-554705" algn="l" rtl="0" eaLnBrk="1" latinLnBrk="0" hangingPunct="1">
        <a:spcBef>
          <a:spcPts val="208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433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1109410" indent="-475462" algn="l" rtl="0" eaLnBrk="1" latinLnBrk="0" hangingPunct="1">
        <a:spcBef>
          <a:spcPts val="953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81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584872" indent="-396218" algn="l" rtl="0" eaLnBrk="1" latinLnBrk="0" hangingPunct="1">
        <a:spcBef>
          <a:spcPts val="867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346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2377308" indent="-396218" algn="l" rtl="0" eaLnBrk="1" latinLnBrk="0" hangingPunct="1">
        <a:spcBef>
          <a:spcPts val="693"/>
        </a:spcBef>
        <a:buClr>
          <a:schemeClr val="accent3"/>
        </a:buClr>
        <a:buSzPct val="7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indent="-396218" algn="l" rtl="0" eaLnBrk="1" latinLnBrk="0" hangingPunct="1">
        <a:spcBef>
          <a:spcPts val="693"/>
        </a:spcBef>
        <a:buClr>
          <a:schemeClr val="accent4"/>
        </a:buClr>
        <a:buSzPct val="65000"/>
        <a:buFont typeface="Wingdings" charset="2"/>
        <a:buChar char="§"/>
        <a:defRPr kumimoji="0"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3645205" indent="-39621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120666" indent="-39621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596128" indent="-39621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071589" indent="-39621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31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924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5848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1697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9621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754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33948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0" y="0"/>
            <a:ext cx="17373600" cy="11887201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377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4188762" y="10669852"/>
            <a:ext cx="12367805" cy="1155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27" dirty="0"/>
              <a:t>15.071—The Analytics Edge 			Fall 2019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174985" y="11049000"/>
            <a:ext cx="3880950" cy="679704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4148598" y="11043813"/>
            <a:ext cx="13050018" cy="684891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7488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4200675" y="11043813"/>
            <a:ext cx="12997940" cy="64350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/>
              <a:t>15.093—Optimization		                                        Fall 2022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2635-39C9-EC9E-3ACC-20E16995E88C}"/>
              </a:ext>
            </a:extLst>
          </p:cNvPr>
          <p:cNvSpPr txBox="1">
            <a:spLocks/>
          </p:cNvSpPr>
          <p:nvPr/>
        </p:nvSpPr>
        <p:spPr>
          <a:xfrm>
            <a:off x="2612500" y="-18702"/>
            <a:ext cx="12148601" cy="1695102"/>
          </a:xfrm>
          <a:prstGeom prst="rect">
            <a:avLst/>
          </a:prstGeom>
        </p:spPr>
        <p:txBody>
          <a:bodyPr vert="horz" tIns="9144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7626" kern="1200" cap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US" sz="4000" dirty="0"/>
              <a:t>Proposing an Optimal Formula 1 Race Schedule with </a:t>
            </a:r>
            <a:br>
              <a:rPr lang="en-US" sz="4000" dirty="0"/>
            </a:br>
            <a:r>
              <a:rPr lang="en-US" sz="4000" dirty="0"/>
              <a:t>Minimal Emissions and Maximal Total Attendance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E88798F-08D4-CB38-84F1-BCFEA4E70A94}"/>
              </a:ext>
            </a:extLst>
          </p:cNvPr>
          <p:cNvSpPr txBox="1">
            <a:spLocks/>
          </p:cNvSpPr>
          <p:nvPr/>
        </p:nvSpPr>
        <p:spPr>
          <a:xfrm>
            <a:off x="3472200" y="1514306"/>
            <a:ext cx="10429200" cy="543094"/>
          </a:xfrm>
          <a:prstGeom prst="rect">
            <a:avLst/>
          </a:prstGeom>
        </p:spPr>
        <p:txBody>
          <a:bodyPr tIns="9144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2400" dirty="0"/>
              <a:t>Guillaume BONHEURE and Rodrigo OLIVARES-LOPEZ</a:t>
            </a:r>
          </a:p>
        </p:txBody>
      </p:sp>
      <p:pic>
        <p:nvPicPr>
          <p:cNvPr id="4" name="Picture Placeholder 18" descr="Logo, company name&#10;&#10;Description automatically generated">
            <a:extLst>
              <a:ext uri="{FF2B5EF4-FFF2-40B4-BE49-F238E27FC236}">
                <a16:creationId xmlns:a16="http://schemas.microsoft.com/office/drawing/2014/main" id="{A42C3057-0C40-D608-78B4-46F753FC1F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22" b="-32522"/>
          <a:stretch/>
        </p:blipFill>
        <p:spPr>
          <a:xfrm>
            <a:off x="643888" y="231395"/>
            <a:ext cx="1779858" cy="1695102"/>
          </a:xfrm>
          <a:prstGeom prst="rect">
            <a:avLst/>
          </a:prstGeom>
        </p:spPr>
      </p:pic>
      <p:pic>
        <p:nvPicPr>
          <p:cNvPr id="6" name="Picture Placeholder 20" descr="Icon&#10;&#10;Description automatically generated with low confidence">
            <a:extLst>
              <a:ext uri="{FF2B5EF4-FFF2-40B4-BE49-F238E27FC236}">
                <a16:creationId xmlns:a16="http://schemas.microsoft.com/office/drawing/2014/main" id="{3E6C0F51-7015-25F3-AE3D-BF6BF6472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14761100" y="0"/>
            <a:ext cx="2265788" cy="2157892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555051C7-B597-C6ED-E8B5-A381273377C6}"/>
              </a:ext>
            </a:extLst>
          </p:cNvPr>
          <p:cNvSpPr txBox="1">
            <a:spLocks/>
          </p:cNvSpPr>
          <p:nvPr/>
        </p:nvSpPr>
        <p:spPr>
          <a:xfrm>
            <a:off x="174985" y="2260600"/>
            <a:ext cx="5427133" cy="4392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C1E097B1-454C-C995-51C2-98FFE15F95CD}"/>
              </a:ext>
            </a:extLst>
          </p:cNvPr>
          <p:cNvSpPr txBox="1">
            <a:spLocks/>
          </p:cNvSpPr>
          <p:nvPr/>
        </p:nvSpPr>
        <p:spPr>
          <a:xfrm>
            <a:off x="5973232" y="2694847"/>
            <a:ext cx="5427133" cy="3750248"/>
          </a:xfrm>
          <a:prstGeom prst="rect">
            <a:avLst/>
          </a:prstGeom>
          <a:solidFill>
            <a:schemeClr val="bg1"/>
          </a:solidFill>
        </p:spPr>
        <p:txBody>
          <a:bodyPr lIns="182880" tIns="91440" rIns="18288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600"/>
              </a:spcBef>
              <a:buNone/>
            </a:pPr>
            <a:r>
              <a:rPr lang="en-US" sz="1800" b="1" dirty="0"/>
              <a:t>Objective</a:t>
            </a:r>
            <a:r>
              <a:rPr lang="en-US" sz="1800" dirty="0"/>
              <a:t>: Minimize emissions and attendance loss</a:t>
            </a:r>
            <a:endParaRPr lang="en-US" sz="1800" b="1" dirty="0"/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sz="1800" b="1" dirty="0"/>
              <a:t>Vehicle Routing </a:t>
            </a:r>
            <a:br>
              <a:rPr lang="en-US" sz="1800" b="1" dirty="0"/>
            </a:br>
            <a:r>
              <a:rPr lang="en-US" sz="1800" dirty="0"/>
              <a:t>(</a:t>
            </a:r>
            <a:r>
              <a:rPr lang="en-US" sz="1800" i="1" dirty="0"/>
              <a:t>the teams that return home, determines consecutive races</a:t>
            </a:r>
            <a:r>
              <a:rPr lang="en-US" sz="1800" dirty="0"/>
              <a:t>):</a:t>
            </a:r>
            <a:endParaRPr lang="en-US" sz="1800" b="1" dirty="0"/>
          </a:p>
          <a:p>
            <a:pPr marL="228600" indent="-228600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Every race is visited exactly once</a:t>
            </a:r>
          </a:p>
          <a:p>
            <a:pPr marL="228600" indent="-228600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At most 2 triple consecutive races (triple header)</a:t>
            </a:r>
          </a:p>
          <a:p>
            <a:pPr marL="228600" indent="-228600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At most 6 double consecutive races </a:t>
            </a:r>
          </a:p>
          <a:p>
            <a:pPr marL="228600" indent="-228600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Never have more than 3 consecutive races</a:t>
            </a:r>
          </a:p>
          <a:p>
            <a:pPr marL="0" indent="0" defTabSz="914400">
              <a:spcBef>
                <a:spcPts val="600"/>
              </a:spcBef>
              <a:buNone/>
            </a:pPr>
            <a:r>
              <a:rPr lang="en-US" sz="1800" b="1" dirty="0"/>
              <a:t>Travelling Salesman </a:t>
            </a:r>
            <a:br>
              <a:rPr lang="en-US" sz="1800" b="1" dirty="0"/>
            </a:br>
            <a:r>
              <a:rPr lang="en-US" sz="1800" dirty="0"/>
              <a:t>(</a:t>
            </a:r>
            <a:r>
              <a:rPr lang="en-US" sz="1800" i="1" dirty="0"/>
              <a:t>logistics between races, determines overall race schedule</a:t>
            </a:r>
            <a:r>
              <a:rPr lang="en-US" sz="1800" dirty="0"/>
              <a:t>):</a:t>
            </a:r>
            <a:endParaRPr lang="en-US" sz="1800" b="1" dirty="0"/>
          </a:p>
          <a:p>
            <a:pPr marL="228600" indent="-228600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Triple and double headers from VRP are fixed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B8578399-790F-0369-323E-D89EC71F0B93}"/>
              </a:ext>
            </a:extLst>
          </p:cNvPr>
          <p:cNvSpPr txBox="1">
            <a:spLocks/>
          </p:cNvSpPr>
          <p:nvPr/>
        </p:nvSpPr>
        <p:spPr>
          <a:xfrm>
            <a:off x="5973232" y="2256720"/>
            <a:ext cx="5427133" cy="4426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Model Formulation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5057525E-291A-449E-C130-4D2D1CF31C3B}"/>
              </a:ext>
            </a:extLst>
          </p:cNvPr>
          <p:cNvSpPr txBox="1">
            <a:spLocks/>
          </p:cNvSpPr>
          <p:nvPr/>
        </p:nvSpPr>
        <p:spPr>
          <a:xfrm>
            <a:off x="11771481" y="2257587"/>
            <a:ext cx="5427133" cy="442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Emissions and Attendance Trade-Off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DF89849-BA68-FF2F-72C9-978DA596EE63}"/>
              </a:ext>
            </a:extLst>
          </p:cNvPr>
          <p:cNvSpPr txBox="1">
            <a:spLocks/>
          </p:cNvSpPr>
          <p:nvPr/>
        </p:nvSpPr>
        <p:spPr>
          <a:xfrm>
            <a:off x="174985" y="2699871"/>
            <a:ext cx="5427133" cy="3750248"/>
          </a:xfrm>
          <a:prstGeom prst="rect">
            <a:avLst/>
          </a:prstGeom>
          <a:solidFill>
            <a:schemeClr val="bg1"/>
          </a:solidFill>
        </p:spPr>
        <p:txBody>
          <a:bodyPr lIns="182880" tIns="91440" rIns="18288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en-US" sz="1800" dirty="0"/>
              <a:t>Formula 1 is a sport with </a:t>
            </a:r>
            <a:r>
              <a:rPr lang="en-US" sz="1800" b="1" dirty="0"/>
              <a:t>very complex logistics:</a:t>
            </a:r>
          </a:p>
          <a:p>
            <a:pPr marL="228600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Teams and equipment need to </a:t>
            </a:r>
            <a:r>
              <a:rPr lang="en-US" sz="1800" b="1" dirty="0"/>
              <a:t>travel the globe </a:t>
            </a:r>
            <a:r>
              <a:rPr lang="en-US" sz="1800" dirty="0"/>
              <a:t>in very </a:t>
            </a:r>
            <a:r>
              <a:rPr lang="en-US" sz="1800" b="1" dirty="0"/>
              <a:t>short timeframes </a:t>
            </a:r>
            <a:r>
              <a:rPr lang="en-US" sz="1800" dirty="0"/>
              <a:t>over a 24-race calendar.</a:t>
            </a:r>
          </a:p>
          <a:p>
            <a:pPr marL="228600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Teams cannot sustain many repeated races and need to </a:t>
            </a:r>
            <a:r>
              <a:rPr lang="en-US" sz="1800" b="1" dirty="0"/>
              <a:t>return home often</a:t>
            </a:r>
            <a:r>
              <a:rPr lang="en-US" sz="1800" dirty="0"/>
              <a:t>, with a </a:t>
            </a:r>
            <a:r>
              <a:rPr lang="en-US" sz="1800" b="1" dirty="0"/>
              <a:t>maximum number of consecutive races</a:t>
            </a:r>
            <a:r>
              <a:rPr lang="en-US" sz="1800" dirty="0"/>
              <a:t> allowed.</a:t>
            </a:r>
          </a:p>
          <a:p>
            <a:pPr marL="228600" indent="-2286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Many races close to each other </a:t>
            </a:r>
            <a:r>
              <a:rPr lang="en-US" sz="1800" b="1" dirty="0"/>
              <a:t>decreases overall attendance</a:t>
            </a:r>
            <a:r>
              <a:rPr lang="en-US" sz="1800" dirty="0"/>
              <a:t> because of saturation in that area</a:t>
            </a:r>
            <a:br>
              <a:rPr lang="en-US" sz="1800" dirty="0"/>
            </a:br>
            <a:endParaRPr lang="en-US" sz="1800" dirty="0"/>
          </a:p>
          <a:p>
            <a:pPr marL="347663" indent="-347663" algn="just">
              <a:spcBef>
                <a:spcPts val="600"/>
              </a:spcBef>
            </a:pPr>
            <a:r>
              <a:rPr lang="en-US" sz="1800" b="1" dirty="0"/>
              <a:t>How to optimize the 2023 race schedule for minimal emissions and maximal attendance?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D1730B-98F7-CC9F-291F-B75DC6817DA6}"/>
              </a:ext>
            </a:extLst>
          </p:cNvPr>
          <p:cNvSpPr/>
          <p:nvPr/>
        </p:nvSpPr>
        <p:spPr>
          <a:xfrm>
            <a:off x="319766" y="5579104"/>
            <a:ext cx="27432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17D244B9-3BE6-F2F0-8C4D-F9A326E3E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1481" y="2700191"/>
                <a:ext cx="5427133" cy="37502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lIns="182880" tIns="91440" rIns="182880"/>
              <a:lstStyle>
                <a:lvl1pPr marL="554705" indent="-554705" algn="l" rtl="0" eaLnBrk="1" latinLnBrk="0" hangingPunct="1">
                  <a:spcBef>
                    <a:spcPts val="2080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4333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109410" indent="-475462" algn="l" rtl="0" eaLnBrk="1" latinLnBrk="0" hangingPunct="1">
                  <a:spcBef>
                    <a:spcPts val="953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3813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584872" indent="-396218" algn="l" rtl="0" eaLnBrk="1" latinLnBrk="0" hangingPunct="1">
                  <a:spcBef>
                    <a:spcPts val="867"/>
                  </a:spcBef>
                  <a:buClr>
                    <a:schemeClr val="accent2">
                      <a:lumMod val="90000"/>
                      <a:lumOff val="10000"/>
                    </a:schemeClr>
                  </a:buClr>
                  <a:buSzPct val="70000"/>
                  <a:buFont typeface="Arial"/>
                  <a:buChar char="•"/>
                  <a:defRPr kumimoji="0" sz="3467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2377308" indent="-396218" algn="l" rtl="0" eaLnBrk="1" latinLnBrk="0" hangingPunct="1">
                  <a:spcBef>
                    <a:spcPts val="693"/>
                  </a:spcBef>
                  <a:buClr>
                    <a:schemeClr val="accent3"/>
                  </a:buClr>
                  <a:buSzPct val="75000"/>
                  <a:buFont typeface="Wingdings" charset="2"/>
                  <a:buChar char="§"/>
                  <a:defRPr kumimoji="0" sz="34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69743" indent="-396218" algn="l" rtl="0" eaLnBrk="1" latinLnBrk="0" hangingPunct="1">
                  <a:spcBef>
                    <a:spcPts val="693"/>
                  </a:spcBef>
                  <a:buClr>
                    <a:schemeClr val="accent4"/>
                  </a:buClr>
                  <a:buSzPct val="65000"/>
                  <a:buFont typeface="Wingdings" charset="2"/>
                  <a:buChar char="§"/>
                  <a:defRPr kumimoji="0" sz="34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45205" indent="-39621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20666" indent="-39621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96128" indent="-396218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071589" indent="-396218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312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Emissions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500" dirty="0"/>
                  <a:t> </a:t>
                </a:r>
                <a:r>
                  <a:rPr lang="en-US" sz="600" dirty="0"/>
                  <a:t> </a:t>
                </a:r>
                <a:r>
                  <a:rPr lang="en-US" sz="900" dirty="0"/>
                  <a:t> </a:t>
                </a:r>
                <a:endParaRPr lang="en-US" sz="16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∗62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≤5000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∗500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5000 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</m:eqAr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  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𝑔𝑟𝑎𝑚𝑠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𝑡𝑜𝑛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(i.e., do we go by truck or by plane?)</a:t>
                </a:r>
                <a:br>
                  <a:rPr lang="en-US" sz="1800" dirty="0"/>
                </a:br>
                <a:r>
                  <a:rPr lang="en-US" sz="900" dirty="0"/>
                  <a:t> </a:t>
                </a:r>
                <a:endParaRPr 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Attendance loss as a function of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900" dirty="0"/>
                  <a:t>  </a:t>
                </a:r>
                <a:endParaRPr lang="en-US" sz="105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0 000      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000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500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100 000      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≤1000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50 000        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≤3500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𝑘𝑚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𝑙𝑒𝑠𝑠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𝑝𝑒𝑜𝑝𝑙𝑒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17D244B9-3BE6-F2F0-8C4D-F9A326E3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481" y="2700191"/>
                <a:ext cx="5427133" cy="37502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F7405747-BF54-3F85-7346-DF87FA8FD0F5}"/>
              </a:ext>
            </a:extLst>
          </p:cNvPr>
          <p:cNvSpPr txBox="1">
            <a:spLocks/>
          </p:cNvSpPr>
          <p:nvPr/>
        </p:nvSpPr>
        <p:spPr>
          <a:xfrm>
            <a:off x="174986" y="6645906"/>
            <a:ext cx="5427130" cy="442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Trade-Off Results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C18CE53-CFA5-0D58-88F4-2FF57CE00655}"/>
              </a:ext>
            </a:extLst>
          </p:cNvPr>
          <p:cNvSpPr txBox="1">
            <a:spLocks/>
          </p:cNvSpPr>
          <p:nvPr/>
        </p:nvSpPr>
        <p:spPr>
          <a:xfrm>
            <a:off x="5973232" y="7088508"/>
            <a:ext cx="5427132" cy="3748396"/>
          </a:xfrm>
          <a:prstGeom prst="rect">
            <a:avLst/>
          </a:prstGeom>
          <a:solidFill>
            <a:schemeClr val="bg1"/>
          </a:solidFill>
        </p:spPr>
        <p:txBody>
          <a:bodyPr lIns="182880" tIns="91440" rIns="18288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800"/>
              </a:spcBef>
              <a:buNone/>
            </a:pPr>
            <a:r>
              <a:rPr lang="en-US" sz="1800" dirty="0"/>
              <a:t>Under our assumptions, the optimal trade-off VRP solution leads to the teams having </a:t>
            </a:r>
            <a:r>
              <a:rPr lang="en-US" sz="1800" b="1" dirty="0"/>
              <a:t>37% less emissions </a:t>
            </a:r>
            <a:r>
              <a:rPr lang="en-US" sz="1800" dirty="0"/>
              <a:t>compared to the actual schedule.</a:t>
            </a:r>
            <a:endParaRPr lang="en-US" sz="1800" b="1" dirty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1800" dirty="0"/>
              <a:t>Based on this optimal VRP, our optimal trade-off TSP solution leads to the race supporting logistics having </a:t>
            </a:r>
            <a:r>
              <a:rPr lang="en-US" sz="1800" b="1" dirty="0"/>
              <a:t>69% less emissions </a:t>
            </a:r>
            <a:r>
              <a:rPr lang="en-US" sz="1800" dirty="0"/>
              <a:t>than in the actual schedule.</a:t>
            </a:r>
            <a:endParaRPr lang="en-US" sz="1800" b="1" dirty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1800" dirty="0"/>
              <a:t>Overall race attendance is given by the TSP, and in our optimal solution </a:t>
            </a:r>
            <a:r>
              <a:rPr lang="en-US" sz="1800" b="1" dirty="0"/>
              <a:t>attendance</a:t>
            </a:r>
            <a:r>
              <a:rPr lang="en-US" sz="1800" dirty="0"/>
              <a:t> </a:t>
            </a:r>
            <a:r>
              <a:rPr lang="en-US" sz="1800" b="1" dirty="0"/>
              <a:t>increases by 5.7% </a:t>
            </a:r>
            <a:r>
              <a:rPr lang="en-US" sz="1800" dirty="0"/>
              <a:t>compared to the actual 2023 race schedule.</a:t>
            </a:r>
          </a:p>
          <a:p>
            <a:pPr marL="228600" indent="-228600" algn="just" defTabSz="9144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2A28BEBA-D33D-0EE9-A256-5B250B1E18C9}"/>
              </a:ext>
            </a:extLst>
          </p:cNvPr>
          <p:cNvSpPr txBox="1">
            <a:spLocks/>
          </p:cNvSpPr>
          <p:nvPr/>
        </p:nvSpPr>
        <p:spPr>
          <a:xfrm>
            <a:off x="5973232" y="6645906"/>
            <a:ext cx="5427133" cy="442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Improvement Over Actual Schedule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CA699090-F91B-906E-6F12-B804DF3E8A5D}"/>
              </a:ext>
            </a:extLst>
          </p:cNvPr>
          <p:cNvSpPr txBox="1">
            <a:spLocks/>
          </p:cNvSpPr>
          <p:nvPr/>
        </p:nvSpPr>
        <p:spPr>
          <a:xfrm>
            <a:off x="11771481" y="6646224"/>
            <a:ext cx="5427133" cy="44260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91440" anchor="ctr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sz="2400" dirty="0">
                <a:solidFill>
                  <a:schemeClr val="bg1"/>
                </a:solidFill>
              </a:rPr>
              <a:t>Potential Next Steps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1548CC9-14DF-026D-6134-2FAD1C21C93A}"/>
              </a:ext>
            </a:extLst>
          </p:cNvPr>
          <p:cNvSpPr txBox="1">
            <a:spLocks/>
          </p:cNvSpPr>
          <p:nvPr/>
        </p:nvSpPr>
        <p:spPr>
          <a:xfrm>
            <a:off x="174985" y="7088508"/>
            <a:ext cx="5427131" cy="3750248"/>
          </a:xfrm>
          <a:prstGeom prst="rect">
            <a:avLst/>
          </a:prstGeom>
          <a:solidFill>
            <a:schemeClr val="bg1"/>
          </a:solidFill>
        </p:spPr>
        <p:txBody>
          <a:bodyPr lIns="137160" tIns="91440" rIns="13716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endParaRPr lang="en-US" sz="1800" b="1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6283351A-E8C7-EB0C-2739-841C750FAD18}"/>
              </a:ext>
            </a:extLst>
          </p:cNvPr>
          <p:cNvSpPr txBox="1">
            <a:spLocks/>
          </p:cNvSpPr>
          <p:nvPr/>
        </p:nvSpPr>
        <p:spPr>
          <a:xfrm>
            <a:off x="11771481" y="7088828"/>
            <a:ext cx="5427133" cy="3750248"/>
          </a:xfrm>
          <a:prstGeom prst="rect">
            <a:avLst/>
          </a:prstGeom>
          <a:solidFill>
            <a:schemeClr val="bg1"/>
          </a:solidFill>
        </p:spPr>
        <p:txBody>
          <a:bodyPr lIns="182880" tIns="91440" rIns="182880"/>
          <a:lstStyle>
            <a:lvl1pPr marL="554705" indent="-554705" algn="l" rtl="0" eaLnBrk="1" latinLnBrk="0" hangingPunct="1">
              <a:spcBef>
                <a:spcPts val="208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33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09410" indent="-475462" algn="l" rtl="0" eaLnBrk="1" latinLnBrk="0" hangingPunct="1">
              <a:spcBef>
                <a:spcPts val="953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813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84872" indent="-396218" algn="l" rtl="0" eaLnBrk="1" latinLnBrk="0" hangingPunct="1">
              <a:spcBef>
                <a:spcPts val="867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3467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77308" indent="-396218" algn="l" rtl="0" eaLnBrk="1" latinLnBrk="0" hangingPunct="1">
              <a:spcBef>
                <a:spcPts val="693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69743" indent="-396218" algn="l" rtl="0" eaLnBrk="1" latinLnBrk="0" hangingPunct="1">
              <a:spcBef>
                <a:spcPts val="693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45205" indent="-396218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0666" indent="-396218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6128" indent="-396218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71589" indent="-396218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31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>
              <a:spcBef>
                <a:spcPts val="600"/>
              </a:spcBef>
              <a:buNone/>
            </a:pPr>
            <a:r>
              <a:rPr lang="en-US" sz="1800" b="1" dirty="0"/>
              <a:t>1)</a:t>
            </a:r>
            <a:r>
              <a:rPr lang="en-US" sz="1800" dirty="0"/>
              <a:t> </a:t>
            </a:r>
            <a:r>
              <a:rPr lang="en-US" sz="1800" b="1" dirty="0"/>
              <a:t>Improve efficiency</a:t>
            </a:r>
            <a:br>
              <a:rPr lang="en-US" sz="1800" b="1" dirty="0"/>
            </a:br>
            <a:r>
              <a:rPr lang="en-US" sz="1800" dirty="0"/>
              <a:t>VRP model consists of 17M+ constraints and 14K+ variables, not tractable for consumer hardware</a:t>
            </a:r>
          </a:p>
          <a:p>
            <a:pPr marL="347663" indent="-347663">
              <a:spcBef>
                <a:spcPts val="600"/>
              </a:spcBef>
            </a:pPr>
            <a:r>
              <a:rPr lang="en-US" sz="1800" dirty="0"/>
              <a:t>Explore ways to make problem </a:t>
            </a:r>
            <a:r>
              <a:rPr lang="en-US" sz="1800" b="1" dirty="0"/>
              <a:t>more computationally tractable</a:t>
            </a:r>
            <a:br>
              <a:rPr lang="en-US" sz="1800" b="1" dirty="0"/>
            </a:br>
            <a:r>
              <a:rPr lang="en-US" sz="900" b="1" dirty="0"/>
              <a:t> </a:t>
            </a:r>
            <a:endParaRPr lang="en-US" sz="1800" dirty="0"/>
          </a:p>
          <a:p>
            <a:pPr marL="0" indent="-228600">
              <a:spcBef>
                <a:spcPts val="600"/>
              </a:spcBef>
              <a:buNone/>
            </a:pPr>
            <a:r>
              <a:rPr lang="en-US" sz="1800" b="1" dirty="0"/>
              <a:t>2) What about the weather?</a:t>
            </a:r>
            <a:br>
              <a:rPr lang="en-US" sz="1800" b="1" dirty="0"/>
            </a:br>
            <a:r>
              <a:rPr lang="en-US" sz="1800" dirty="0"/>
              <a:t>A Formula 1 race can only be held if the weather is clear or if there is a limited amount of rain</a:t>
            </a:r>
          </a:p>
          <a:p>
            <a:pPr marL="347663" indent="-347663">
              <a:spcBef>
                <a:spcPts val="600"/>
              </a:spcBef>
            </a:pPr>
            <a:r>
              <a:rPr lang="en-US" sz="1800" dirty="0"/>
              <a:t>Add time dimension and weather data to the TSP to </a:t>
            </a:r>
            <a:r>
              <a:rPr lang="en-US" sz="1800" b="1" dirty="0"/>
              <a:t>minimize chances of races being cancelled</a:t>
            </a:r>
            <a:r>
              <a:rPr lang="en-US" sz="1800" dirty="0"/>
              <a:t> due to bad weather</a:t>
            </a:r>
          </a:p>
          <a:p>
            <a:pPr marL="228600" indent="-22860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B9BBFA2-DF0B-83BA-4FAE-4860B39F8E13}"/>
              </a:ext>
            </a:extLst>
          </p:cNvPr>
          <p:cNvSpPr/>
          <p:nvPr/>
        </p:nvSpPr>
        <p:spPr>
          <a:xfrm>
            <a:off x="11885782" y="8077838"/>
            <a:ext cx="27432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1CD0FDA-7374-F1EB-3199-E913C1758964}"/>
              </a:ext>
            </a:extLst>
          </p:cNvPr>
          <p:cNvSpPr/>
          <p:nvPr/>
        </p:nvSpPr>
        <p:spPr>
          <a:xfrm>
            <a:off x="11885782" y="9748991"/>
            <a:ext cx="274320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86E4198C-A02A-FC9D-502A-E4C78CB65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261" y="8981949"/>
            <a:ext cx="2688150" cy="1857268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43B5C513-BA74-77D3-1743-2C196064E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261" y="7112001"/>
            <a:ext cx="2688149" cy="185726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48FFA49-1B52-C824-0E4C-F60829534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907" y="7094335"/>
            <a:ext cx="2633341" cy="18453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1CE2B1-F30F-1161-8919-D79134D62B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7948" y="8982848"/>
            <a:ext cx="2650301" cy="18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TotalTime>0</TotalTime>
  <Words>413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Garamond</vt:lpstr>
      <vt:lpstr>Wingdings</vt:lpstr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lastModifiedBy>Guillaume Bonheure</cp:lastModifiedBy>
  <cp:revision>1192</cp:revision>
  <cp:lastPrinted>2019-09-27T03:03:02Z</cp:lastPrinted>
  <dcterms:created xsi:type="dcterms:W3CDTF">2013-09-21T19:17:55Z</dcterms:created>
  <dcterms:modified xsi:type="dcterms:W3CDTF">2022-12-06T19:16:24Z</dcterms:modified>
</cp:coreProperties>
</file>