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0D0D-70C5-44DE-9EF3-389C7CCA451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BE017-317A-49AA-8D76-5DDDB933636F}" v="2" dt="2022-12-06T17:27:1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 autoAdjust="0"/>
    <p:restoredTop sz="96016" autoAdjust="0"/>
  </p:normalViewPr>
  <p:slideViewPr>
    <p:cSldViewPr snapToGrid="0">
      <p:cViewPr varScale="1">
        <p:scale>
          <a:sx n="14" d="100"/>
          <a:sy n="14" d="100"/>
        </p:scale>
        <p:origin x="2762" y="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 snapToGrid="0">
      <p:cViewPr varScale="1">
        <p:scale>
          <a:sx n="85" d="100"/>
          <a:sy n="85" d="100"/>
        </p:scale>
        <p:origin x="38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Bonheure" userId="e6ea2d814523e289" providerId="LiveId" clId="{B76BE017-317A-49AA-8D76-5DDDB933636F}"/>
    <pc:docChg chg="undo custSel addSld delSld modSld modMainMaster modSection modNotesMaster">
      <pc:chgData name="Guillaume Bonheure" userId="e6ea2d814523e289" providerId="LiveId" clId="{B76BE017-317A-49AA-8D76-5DDDB933636F}" dt="2022-12-06T17:27:45.469" v="9" actId="47"/>
      <pc:docMkLst>
        <pc:docMk/>
      </pc:docMkLst>
      <pc:sldChg chg="modSp mod">
        <pc:chgData name="Guillaume Bonheure" userId="e6ea2d814523e289" providerId="LiveId" clId="{B76BE017-317A-49AA-8D76-5DDDB933636F}" dt="2022-12-06T17:27:12.908" v="8"/>
        <pc:sldMkLst>
          <pc:docMk/>
          <pc:sldMk cId="1240174419" sldId="257"/>
        </pc:sldMkLst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2" creationId="{A152B4F8-EE29-4E34-BCA6-AB735692B1B6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" creationId="{B4137321-E35F-425B-9163-F4E017640A99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5" creationId="{A1B2F5DC-E084-4248-9794-19200A15F7B4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6" creationId="{1AC9AEC4-F034-4E02-883C-E55157BBB7AE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13" creationId="{41AAA42F-A272-48D9-9918-EC5979C1202F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14" creationId="{1353E15C-DDED-40BB-85C2-32B6E7142CAC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26" creationId="{8D4FB3B9-C920-4454-275D-76F76BEF3F9D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27" creationId="{9A64FB04-8FDB-788C-2B6B-A15AD3C3DED3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28" creationId="{62DEB1AB-ACC5-8AB6-DBC0-D9FAACF4609C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29" creationId="{9FC13AB9-1ADD-AD2A-E77A-67B22FED2DC1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0" creationId="{4DE75032-BEDD-7F1F-755E-D89D6420559E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1" creationId="{D30DC6BA-E093-1AB4-CEDB-4C76D0F15655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2" creationId="{007A37E1-B205-B9D8-028A-2DE7B1FFB09F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3" creationId="{79631AEF-39F3-297D-5F50-175CAFF4C2E5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4" creationId="{81C7005D-0A2B-A158-91D9-FBD60BDB55ED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37" creationId="{091938D3-DBB9-C9A3-FEA3-B853B3653DAB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240174419" sldId="257"/>
            <ac:spMk id="40" creationId="{72012A1A-C959-A343-E9D3-2475D5EC8F7F}"/>
          </ac:spMkLst>
        </pc:sp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240174419" sldId="257"/>
            <ac:picMk id="19" creationId="{11849289-1BCE-8886-9D08-78F198888B1C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240174419" sldId="257"/>
            <ac:picMk id="21" creationId="{3C1F9AB7-9487-565D-FB2C-DA75E95731D9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240174419" sldId="257"/>
            <ac:picMk id="42" creationId="{68FE2BD7-B082-AEC3-6DAD-B1DF220A2EBE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240174419" sldId="257"/>
            <ac:picMk id="44" creationId="{AE2F41ED-9FCA-C19E-F2FE-81E9DAA84AF3}"/>
          </ac:picMkLst>
        </pc:picChg>
      </pc:sldChg>
      <pc:sldChg chg="modSp add del mod">
        <pc:chgData name="Guillaume Bonheure" userId="e6ea2d814523e289" providerId="LiveId" clId="{B76BE017-317A-49AA-8D76-5DDDB933636F}" dt="2022-12-06T17:27:45.469" v="9" actId="47"/>
        <pc:sldMkLst>
          <pc:docMk/>
          <pc:sldMk cId="104968134" sldId="258"/>
        </pc:sldMkLst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2" creationId="{A152B4F8-EE29-4E34-BCA6-AB735692B1B6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" creationId="{B4137321-E35F-425B-9163-F4E017640A99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5" creationId="{A1B2F5DC-E084-4248-9794-19200A15F7B4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6" creationId="{1AC9AEC4-F034-4E02-883C-E55157BBB7AE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13" creationId="{41AAA42F-A272-48D9-9918-EC5979C1202F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14" creationId="{1353E15C-DDED-40BB-85C2-32B6E7142CAC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26" creationId="{8D4FB3B9-C920-4454-275D-76F76BEF3F9D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27" creationId="{9A64FB04-8FDB-788C-2B6B-A15AD3C3DED3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28" creationId="{62DEB1AB-ACC5-8AB6-DBC0-D9FAACF4609C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29" creationId="{9FC13AB9-1ADD-AD2A-E77A-67B22FED2DC1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0" creationId="{4DE75032-BEDD-7F1F-755E-D89D6420559E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1" creationId="{D30DC6BA-E093-1AB4-CEDB-4C76D0F15655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2" creationId="{007A37E1-B205-B9D8-028A-2DE7B1FFB09F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3" creationId="{79631AEF-39F3-297D-5F50-175CAFF4C2E5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4" creationId="{81C7005D-0A2B-A158-91D9-FBD60BDB55ED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37" creationId="{091938D3-DBB9-C9A3-FEA3-B853B3653DAB}"/>
          </ac:spMkLst>
        </pc:spChg>
        <pc:spChg chg="mod">
          <ac:chgData name="Guillaume Bonheure" userId="e6ea2d814523e289" providerId="LiveId" clId="{B76BE017-317A-49AA-8D76-5DDDB933636F}" dt="2022-12-06T17:27:12.908" v="8"/>
          <ac:spMkLst>
            <pc:docMk/>
            <pc:sldMk cId="104968134" sldId="258"/>
            <ac:spMk id="40" creationId="{72012A1A-C959-A343-E9D3-2475D5EC8F7F}"/>
          </ac:spMkLst>
        </pc:sp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04968134" sldId="258"/>
            <ac:picMk id="19" creationId="{11849289-1BCE-8886-9D08-78F198888B1C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04968134" sldId="258"/>
            <ac:picMk id="21" creationId="{3C1F9AB7-9487-565D-FB2C-DA75E95731D9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04968134" sldId="258"/>
            <ac:picMk id="42" creationId="{68FE2BD7-B082-AEC3-6DAD-B1DF220A2EBE}"/>
          </ac:picMkLst>
        </pc:picChg>
        <pc:picChg chg="mod">
          <ac:chgData name="Guillaume Bonheure" userId="e6ea2d814523e289" providerId="LiveId" clId="{B76BE017-317A-49AA-8D76-5DDDB933636F}" dt="2022-12-06T17:27:12.908" v="8"/>
          <ac:picMkLst>
            <pc:docMk/>
            <pc:sldMk cId="104968134" sldId="258"/>
            <ac:picMk id="44" creationId="{AE2F41ED-9FCA-C19E-F2FE-81E9DAA84AF3}"/>
          </ac:picMkLst>
        </pc:picChg>
      </pc:sldChg>
      <pc:sldMasterChg chg="modSldLayout">
        <pc:chgData name="Guillaume Bonheure" userId="e6ea2d814523e289" providerId="LiveId" clId="{B76BE017-317A-49AA-8D76-5DDDB933636F}" dt="2022-12-06T17:27:12.908" v="8"/>
        <pc:sldMasterMkLst>
          <pc:docMk/>
          <pc:sldMasterMk cId="3153964201" sldId="2147483690"/>
        </pc:sldMasterMkLst>
        <pc:sldLayoutChg chg="modSp">
          <pc:chgData name="Guillaume Bonheure" userId="e6ea2d814523e289" providerId="LiveId" clId="{B76BE017-317A-49AA-8D76-5DDDB933636F}" dt="2022-12-06T17:27:12.908" v="8"/>
          <pc:sldLayoutMkLst>
            <pc:docMk/>
            <pc:sldMasterMk cId="3153964201" sldId="2147483690"/>
            <pc:sldLayoutMk cId="1065779530" sldId="2147483702"/>
          </pc:sldLayoutMkLst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" creationId="{00000000-0000-0000-0000-000000000000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3" creationId="{00000000-0000-0000-0000-000000000000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5" creationId="{505FC82D-CD56-47F5-9ECA-4C64B71AFE58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7" creationId="{BE638DAD-C6D5-4544-8750-9F030F2CA558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8" creationId="{E02E477B-1073-4362-A2FC-F9B998B9AABE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12" creationId="{3558BC88-E2CA-411E-9E88-FAE8D9DE3766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17" creationId="{0DE7F8E4-F2EC-4650-A065-B47A1E2DE359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18" creationId="{113BD261-7FE7-4699-A259-9D15A525745F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0" creationId="{8A5321CD-FF7B-4114-9D48-FDD57D338A97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4" creationId="{30C4266F-1B7E-47DB-B630-22D12C96738C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7" creationId="{EB770D6A-5F16-4D4C-8C92-A4A9DC82AC1B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8" creationId="{7053E777-C937-47D7-8A71-4303B4EFF7A1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29" creationId="{61BF2C61-DEC1-4ACE-9ACD-558C10DDBF7D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30" creationId="{7184F7BE-F67B-402C-8E89-1DF10A78166E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31" creationId="{6B1752FB-172D-41BC-B83C-4F611D0191E5}"/>
            </ac:spMkLst>
          </pc:spChg>
          <pc:spChg chg="mod">
            <ac:chgData name="Guillaume Bonheure" userId="e6ea2d814523e289" providerId="LiveId" clId="{B76BE017-317A-49AA-8D76-5DDDB933636F}" dt="2022-12-06T17:27:12.908" v="8"/>
            <ac:spMkLst>
              <pc:docMk/>
              <pc:sldMasterMk cId="3153964201" sldId="2147483690"/>
              <pc:sldLayoutMk cId="1065779530" sldId="2147483702"/>
              <ac:spMk id="33" creationId="{4A89A687-91C5-4D15-BA43-954A9EABF63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788A-05FE-4109-A418-E0E374C160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BA48-0394-4184-99A0-E181FC92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14400" y="928608"/>
            <a:ext cx="31089600" cy="4572000"/>
          </a:xfrm>
          <a:prstGeom prst="rect">
            <a:avLst/>
          </a:prstGeom>
          <a:solidFill>
            <a:schemeClr val="bg1"/>
          </a:solidFill>
        </p:spPr>
        <p:txBody>
          <a:bodyPr tIns="274320" anchor="t">
            <a:normAutofit/>
          </a:bodyPr>
          <a:lstStyle>
            <a:lvl1pPr algn="ctr">
              <a:lnSpc>
                <a:spcPts val="8100"/>
              </a:lnSpc>
              <a:spcBef>
                <a:spcPts val="4800"/>
              </a:spcBef>
              <a:defRPr sz="675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914400" y="6429448"/>
            <a:ext cx="9747504" cy="14630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2" indent="0" algn="l">
              <a:buFont typeface="Arial" panose="020B0604020202020204" pitchFamily="34" charset="0"/>
              <a:buNone/>
              <a:defRPr/>
            </a:lvl2pPr>
            <a:lvl3pPr marL="685784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4400" y="21974628"/>
            <a:ext cx="9747504" cy="21031200"/>
          </a:xfrm>
          <a:prstGeom prst="rect">
            <a:avLst/>
          </a:prstGeom>
          <a:solidFill>
            <a:schemeClr val="accent1"/>
          </a:solidFill>
        </p:spPr>
        <p:txBody>
          <a:bodyPr tIns="274320">
            <a:normAutofit/>
          </a:bodyPr>
          <a:lstStyle>
            <a:lvl1pPr marL="137156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3211130"/>
            <a:ext cx="310896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ctr">
              <a:defRPr/>
            </a:lvl1pPr>
            <a:lvl2pPr marL="342892" indent="0" algn="ctr">
              <a:buNone/>
              <a:defRPr sz="3600"/>
            </a:lvl2pPr>
            <a:lvl5pPr marL="6583516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7709608"/>
            <a:ext cx="9747504" cy="13350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82880"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4400" y="928612"/>
            <a:ext cx="48006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203400" y="928612"/>
            <a:ext cx="48006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400" y="23254788"/>
            <a:ext cx="9747504" cy="197510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256499" y="38390590"/>
            <a:ext cx="9747503" cy="4572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5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references here: 30pt                                Lorem ipsum dolor sit amet, consectetuer adipiscing elit. Maecenas porttitor congue massa. Fusce posuere, magna sed pulvinar ultricies, purus lectus malesuada libero, sit amet commodo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C4266F-1B7E-47DB-B630-22D12C96738C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1585448" y="6429447"/>
            <a:ext cx="9747504" cy="36533146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2" indent="0" algn="l">
              <a:buFont typeface="Arial" panose="020B0604020202020204" pitchFamily="34" charset="0"/>
              <a:buNone/>
              <a:defRPr/>
            </a:lvl2pPr>
            <a:lvl3pPr marL="685784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EB770D6A-5F16-4D4C-8C92-A4A9DC82AC1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585448" y="7801048"/>
            <a:ext cx="9747504" cy="351615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53E777-C937-47D7-8A71-4303B4EFF7A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217664" y="6422416"/>
            <a:ext cx="9747504" cy="14630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2" indent="0" algn="l">
              <a:buFont typeface="Arial" panose="020B0604020202020204" pitchFamily="34" charset="0"/>
              <a:buNone/>
              <a:defRPr/>
            </a:lvl2pPr>
            <a:lvl3pPr marL="685784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1BF2C61-DEC1-4ACE-9ACD-558C10DDBF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217664" y="7794020"/>
            <a:ext cx="9747504" cy="132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3458825" y="12261112"/>
            <a:ext cx="6000750" cy="730888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27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184F7BE-F67B-402C-8E89-1DF10A78166E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2217664" y="21974624"/>
            <a:ext cx="9747504" cy="1549416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2" indent="0" algn="l">
              <a:buFont typeface="Arial" panose="020B0604020202020204" pitchFamily="34" charset="0"/>
              <a:buNone/>
              <a:defRPr/>
            </a:lvl2pPr>
            <a:lvl3pPr marL="685784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1752FB-172D-41BC-B83C-4F611D0191E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217664" y="23346227"/>
            <a:ext cx="9747504" cy="141225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None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24" userDrawn="1">
          <p15:clr>
            <a:srgbClr val="F26B43"/>
          </p15:clr>
        </p15:guide>
        <p15:guide id="2" pos="103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B4F8-EE29-4E34-BCA6-AB735692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365760" anchor="t">
            <a:normAutofit/>
          </a:bodyPr>
          <a:lstStyle/>
          <a:p>
            <a:r>
              <a:rPr lang="en-US" dirty="0"/>
              <a:t>Proposing an Optimal Formula 1 Race Schedule with </a:t>
            </a:r>
            <a:br>
              <a:rPr lang="en-US" dirty="0"/>
            </a:br>
            <a:r>
              <a:rPr lang="en-US" dirty="0"/>
              <a:t>Minimal Emissions and Maximal Total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7321-E35F-425B-9163-F4E01764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6429448"/>
            <a:ext cx="15054470" cy="127668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2F5DC-E084-4248-9794-19200A15F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4400" y="4200941"/>
            <a:ext cx="31089600" cy="1296190"/>
          </a:xfrm>
        </p:spPr>
        <p:txBody>
          <a:bodyPr/>
          <a:lstStyle/>
          <a:p>
            <a:r>
              <a:rPr lang="en-US" dirty="0"/>
              <a:t>Guillaume BONHEURE and Rodrigo OLIVARES-LOPEZ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9AEC4-F034-4E02-883C-E55157BBB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401" y="7709608"/>
            <a:ext cx="15054470" cy="10149840"/>
          </a:xfrm>
        </p:spPr>
        <p:txBody>
          <a:bodyPr lIns="274320" tIns="365760"/>
          <a:lstStyle/>
          <a:p>
            <a:pPr>
              <a:spcBef>
                <a:spcPts val="1800"/>
              </a:spcBef>
            </a:pPr>
            <a:r>
              <a:rPr lang="en-US" sz="4800" dirty="0"/>
              <a:t>Formula 1 is a sport with </a:t>
            </a:r>
            <a:r>
              <a:rPr lang="en-US" sz="4800" b="1" dirty="0"/>
              <a:t>very complex logistics:</a:t>
            </a:r>
          </a:p>
          <a:p>
            <a:pPr marL="86868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Teams and equipment need to </a:t>
            </a:r>
            <a:r>
              <a:rPr lang="en-US" sz="4800" b="1" dirty="0"/>
              <a:t>travel the globe </a:t>
            </a:r>
            <a:r>
              <a:rPr lang="en-US" sz="4800" dirty="0"/>
              <a:t>in very </a:t>
            </a:r>
            <a:r>
              <a:rPr lang="en-US" sz="4800" b="1" dirty="0"/>
              <a:t>short timeframes </a:t>
            </a:r>
            <a:r>
              <a:rPr lang="en-US" sz="4800" dirty="0"/>
              <a:t>over a 24-race calendar.</a:t>
            </a:r>
          </a:p>
          <a:p>
            <a:pPr marL="86868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Teams cannot sustain many repeated races and need to </a:t>
            </a:r>
            <a:r>
              <a:rPr lang="en-US" sz="4800" b="1" dirty="0"/>
              <a:t>return home often</a:t>
            </a:r>
            <a:r>
              <a:rPr lang="en-US" sz="4800" dirty="0"/>
              <a:t>, with a </a:t>
            </a:r>
            <a:r>
              <a:rPr lang="en-US" sz="4800" b="1" dirty="0"/>
              <a:t>maximum number of consecutive races</a:t>
            </a:r>
            <a:r>
              <a:rPr lang="en-US" sz="4800" dirty="0"/>
              <a:t> allowed.</a:t>
            </a:r>
          </a:p>
          <a:p>
            <a:pPr marL="86868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Many races close to each other </a:t>
            </a:r>
            <a:r>
              <a:rPr lang="en-US" sz="4800" b="1" dirty="0"/>
              <a:t>decreases overall attendance</a:t>
            </a:r>
            <a:r>
              <a:rPr lang="en-US" sz="4800" dirty="0"/>
              <a:t> because of saturation in that area</a:t>
            </a:r>
          </a:p>
          <a:p>
            <a:pPr>
              <a:spcBef>
                <a:spcPts val="1800"/>
              </a:spcBef>
            </a:pPr>
            <a:endParaRPr lang="en-US" sz="4800" dirty="0"/>
          </a:p>
          <a:p>
            <a:pPr marL="1371600">
              <a:spcBef>
                <a:spcPts val="1800"/>
              </a:spcBef>
            </a:pPr>
            <a:r>
              <a:rPr lang="en-US" sz="4800" b="1" dirty="0"/>
              <a:t>How to optimize the 2023 race schedule for minimal emissions and maximal attendance?</a:t>
            </a:r>
          </a:p>
          <a:p>
            <a:pPr>
              <a:spcBef>
                <a:spcPts val="1800"/>
              </a:spcBef>
            </a:pPr>
            <a:endParaRPr lang="en-US" sz="4800" dirty="0"/>
          </a:p>
          <a:p>
            <a:pPr>
              <a:spcBef>
                <a:spcPts val="1800"/>
              </a:spcBef>
            </a:pPr>
            <a:endParaRPr lang="en-US" sz="4800" dirty="0"/>
          </a:p>
        </p:txBody>
      </p:sp>
      <p:pic>
        <p:nvPicPr>
          <p:cNvPr id="19" name="Picture Placeholder 18" descr="Logo, company name&#10;&#10;Description automatically generated">
            <a:extLst>
              <a:ext uri="{FF2B5EF4-FFF2-40B4-BE49-F238E27FC236}">
                <a16:creationId xmlns:a16="http://schemas.microsoft.com/office/drawing/2014/main" id="{11849289-1BCE-8886-9D08-78F198888B1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22" b="-32522"/>
          <a:stretch/>
        </p:blipFill>
        <p:spPr>
          <a:xfrm>
            <a:off x="1667465" y="1343091"/>
            <a:ext cx="3930190" cy="3743038"/>
          </a:xfrm>
          <a:prstGeom prst="rect">
            <a:avLst/>
          </a:prstGeom>
        </p:spPr>
      </p:pic>
      <p:pic>
        <p:nvPicPr>
          <p:cNvPr id="21" name="Picture Placeholder 20" descr="Icon&#10;&#10;Description automatically generated with low confidence">
            <a:extLst>
              <a:ext uri="{FF2B5EF4-FFF2-40B4-BE49-F238E27FC236}">
                <a16:creationId xmlns:a16="http://schemas.microsoft.com/office/drawing/2014/main" id="{3C1F9AB7-9487-565D-FB2C-DA75E95731D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AAA42F-A272-48D9-9918-EC5979C1202F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16949532" y="6422418"/>
            <a:ext cx="15015636" cy="13681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Formulation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53E15C-DDED-40BB-85C2-32B6E7142C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49532" y="7794018"/>
            <a:ext cx="15015636" cy="10149840"/>
          </a:xfrm>
        </p:spPr>
        <p:txBody>
          <a:bodyPr lIns="457200" tIns="365760"/>
          <a:lstStyle/>
          <a:p>
            <a:pPr>
              <a:spcBef>
                <a:spcPts val="1800"/>
              </a:spcBef>
            </a:pPr>
            <a:r>
              <a:rPr lang="en-US" sz="4800" b="1" dirty="0"/>
              <a:t>Objective</a:t>
            </a:r>
            <a:r>
              <a:rPr lang="en-US" sz="4800" dirty="0"/>
              <a:t>: Minimize emissions and attendance loss</a:t>
            </a:r>
            <a:endParaRPr lang="en-US" sz="4800" b="1" dirty="0"/>
          </a:p>
          <a:p>
            <a:pPr>
              <a:spcBef>
                <a:spcPts val="1800"/>
              </a:spcBef>
            </a:pPr>
            <a:r>
              <a:rPr lang="en-US" sz="4800" b="1" dirty="0"/>
              <a:t>Vehicle Routing </a:t>
            </a:r>
            <a:r>
              <a:rPr lang="en-US" sz="4800" dirty="0"/>
              <a:t>(</a:t>
            </a:r>
            <a:r>
              <a:rPr lang="en-US" sz="4800" i="1" dirty="0"/>
              <a:t>the teams that return home, determines consecutive races</a:t>
            </a:r>
            <a:r>
              <a:rPr lang="en-US" sz="4800" dirty="0"/>
              <a:t>):</a:t>
            </a:r>
            <a:endParaRPr lang="en-US" sz="4800" b="1" dirty="0"/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Every race is visited exactly once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At most 2 triple consecutive races (triple header)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At most 6 double consecutive races 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Never have more than 3 consecutive races</a:t>
            </a:r>
          </a:p>
          <a:p>
            <a:pPr>
              <a:spcBef>
                <a:spcPts val="1800"/>
              </a:spcBef>
            </a:pPr>
            <a:r>
              <a:rPr lang="en-US" sz="4800" b="1" dirty="0"/>
              <a:t>Travelling Salesman </a:t>
            </a:r>
            <a:r>
              <a:rPr lang="en-US" sz="4800" dirty="0"/>
              <a:t>(</a:t>
            </a:r>
            <a:r>
              <a:rPr lang="en-US" sz="4800" i="1" dirty="0"/>
              <a:t>logistics between races, determines overall race schedule</a:t>
            </a:r>
            <a:r>
              <a:rPr lang="en-US" sz="4800" dirty="0"/>
              <a:t>):</a:t>
            </a:r>
            <a:endParaRPr lang="en-US" sz="4800" b="1" dirty="0"/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Triple and double headers from VRP are fixed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D4FB3B9-C920-4454-275D-76F76BEF3F9D}"/>
              </a:ext>
            </a:extLst>
          </p:cNvPr>
          <p:cNvSpPr txBox="1">
            <a:spLocks/>
          </p:cNvSpPr>
          <p:nvPr/>
        </p:nvSpPr>
        <p:spPr>
          <a:xfrm>
            <a:off x="908699" y="18799098"/>
            <a:ext cx="15054470" cy="1276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74320" tIns="274320" rIns="274320" bIns="274320"/>
          <a:lstStyle>
            <a:lvl1pPr marL="137156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261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342892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Emissions and Attendance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9A64FB04-8FDB-788C-2B6B-A15AD3C3D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699" y="20079258"/>
                <a:ext cx="15054470" cy="10149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74320" tIns="365760"/>
              <a:lstStyle>
                <a:lvl1pPr marL="182880" indent="0" algn="l" defTabSz="329184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92" indent="0" algn="l" defTabSz="3291840" rtl="0" eaLnBrk="1" latinLnBrk="0" hangingPunct="1">
                  <a:lnSpc>
                    <a:spcPct val="100000"/>
                  </a:lnSpc>
                  <a:spcBef>
                    <a:spcPts val="450"/>
                  </a:spcBef>
                  <a:buFont typeface="Arial" panose="020B0604020202020204" pitchFamily="34" charset="0"/>
                  <a:buNone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840" indent="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7760" indent="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3680" indent="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800"/>
                  </a:spcBef>
                </a:pPr>
                <a:r>
                  <a:rPr lang="en-US" sz="4800" dirty="0"/>
                  <a:t>Emissions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800" dirty="0"/>
                  <a:t>:</a:t>
                </a:r>
              </a:p>
              <a:p>
                <a:endParaRPr lang="en-US" sz="2400" dirty="0"/>
              </a:p>
              <a:p>
                <a:pPr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∗62      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5000 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5000 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eqAr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   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𝑡𝑜𝑛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  <a:p>
                <a:pPr>
                  <a:spcBef>
                    <a:spcPts val="3600"/>
                  </a:spcBef>
                </a:pPr>
                <a:r>
                  <a:rPr lang="en-US" sz="4800" dirty="0"/>
                  <a:t>(i.e., do we go by truck or by plane?)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4800" dirty="0"/>
                  <a:t>Attendance loss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800" dirty="0"/>
                  <a:t>:</a:t>
                </a:r>
              </a:p>
              <a:p>
                <a:endParaRPr lang="en-US" sz="2800" dirty="0"/>
              </a:p>
              <a:p>
                <a:pPr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000 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50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100 000      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≤1000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50 000        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𝑙𝑒𝑠𝑠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𝑝𝑒𝑜𝑝𝑙𝑒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9A64FB04-8FDB-788C-2B6B-A15AD3C3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9" y="20079258"/>
                <a:ext cx="15054470" cy="1014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62DEB1AB-ACC5-8AB6-DBC0-D9FAACF4609C}"/>
              </a:ext>
            </a:extLst>
          </p:cNvPr>
          <p:cNvSpPr txBox="1">
            <a:spLocks/>
          </p:cNvSpPr>
          <p:nvPr/>
        </p:nvSpPr>
        <p:spPr>
          <a:xfrm>
            <a:off x="16943830" y="18792068"/>
            <a:ext cx="15015636" cy="13681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74320" tIns="274320" rIns="274320" bIns="274320"/>
          <a:lstStyle>
            <a:lvl1pPr marL="137156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261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342892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Trade-Off Results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9FC13AB9-1ADD-AD2A-E77A-67B22FED2DC1}"/>
              </a:ext>
            </a:extLst>
          </p:cNvPr>
          <p:cNvSpPr txBox="1">
            <a:spLocks/>
          </p:cNvSpPr>
          <p:nvPr/>
        </p:nvSpPr>
        <p:spPr>
          <a:xfrm>
            <a:off x="16943830" y="20163670"/>
            <a:ext cx="15015636" cy="101498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329184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DE75032-BEDD-7F1F-755E-D89D6420559E}"/>
              </a:ext>
            </a:extLst>
          </p:cNvPr>
          <p:cNvSpPr txBox="1">
            <a:spLocks/>
          </p:cNvSpPr>
          <p:nvPr/>
        </p:nvSpPr>
        <p:spPr>
          <a:xfrm>
            <a:off x="908699" y="31260188"/>
            <a:ext cx="15054470" cy="1276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74320" tIns="274320" rIns="274320" bIns="274320"/>
          <a:lstStyle>
            <a:lvl1pPr marL="137156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261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342892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Improvement Over Actual Schedule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30DC6BA-E093-1AB4-CEDB-4C76D0F15655}"/>
              </a:ext>
            </a:extLst>
          </p:cNvPr>
          <p:cNvSpPr txBox="1">
            <a:spLocks/>
          </p:cNvSpPr>
          <p:nvPr/>
        </p:nvSpPr>
        <p:spPr>
          <a:xfrm>
            <a:off x="908699" y="32540348"/>
            <a:ext cx="15054470" cy="10149840"/>
          </a:xfrm>
          <a:prstGeom prst="rect">
            <a:avLst/>
          </a:prstGeom>
          <a:solidFill>
            <a:schemeClr val="bg1"/>
          </a:solidFill>
        </p:spPr>
        <p:txBody>
          <a:bodyPr lIns="274320" tIns="365760"/>
          <a:lstStyle>
            <a:lvl1pPr marL="18288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329184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4800" dirty="0"/>
              <a:t>Under our assumptions, the optimal trade-off VRP solution leads to the teams having </a:t>
            </a:r>
            <a:r>
              <a:rPr lang="en-US" sz="4800" b="1" dirty="0"/>
              <a:t>37% less emissions </a:t>
            </a:r>
            <a:r>
              <a:rPr lang="en-US" sz="4800" dirty="0"/>
              <a:t>compared to the actual schedule.</a:t>
            </a:r>
            <a:endParaRPr lang="en-US" sz="4800" b="1" dirty="0"/>
          </a:p>
          <a:p>
            <a:pPr>
              <a:spcBef>
                <a:spcPts val="1800"/>
              </a:spcBef>
            </a:pPr>
            <a:endParaRPr lang="en-US" sz="4800" b="1" dirty="0"/>
          </a:p>
          <a:p>
            <a:pPr>
              <a:spcBef>
                <a:spcPts val="1800"/>
              </a:spcBef>
            </a:pPr>
            <a:r>
              <a:rPr lang="en-US" sz="4800" dirty="0"/>
              <a:t>Based on this optimal VRP, our optimal trade-off TSP solution leads to the race supporting logistics having </a:t>
            </a:r>
            <a:r>
              <a:rPr lang="en-US" sz="4800" b="1" dirty="0"/>
              <a:t>69% less emissions </a:t>
            </a:r>
            <a:r>
              <a:rPr lang="en-US" sz="4800" dirty="0"/>
              <a:t>than in the actual schedule.</a:t>
            </a:r>
            <a:endParaRPr lang="en-US" sz="4800" b="1" dirty="0"/>
          </a:p>
          <a:p>
            <a:pPr marL="86868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4800" b="1" dirty="0"/>
          </a:p>
          <a:p>
            <a:pPr>
              <a:spcBef>
                <a:spcPts val="1800"/>
              </a:spcBef>
            </a:pPr>
            <a:r>
              <a:rPr lang="en-US" sz="4800" dirty="0"/>
              <a:t>Overall race attendance is given by the TSP, and in our optimal solution </a:t>
            </a:r>
            <a:r>
              <a:rPr lang="en-US" sz="4800" b="1" dirty="0"/>
              <a:t>attendance</a:t>
            </a:r>
            <a:r>
              <a:rPr lang="en-US" sz="4800" dirty="0"/>
              <a:t> </a:t>
            </a:r>
            <a:r>
              <a:rPr lang="en-US" sz="4800" b="1" dirty="0"/>
              <a:t>increases by 5.7% </a:t>
            </a:r>
            <a:r>
              <a:rPr lang="en-US" sz="4800" dirty="0"/>
              <a:t>compared to the actual 2023 race schedule.</a:t>
            </a:r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007A37E1-B205-B9D8-028A-2DE7B1FFB09F}"/>
              </a:ext>
            </a:extLst>
          </p:cNvPr>
          <p:cNvSpPr txBox="1">
            <a:spLocks/>
          </p:cNvSpPr>
          <p:nvPr/>
        </p:nvSpPr>
        <p:spPr>
          <a:xfrm>
            <a:off x="16943830" y="31253158"/>
            <a:ext cx="15015636" cy="13681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74320" tIns="274320" rIns="274320" bIns="274320"/>
          <a:lstStyle>
            <a:lvl1pPr marL="137156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261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342892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Potential Next Steps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9631AEF-39F3-297D-5F50-175CAFF4C2E5}"/>
              </a:ext>
            </a:extLst>
          </p:cNvPr>
          <p:cNvSpPr txBox="1">
            <a:spLocks/>
          </p:cNvSpPr>
          <p:nvPr/>
        </p:nvSpPr>
        <p:spPr>
          <a:xfrm>
            <a:off x="16943830" y="32624760"/>
            <a:ext cx="15015636" cy="10149840"/>
          </a:xfrm>
          <a:prstGeom prst="rect">
            <a:avLst/>
          </a:prstGeom>
          <a:solidFill>
            <a:schemeClr val="bg1"/>
          </a:solidFill>
        </p:spPr>
        <p:txBody>
          <a:bodyPr lIns="457200" tIns="365760"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329184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4800" b="1" dirty="0"/>
              <a:t>1)</a:t>
            </a:r>
            <a:r>
              <a:rPr lang="en-US" sz="4800" dirty="0"/>
              <a:t> </a:t>
            </a:r>
            <a:r>
              <a:rPr lang="en-US" sz="4800" b="1" dirty="0"/>
              <a:t>Improve efficiency</a:t>
            </a:r>
          </a:p>
          <a:p>
            <a:pPr>
              <a:spcBef>
                <a:spcPts val="1800"/>
              </a:spcBef>
            </a:pPr>
            <a:r>
              <a:rPr lang="en-US" sz="4800" dirty="0"/>
              <a:t>VRP model consists of 17M+ constraints and 14K+ variables, not tractable for consumer hardware</a:t>
            </a:r>
          </a:p>
          <a:p>
            <a:pPr marL="1371600">
              <a:spcBef>
                <a:spcPts val="1800"/>
              </a:spcBef>
            </a:pPr>
            <a:r>
              <a:rPr lang="en-US" sz="4800" dirty="0"/>
              <a:t>Explore ways to make problem </a:t>
            </a:r>
            <a:r>
              <a:rPr lang="en-US" sz="4800" b="1" dirty="0"/>
              <a:t>more computationally tractable</a:t>
            </a:r>
            <a:endParaRPr lang="en-US" sz="4800" dirty="0"/>
          </a:p>
          <a:p>
            <a:pPr>
              <a:spcBef>
                <a:spcPts val="1800"/>
              </a:spcBef>
            </a:pPr>
            <a:r>
              <a:rPr lang="en-US" sz="4800" b="1" dirty="0"/>
              <a:t>2) What about the weather?</a:t>
            </a:r>
          </a:p>
          <a:p>
            <a:pPr>
              <a:spcBef>
                <a:spcPts val="1800"/>
              </a:spcBef>
            </a:pPr>
            <a:r>
              <a:rPr lang="en-US" sz="4800" dirty="0"/>
              <a:t>A Formula 1 race can only be held if the weather is clear or if there is a limited amount of rain</a:t>
            </a:r>
          </a:p>
          <a:p>
            <a:pPr marL="1371600">
              <a:spcBef>
                <a:spcPts val="1800"/>
              </a:spcBef>
            </a:pPr>
            <a:r>
              <a:rPr lang="en-US" sz="4800" dirty="0"/>
              <a:t>Add time dimension and weather data to the TSP to </a:t>
            </a:r>
            <a:r>
              <a:rPr lang="en-US" sz="4800" b="1" dirty="0"/>
              <a:t>minimize chances of races being cancelled</a:t>
            </a:r>
            <a:r>
              <a:rPr lang="en-US" sz="4800" dirty="0"/>
              <a:t> due to bad weather</a:t>
            </a:r>
          </a:p>
          <a:p>
            <a:pPr>
              <a:spcBef>
                <a:spcPts val="1800"/>
              </a:spcBef>
            </a:pPr>
            <a:endParaRPr lang="en-US" sz="48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C7005D-0A2B-A158-91D9-FBD60BDB55ED}"/>
              </a:ext>
            </a:extLst>
          </p:cNvPr>
          <p:cNvSpPr/>
          <p:nvPr/>
        </p:nvSpPr>
        <p:spPr>
          <a:xfrm>
            <a:off x="1400764" y="15788573"/>
            <a:ext cx="87630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1938D3-DBB9-C9A3-FEA3-B853B3653DAB}"/>
              </a:ext>
            </a:extLst>
          </p:cNvPr>
          <p:cNvSpPr/>
          <p:nvPr/>
        </p:nvSpPr>
        <p:spPr>
          <a:xfrm>
            <a:off x="17469754" y="35655927"/>
            <a:ext cx="87630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2012A1A-C959-A343-E9D3-2475D5EC8F7F}"/>
              </a:ext>
            </a:extLst>
          </p:cNvPr>
          <p:cNvSpPr/>
          <p:nvPr/>
        </p:nvSpPr>
        <p:spPr>
          <a:xfrm>
            <a:off x="17469754" y="39999327"/>
            <a:ext cx="87630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8FE2BD7-B082-AEC3-6DAD-B1DF220A2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43830" y="25295740"/>
            <a:ext cx="15015636" cy="5005212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AE2F41ED-9FCA-C19E-F2FE-81E9DAA84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43828" y="20193536"/>
            <a:ext cx="15015636" cy="50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Proposing an Optimal Formula 1 Race Schedule with  Minimal Emissions and Maximal Total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Toth</dc:creator>
  <cp:lastModifiedBy>Guillaume Bonheure</cp:lastModifiedBy>
  <cp:revision>48</cp:revision>
  <dcterms:created xsi:type="dcterms:W3CDTF">2018-07-24T18:53:19Z</dcterms:created>
  <dcterms:modified xsi:type="dcterms:W3CDTF">2022-12-06T17:27:56Z</dcterms:modified>
</cp:coreProperties>
</file>