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88" r:id="rId1"/>
  </p:sldMasterIdLst>
  <p:notesMasterIdLst>
    <p:notesMasterId r:id="rId3"/>
  </p:notesMasterIdLst>
  <p:handoutMasterIdLst>
    <p:handoutMasterId r:id="rId4"/>
  </p:handoutMasterIdLst>
  <p:sldIdLst>
    <p:sldId id="1444" r:id="rId2"/>
  </p:sldIdLst>
  <p:sldSz cx="32918400" cy="21945600"/>
  <p:notesSz cx="9144000" cy="6858000"/>
  <p:defaultTextStyle>
    <a:defPPr>
      <a:defRPr lang="en-US"/>
    </a:defPPr>
    <a:lvl1pPr marL="0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3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A4AEF-DF89-462D-BFF3-6C8FFC3F5474}" v="1" dt="2022-12-06T19:25:21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6224"/>
  </p:normalViewPr>
  <p:slideViewPr>
    <p:cSldViewPr>
      <p:cViewPr varScale="1">
        <p:scale>
          <a:sx n="50" d="100"/>
          <a:sy n="50" d="100"/>
        </p:scale>
        <p:origin x="1136" y="40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-42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Bonheure" userId="e6ea2d814523e289" providerId="LiveId" clId="{1CCA4AEF-DF89-462D-BFF3-6C8FFC3F5474}"/>
    <pc:docChg chg="undo redo custSel modSld">
      <pc:chgData name="Guillaume Bonheure" userId="e6ea2d814523e289" providerId="LiveId" clId="{1CCA4AEF-DF89-462D-BFF3-6C8FFC3F5474}" dt="2022-12-06T19:30:13.623" v="42" actId="1076"/>
      <pc:docMkLst>
        <pc:docMk/>
      </pc:docMkLst>
      <pc:sldChg chg="modSp mod">
        <pc:chgData name="Guillaume Bonheure" userId="e6ea2d814523e289" providerId="LiveId" clId="{1CCA4AEF-DF89-462D-BFF3-6C8FFC3F5474}" dt="2022-12-06T19:30:13.623" v="42" actId="1076"/>
        <pc:sldMkLst>
          <pc:docMk/>
          <pc:sldMk cId="2877816621" sldId="1444"/>
        </pc:sldMkLst>
        <pc:spChg chg="mod">
          <ac:chgData name="Guillaume Bonheure" userId="e6ea2d814523e289" providerId="LiveId" clId="{1CCA4AEF-DF89-462D-BFF3-6C8FFC3F5474}" dt="2022-12-06T19:26:50.768" v="7" actId="14100"/>
          <ac:spMkLst>
            <pc:docMk/>
            <pc:sldMk cId="2877816621" sldId="1444"/>
            <ac:spMk id="7" creationId="{555051C7-B597-C6ED-E8B5-A381273377C6}"/>
          </ac:spMkLst>
        </pc:spChg>
        <pc:spChg chg="mod">
          <ac:chgData name="Guillaume Bonheure" userId="e6ea2d814523e289" providerId="LiveId" clId="{1CCA4AEF-DF89-462D-BFF3-6C8FFC3F5474}" dt="2022-12-06T19:29:32.416" v="38" actId="1076"/>
          <ac:spMkLst>
            <pc:docMk/>
            <pc:sldMk cId="2877816621" sldId="1444"/>
            <ac:spMk id="9" creationId="{C1E097B1-454C-C995-51C2-98FFE15F95CD}"/>
          </ac:spMkLst>
        </pc:spChg>
        <pc:spChg chg="mod">
          <ac:chgData name="Guillaume Bonheure" userId="e6ea2d814523e289" providerId="LiveId" clId="{1CCA4AEF-DF89-462D-BFF3-6C8FFC3F5474}" dt="2022-12-06T19:29:32.416" v="38" actId="1076"/>
          <ac:spMkLst>
            <pc:docMk/>
            <pc:sldMk cId="2877816621" sldId="1444"/>
            <ac:spMk id="10" creationId="{B8578399-790F-0369-323E-D89EC71F0B93}"/>
          </ac:spMkLst>
        </pc:spChg>
        <pc:spChg chg="mod">
          <ac:chgData name="Guillaume Bonheure" userId="e6ea2d814523e289" providerId="LiveId" clId="{1CCA4AEF-DF89-462D-BFF3-6C8FFC3F5474}" dt="2022-12-06T19:26:59.830" v="8" actId="1076"/>
          <ac:spMkLst>
            <pc:docMk/>
            <pc:sldMk cId="2877816621" sldId="1444"/>
            <ac:spMk id="11" creationId="{5057525E-291A-449E-C130-4D2D1CF31C3B}"/>
          </ac:spMkLst>
        </pc:spChg>
        <pc:spChg chg="mod">
          <ac:chgData name="Guillaume Bonheure" userId="e6ea2d814523e289" providerId="LiveId" clId="{1CCA4AEF-DF89-462D-BFF3-6C8FFC3F5474}" dt="2022-12-06T19:26:50.768" v="7" actId="14100"/>
          <ac:spMkLst>
            <pc:docMk/>
            <pc:sldMk cId="2877816621" sldId="1444"/>
            <ac:spMk id="12" creationId="{EDF89849-BA68-FF2F-72C9-978DA596EE63}"/>
          </ac:spMkLst>
        </pc:spChg>
        <pc:spChg chg="mod">
          <ac:chgData name="Guillaume Bonheure" userId="e6ea2d814523e289" providerId="LiveId" clId="{1CCA4AEF-DF89-462D-BFF3-6C8FFC3F5474}" dt="2022-12-06T19:26:26.937" v="6" actId="1076"/>
          <ac:spMkLst>
            <pc:docMk/>
            <pc:sldMk cId="2877816621" sldId="1444"/>
            <ac:spMk id="13" creationId="{6DD1730B-98F7-CC9F-291F-B75DC6817DA6}"/>
          </ac:spMkLst>
        </pc:spChg>
        <pc:spChg chg="mod">
          <ac:chgData name="Guillaume Bonheure" userId="e6ea2d814523e289" providerId="LiveId" clId="{1CCA4AEF-DF89-462D-BFF3-6C8FFC3F5474}" dt="2022-12-06T19:26:59.830" v="8" actId="1076"/>
          <ac:spMkLst>
            <pc:docMk/>
            <pc:sldMk cId="2877816621" sldId="1444"/>
            <ac:spMk id="14" creationId="{17D244B9-3BE6-F2F0-8C4D-F9A326E3EFF6}"/>
          </ac:spMkLst>
        </pc:spChg>
        <pc:spChg chg="mod">
          <ac:chgData name="Guillaume Bonheure" userId="e6ea2d814523e289" providerId="LiveId" clId="{1CCA4AEF-DF89-462D-BFF3-6C8FFC3F5474}" dt="2022-12-06T19:26:50.768" v="7" actId="14100"/>
          <ac:spMkLst>
            <pc:docMk/>
            <pc:sldMk cId="2877816621" sldId="1444"/>
            <ac:spMk id="15" creationId="{F7405747-BF54-3F85-7346-DF87FA8FD0F5}"/>
          </ac:spMkLst>
        </pc:spChg>
        <pc:spChg chg="mod">
          <ac:chgData name="Guillaume Bonheure" userId="e6ea2d814523e289" providerId="LiveId" clId="{1CCA4AEF-DF89-462D-BFF3-6C8FFC3F5474}" dt="2022-12-06T19:29:32.416" v="38" actId="1076"/>
          <ac:spMkLst>
            <pc:docMk/>
            <pc:sldMk cId="2877816621" sldId="1444"/>
            <ac:spMk id="16" creationId="{0C18CE53-CFA5-0D58-88F4-2FF57CE00655}"/>
          </ac:spMkLst>
        </pc:spChg>
        <pc:spChg chg="mod">
          <ac:chgData name="Guillaume Bonheure" userId="e6ea2d814523e289" providerId="LiveId" clId="{1CCA4AEF-DF89-462D-BFF3-6C8FFC3F5474}" dt="2022-12-06T19:29:32.416" v="38" actId="1076"/>
          <ac:spMkLst>
            <pc:docMk/>
            <pc:sldMk cId="2877816621" sldId="1444"/>
            <ac:spMk id="17" creationId="{2A28BEBA-D33D-0EE9-A256-5B250B1E18C9}"/>
          </ac:spMkLst>
        </pc:spChg>
        <pc:spChg chg="mod">
          <ac:chgData name="Guillaume Bonheure" userId="e6ea2d814523e289" providerId="LiveId" clId="{1CCA4AEF-DF89-462D-BFF3-6C8FFC3F5474}" dt="2022-12-06T19:26:59.830" v="8" actId="1076"/>
          <ac:spMkLst>
            <pc:docMk/>
            <pc:sldMk cId="2877816621" sldId="1444"/>
            <ac:spMk id="20" creationId="{CA699090-F91B-906E-6F12-B804DF3E8A5D}"/>
          </ac:spMkLst>
        </pc:spChg>
        <pc:spChg chg="mod">
          <ac:chgData name="Guillaume Bonheure" userId="e6ea2d814523e289" providerId="LiveId" clId="{1CCA4AEF-DF89-462D-BFF3-6C8FFC3F5474}" dt="2022-12-06T19:26:50.768" v="7" actId="14100"/>
          <ac:spMkLst>
            <pc:docMk/>
            <pc:sldMk cId="2877816621" sldId="1444"/>
            <ac:spMk id="25" creationId="{11548CC9-14DF-026D-6134-2FAD1C21C93A}"/>
          </ac:spMkLst>
        </pc:spChg>
        <pc:spChg chg="mod">
          <ac:chgData name="Guillaume Bonheure" userId="e6ea2d814523e289" providerId="LiveId" clId="{1CCA4AEF-DF89-462D-BFF3-6C8FFC3F5474}" dt="2022-12-06T19:25:38.277" v="1" actId="14100"/>
          <ac:spMkLst>
            <pc:docMk/>
            <pc:sldMk cId="2877816621" sldId="1444"/>
            <ac:spMk id="26" creationId="{71147632-37C3-6B4E-8B86-3138668B1281}"/>
          </ac:spMkLst>
        </pc:spChg>
        <pc:spChg chg="mod">
          <ac:chgData name="Guillaume Bonheure" userId="e6ea2d814523e289" providerId="LiveId" clId="{1CCA4AEF-DF89-462D-BFF3-6C8FFC3F5474}" dt="2022-12-06T19:26:59.830" v="8" actId="1076"/>
          <ac:spMkLst>
            <pc:docMk/>
            <pc:sldMk cId="2877816621" sldId="1444"/>
            <ac:spMk id="29" creationId="{6283351A-E8C7-EB0C-2739-841C750FAD18}"/>
          </ac:spMkLst>
        </pc:spChg>
        <pc:spChg chg="mod">
          <ac:chgData name="Guillaume Bonheure" userId="e6ea2d814523e289" providerId="LiveId" clId="{1CCA4AEF-DF89-462D-BFF3-6C8FFC3F5474}" dt="2022-12-06T19:29:12.028" v="32" actId="1076"/>
          <ac:spMkLst>
            <pc:docMk/>
            <pc:sldMk cId="2877816621" sldId="1444"/>
            <ac:spMk id="30" creationId="{5B9BBFA2-DF0B-83BA-4FAE-4860B39F8E13}"/>
          </ac:spMkLst>
        </pc:spChg>
        <pc:spChg chg="mod">
          <ac:chgData name="Guillaume Bonheure" userId="e6ea2d814523e289" providerId="LiveId" clId="{1CCA4AEF-DF89-462D-BFF3-6C8FFC3F5474}" dt="2022-12-06T19:29:12.028" v="32" actId="1076"/>
          <ac:spMkLst>
            <pc:docMk/>
            <pc:sldMk cId="2877816621" sldId="1444"/>
            <ac:spMk id="31" creationId="{41CD0FDA-7374-F1EB-3199-E913C1758964}"/>
          </ac:spMkLst>
        </pc:spChg>
        <pc:spChg chg="mod">
          <ac:chgData name="Guillaume Bonheure" userId="e6ea2d814523e289" providerId="LiveId" clId="{1CCA4AEF-DF89-462D-BFF3-6C8FFC3F5474}" dt="2022-12-06T19:25:53.686" v="2" actId="14100"/>
          <ac:spMkLst>
            <pc:docMk/>
            <pc:sldMk cId="2877816621" sldId="1444"/>
            <ac:spMk id="33" creationId="{ACCBE6D3-A62D-3D4A-A24B-5A57F3DBB775}"/>
          </ac:spMkLst>
        </pc:spChg>
        <pc:spChg chg="mod">
          <ac:chgData name="Guillaume Bonheure" userId="e6ea2d814523e289" providerId="LiveId" clId="{1CCA4AEF-DF89-462D-BFF3-6C8FFC3F5474}" dt="2022-12-06T19:25:56.925" v="3" actId="14100"/>
          <ac:spMkLst>
            <pc:docMk/>
            <pc:sldMk cId="2877816621" sldId="1444"/>
            <ac:spMk id="34" creationId="{4EAF66C9-203E-8E4B-86AC-C98EDBE36137}"/>
          </ac:spMkLst>
        </pc:spChg>
        <pc:picChg chg="mod">
          <ac:chgData name="Guillaume Bonheure" userId="e6ea2d814523e289" providerId="LiveId" clId="{1CCA4AEF-DF89-462D-BFF3-6C8FFC3F5474}" dt="2022-12-06T19:30:13.623" v="42" actId="1076"/>
          <ac:picMkLst>
            <pc:docMk/>
            <pc:sldMk cId="2877816621" sldId="1444"/>
            <ac:picMk id="53" creationId="{86E4198C-A02A-FC9D-502A-E4C78CB65B03}"/>
          </ac:picMkLst>
        </pc:picChg>
        <pc:picChg chg="mod">
          <ac:chgData name="Guillaume Bonheure" userId="e6ea2d814523e289" providerId="LiveId" clId="{1CCA4AEF-DF89-462D-BFF3-6C8FFC3F5474}" dt="2022-12-06T19:30:06.702" v="41" actId="1076"/>
          <ac:picMkLst>
            <pc:docMk/>
            <pc:sldMk cId="2877816621" sldId="1444"/>
            <ac:picMk id="55" creationId="{43B5C513-BA74-77D3-1743-2C196064E26F}"/>
          </ac:picMkLst>
        </pc:picChg>
        <pc:picChg chg="mod">
          <ac:chgData name="Guillaume Bonheure" userId="e6ea2d814523e289" providerId="LiveId" clId="{1CCA4AEF-DF89-462D-BFF3-6C8FFC3F5474}" dt="2022-12-06T19:29:48.430" v="39" actId="1076"/>
          <ac:picMkLst>
            <pc:docMk/>
            <pc:sldMk cId="2877816621" sldId="1444"/>
            <ac:picMk id="59" creationId="{A48FFA49-1B52-C824-0E4C-F6082953453F}"/>
          </ac:picMkLst>
        </pc:picChg>
        <pc:picChg chg="mod">
          <ac:chgData name="Guillaume Bonheure" userId="e6ea2d814523e289" providerId="LiveId" clId="{1CCA4AEF-DF89-462D-BFF3-6C8FFC3F5474}" dt="2022-12-06T19:29:58.182" v="40" actId="1076"/>
          <ac:picMkLst>
            <pc:docMk/>
            <pc:sldMk cId="2877816621" sldId="1444"/>
            <ac:picMk id="61" creationId="{B61CE2B1-F30F-1161-8919-D79134D62BB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071B7-4BD8-8145-82BE-2A6C42B82778}" type="datetime1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2A3CC-E977-EE4F-996E-0EAC1D0D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955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1307E-C702-714D-87CE-7789B0B8B84B}" type="datetime1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3188" y="514350"/>
            <a:ext cx="38576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13408-1B40-47FE-9C4E-B8D2CA53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02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9107301"/>
            <a:ext cx="32918400" cy="283829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8492948" y="10743306"/>
            <a:ext cx="23317200" cy="5852160"/>
          </a:xfrm>
        </p:spPr>
        <p:txBody>
          <a:bodyPr anchor="b">
            <a:normAutofit/>
          </a:bodyPr>
          <a:lstStyle>
            <a:lvl1pPr>
              <a:defRPr sz="14079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0" lang="en-US" dirty="0"/>
              <a:t>LECTURE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492949" y="16595467"/>
            <a:ext cx="23328172" cy="202964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Lecture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607250" y="19442989"/>
            <a:ext cx="20173951" cy="2133600"/>
          </a:xfrm>
        </p:spPr>
        <p:txBody>
          <a:bodyPr/>
          <a:lstStyle>
            <a:lvl1pPr marL="0" marR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/>
            </a:pPr>
            <a:r>
              <a:rPr kumimoji="0" lang="en-US" dirty="0"/>
              <a:t>15.071x - The Analytics Edge</a:t>
            </a:r>
          </a:p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532" y="731520"/>
            <a:ext cx="29352240" cy="3169920"/>
          </a:xfrm>
        </p:spPr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05532" y="5120640"/>
            <a:ext cx="29352240" cy="143865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7765" y="8778243"/>
            <a:ext cx="25643207" cy="5354321"/>
          </a:xfrm>
        </p:spPr>
        <p:txBody>
          <a:bodyPr anchor="t"/>
          <a:lstStyle>
            <a:lvl1pPr marL="0" indent="0">
              <a:buNone/>
              <a:defRPr sz="89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4876800"/>
            <a:ext cx="32918400" cy="3657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Rectangle 7"/>
          <p:cNvSpPr/>
          <p:nvPr/>
        </p:nvSpPr>
        <p:spPr>
          <a:xfrm>
            <a:off x="0" y="5120640"/>
            <a:ext cx="4663440" cy="31699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9" name="Rectangle 8"/>
          <p:cNvSpPr/>
          <p:nvPr/>
        </p:nvSpPr>
        <p:spPr>
          <a:xfrm>
            <a:off x="4937760" y="5120640"/>
            <a:ext cx="27980640" cy="31699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0" y="5120640"/>
            <a:ext cx="27432000" cy="3169920"/>
          </a:xfrm>
          <a:solidFill>
            <a:schemeClr val="accent2">
              <a:lumMod val="90000"/>
              <a:lumOff val="10000"/>
            </a:schemeClr>
          </a:solidFill>
        </p:spPr>
        <p:txBody>
          <a:bodyPr/>
          <a:lstStyle>
            <a:lvl1pPr algn="l">
              <a:buNone/>
              <a:defRPr sz="14079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28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194560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17441644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3" y="19994263"/>
            <a:ext cx="25415392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731522"/>
            <a:ext cx="28803596" cy="3124202"/>
          </a:xfrm>
        </p:spPr>
        <p:txBody>
          <a:bodyPr>
            <a:normAutofit/>
          </a:bodyPr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05533" y="5120640"/>
            <a:ext cx="14253668" cy="14385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07844" y="5120640"/>
            <a:ext cx="13990320" cy="14386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529BBAC-6017-40E0-9911-67B1C747E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194560" y="731520"/>
            <a:ext cx="29352240" cy="316992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05532" y="5120640"/>
            <a:ext cx="29352240" cy="1448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3950208"/>
            <a:ext cx="32918400" cy="102412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8" name="Rectangle 7"/>
          <p:cNvSpPr/>
          <p:nvPr/>
        </p:nvSpPr>
        <p:spPr>
          <a:xfrm>
            <a:off x="0" y="4096512"/>
            <a:ext cx="1920240" cy="7315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9" name="Rectangle 8"/>
          <p:cNvSpPr/>
          <p:nvPr/>
        </p:nvSpPr>
        <p:spPr>
          <a:xfrm>
            <a:off x="2125981" y="4096512"/>
            <a:ext cx="30792420" cy="73152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560" y="19994263"/>
            <a:ext cx="27157680" cy="9759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194561" y="19816416"/>
            <a:ext cx="29363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4" r:id="rId5"/>
    <p:sldLayoutId id="2147484095" r:id="rId6"/>
    <p:sldLayoutId id="2147484097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152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024096" indent="-1024096" algn="l" rtl="0" eaLnBrk="1" latinLnBrk="0" hangingPunct="1">
        <a:spcBef>
          <a:spcPts val="384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8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2048193" indent="-877798" algn="l" rtl="0" eaLnBrk="1" latinLnBrk="0" hangingPunct="1">
        <a:spcBef>
          <a:spcPts val="1759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704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2925991" indent="-731498" algn="l" rtl="0" eaLnBrk="1" latinLnBrk="0" hangingPunct="1">
        <a:spcBef>
          <a:spcPts val="1601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640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4388986" indent="-731498" algn="l" rtl="0" eaLnBrk="1" latinLnBrk="0" hangingPunct="1">
        <a:spcBef>
          <a:spcPts val="1279"/>
        </a:spcBef>
        <a:buClr>
          <a:schemeClr val="accent3"/>
        </a:buClr>
        <a:buSzPct val="7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indent="-731498" algn="l" rtl="0" eaLnBrk="1" latinLnBrk="0" hangingPunct="1">
        <a:spcBef>
          <a:spcPts val="1279"/>
        </a:spcBef>
        <a:buClr>
          <a:schemeClr val="accent4"/>
        </a:buClr>
        <a:buSzPct val="6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5pPr>
      <a:lvl6pPr marL="6729777" indent="-731498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607574" indent="-731498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485372" indent="-731498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9363168" indent="-731498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62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259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3889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14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77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2409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7039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147632-37C3-6B4E-8B86-3138668B1281}"/>
              </a:ext>
            </a:extLst>
          </p:cNvPr>
          <p:cNvSpPr/>
          <p:nvPr/>
        </p:nvSpPr>
        <p:spPr>
          <a:xfrm>
            <a:off x="0" y="1"/>
            <a:ext cx="32918400" cy="21945602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76000"/>
                      </a14:imgEffect>
                      <a14:imgEffect>
                        <a14:brightnessContrast bright="2000" contrast="56000"/>
                      </a14:imgEffect>
                    </a14:imgLayer>
                  </a14:imgProps>
                </a:ext>
              </a:extLst>
            </a:blip>
            <a:srcRect/>
            <a:tile tx="0" ty="0" sx="100000" sy="10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4388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19707DB-3C5B-4A1F-B161-380ACA0B5B1F}"/>
              </a:ext>
            </a:extLst>
          </p:cNvPr>
          <p:cNvSpPr txBox="1">
            <a:spLocks/>
          </p:cNvSpPr>
          <p:nvPr/>
        </p:nvSpPr>
        <p:spPr>
          <a:xfrm>
            <a:off x="8155131" y="19698188"/>
            <a:ext cx="22832871" cy="2133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2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3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81" dirty="0"/>
              <a:t>15.071—The Analytics Edge 			Fall 2019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CBE6D3-A62D-3D4A-A24B-5A57F3DBB775}"/>
              </a:ext>
            </a:extLst>
          </p:cNvPr>
          <p:cNvSpPr/>
          <p:nvPr/>
        </p:nvSpPr>
        <p:spPr>
          <a:xfrm>
            <a:off x="304800" y="20398154"/>
            <a:ext cx="7605111" cy="1254838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13824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AF66C9-203E-8E4B-86AC-C98EDBE36137}"/>
              </a:ext>
            </a:extLst>
          </p:cNvPr>
          <p:cNvSpPr/>
          <p:nvPr/>
        </p:nvSpPr>
        <p:spPr>
          <a:xfrm>
            <a:off x="8080981" y="20388579"/>
            <a:ext cx="24532619" cy="1264414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13824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99938E6-E4B1-4D46-B06F-C0C0F5B16317}"/>
              </a:ext>
            </a:extLst>
          </p:cNvPr>
          <p:cNvSpPr txBox="1">
            <a:spLocks/>
          </p:cNvSpPr>
          <p:nvPr/>
        </p:nvSpPr>
        <p:spPr>
          <a:xfrm>
            <a:off x="8177123" y="20388579"/>
            <a:ext cx="23996197" cy="1188009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2194505" rtl="0" eaLnBrk="1" fontAlgn="auto" latinLnBrk="0" hangingPunct="1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536154" indent="-658352" algn="l" rtl="0" eaLnBrk="1" latinLnBrk="0" hangingPunct="1">
              <a:spcBef>
                <a:spcPts val="132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528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194505" indent="-548626" algn="l" rtl="0" eaLnBrk="1" latinLnBrk="0" hangingPunct="1">
              <a:spcBef>
                <a:spcPts val="12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291758" indent="-548626" algn="l" rtl="0" eaLnBrk="1" latinLnBrk="0" hangingPunct="1">
              <a:spcBef>
                <a:spcPts val="96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010" indent="-548626" algn="l" rtl="0" eaLnBrk="1" latinLnBrk="0" hangingPunct="1">
              <a:spcBef>
                <a:spcPts val="96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7362" indent="-54862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05713" indent="-54862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64065" indent="-54862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22416" indent="-54862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6646" dirty="0"/>
              <a:t>15.093—Optimization		                                        Fall 2022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C2635-39C9-EC9E-3ACC-20E16995E88C}"/>
              </a:ext>
            </a:extLst>
          </p:cNvPr>
          <p:cNvSpPr txBox="1">
            <a:spLocks/>
          </p:cNvSpPr>
          <p:nvPr/>
        </p:nvSpPr>
        <p:spPr>
          <a:xfrm>
            <a:off x="5245109" y="-34527"/>
            <a:ext cx="22428186" cy="3129419"/>
          </a:xfrm>
          <a:prstGeom prst="rect">
            <a:avLst/>
          </a:prstGeom>
        </p:spPr>
        <p:txBody>
          <a:bodyPr vert="horz" tIns="168812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7626" kern="1200" cap="none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688165"/>
            <a:r>
              <a:rPr lang="en-US" sz="7385" dirty="0"/>
              <a:t>Proposing an Optimal Formula 1 Race Schedule with </a:t>
            </a:r>
            <a:br>
              <a:rPr lang="en-US" sz="7385" dirty="0"/>
            </a:br>
            <a:r>
              <a:rPr lang="en-US" sz="7385" dirty="0"/>
              <a:t>Minimal Emissions and Maximal Total Attendance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7E88798F-08D4-CB38-84F1-BCFEA4E70A94}"/>
              </a:ext>
            </a:extLst>
          </p:cNvPr>
          <p:cNvSpPr txBox="1">
            <a:spLocks/>
          </p:cNvSpPr>
          <p:nvPr/>
        </p:nvSpPr>
        <p:spPr>
          <a:xfrm>
            <a:off x="6832246" y="2795642"/>
            <a:ext cx="19253908" cy="1002635"/>
          </a:xfrm>
          <a:prstGeom prst="rect">
            <a:avLst/>
          </a:prstGeom>
        </p:spPr>
        <p:txBody>
          <a:bodyPr tIns="168812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688165">
              <a:buNone/>
            </a:pPr>
            <a:r>
              <a:rPr lang="en-US" sz="4431" dirty="0"/>
              <a:t>Guillaume BONHEURE and Rodrigo OLIVARES-LOPEZ</a:t>
            </a:r>
          </a:p>
        </p:txBody>
      </p:sp>
      <p:pic>
        <p:nvPicPr>
          <p:cNvPr id="4" name="Picture Placeholder 18" descr="Logo, company name&#10;&#10;Description automatically generated">
            <a:extLst>
              <a:ext uri="{FF2B5EF4-FFF2-40B4-BE49-F238E27FC236}">
                <a16:creationId xmlns:a16="http://schemas.microsoft.com/office/drawing/2014/main" id="{A42C3057-0C40-D608-78B4-46F753FC1F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22" b="-32522"/>
          <a:stretch/>
        </p:blipFill>
        <p:spPr>
          <a:xfrm>
            <a:off x="1610747" y="427191"/>
            <a:ext cx="3285892" cy="3129419"/>
          </a:xfrm>
          <a:prstGeom prst="rect">
            <a:avLst/>
          </a:prstGeom>
        </p:spPr>
      </p:pic>
      <p:pic>
        <p:nvPicPr>
          <p:cNvPr id="6" name="Picture Placeholder 20" descr="Icon&#10;&#10;Description automatically generated with low confidence">
            <a:extLst>
              <a:ext uri="{FF2B5EF4-FFF2-40B4-BE49-F238E27FC236}">
                <a16:creationId xmlns:a16="http://schemas.microsoft.com/office/drawing/2014/main" id="{3E6C0F51-7015-25F3-AE3D-BF6BF64721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7673292" y="0"/>
            <a:ext cx="4182993" cy="3983801"/>
          </a:xfrm>
          <a:prstGeom prst="rect">
            <a:avLst/>
          </a:prstGeom>
        </p:spPr>
      </p:pic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555051C7-B597-C6ED-E8B5-A381273377C6}"/>
              </a:ext>
            </a:extLst>
          </p:cNvPr>
          <p:cNvSpPr txBox="1">
            <a:spLocks/>
          </p:cNvSpPr>
          <p:nvPr/>
        </p:nvSpPr>
        <p:spPr>
          <a:xfrm>
            <a:off x="304792" y="4173415"/>
            <a:ext cx="10496063" cy="8109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68812" anchor="ctr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688165"/>
            <a:r>
              <a:rPr lang="en-US" sz="443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C1E097B1-454C-C995-51C2-98FFE15F95CD}"/>
              </a:ext>
            </a:extLst>
          </p:cNvPr>
          <p:cNvSpPr txBox="1">
            <a:spLocks/>
          </p:cNvSpPr>
          <p:nvPr/>
        </p:nvSpPr>
        <p:spPr>
          <a:xfrm>
            <a:off x="11211168" y="4975102"/>
            <a:ext cx="10496063" cy="6923535"/>
          </a:xfrm>
          <a:prstGeom prst="rect">
            <a:avLst/>
          </a:prstGeom>
          <a:solidFill>
            <a:schemeClr val="bg1"/>
          </a:solidFill>
        </p:spPr>
        <p:txBody>
          <a:bodyPr lIns="337625" tIns="168812" rIns="337625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688165">
              <a:spcBef>
                <a:spcPts val="1108"/>
              </a:spcBef>
              <a:buNone/>
            </a:pPr>
            <a:r>
              <a:rPr lang="en-US" sz="3323" b="1" dirty="0"/>
              <a:t>Objective</a:t>
            </a:r>
            <a:r>
              <a:rPr lang="en-US" sz="3323" dirty="0"/>
              <a:t>: Minimize emissions and attendance loss</a:t>
            </a:r>
            <a:endParaRPr lang="en-US" sz="3323" b="1" dirty="0"/>
          </a:p>
          <a:p>
            <a:pPr marL="0" indent="0" defTabSz="1688165">
              <a:spcBef>
                <a:spcPts val="1108"/>
              </a:spcBef>
              <a:buNone/>
            </a:pPr>
            <a:r>
              <a:rPr lang="en-US" sz="3323" b="1" dirty="0"/>
              <a:t>Vehicle Routing </a:t>
            </a:r>
            <a:br>
              <a:rPr lang="en-US" sz="3323" b="1" dirty="0"/>
            </a:br>
            <a:r>
              <a:rPr lang="en-US" sz="3323" dirty="0"/>
              <a:t>(</a:t>
            </a:r>
            <a:r>
              <a:rPr lang="en-US" sz="3323" i="1" dirty="0"/>
              <a:t>the teams that return home, determines consecutive races</a:t>
            </a:r>
            <a:r>
              <a:rPr lang="en-US" sz="3323" dirty="0"/>
              <a:t>):</a:t>
            </a:r>
            <a:endParaRPr lang="en-US" sz="3323" b="1" dirty="0"/>
          </a:p>
          <a:p>
            <a:pPr marL="422041" indent="-422041" defTabSz="1688165">
              <a:spcBef>
                <a:spcPts val="1108"/>
              </a:spcBef>
              <a:buFont typeface="Arial" panose="020B0604020202020204" pitchFamily="34" charset="0"/>
              <a:buChar char="•"/>
            </a:pPr>
            <a:r>
              <a:rPr lang="en-US" sz="3323" dirty="0"/>
              <a:t>Every race is visited exactly once</a:t>
            </a:r>
          </a:p>
          <a:p>
            <a:pPr marL="422041" indent="-422041" defTabSz="1688165">
              <a:spcBef>
                <a:spcPts val="1108"/>
              </a:spcBef>
              <a:buFont typeface="Arial" panose="020B0604020202020204" pitchFamily="34" charset="0"/>
              <a:buChar char="•"/>
            </a:pPr>
            <a:r>
              <a:rPr lang="en-US" sz="3323" dirty="0"/>
              <a:t>At most 2 triple consecutive races (triple header)</a:t>
            </a:r>
          </a:p>
          <a:p>
            <a:pPr marL="422041" indent="-422041" defTabSz="1688165">
              <a:spcBef>
                <a:spcPts val="1108"/>
              </a:spcBef>
              <a:buFont typeface="Arial" panose="020B0604020202020204" pitchFamily="34" charset="0"/>
              <a:buChar char="•"/>
            </a:pPr>
            <a:r>
              <a:rPr lang="en-US" sz="3323" dirty="0"/>
              <a:t>At most 6 double consecutive races </a:t>
            </a:r>
          </a:p>
          <a:p>
            <a:pPr marL="422041" indent="-422041" defTabSz="1688165">
              <a:spcBef>
                <a:spcPts val="1108"/>
              </a:spcBef>
              <a:buFont typeface="Arial" panose="020B0604020202020204" pitchFamily="34" charset="0"/>
              <a:buChar char="•"/>
            </a:pPr>
            <a:r>
              <a:rPr lang="en-US" sz="3323" dirty="0"/>
              <a:t>Never have more than 3 consecutive races</a:t>
            </a:r>
          </a:p>
          <a:p>
            <a:pPr marL="0" indent="0" defTabSz="1688165">
              <a:spcBef>
                <a:spcPts val="1108"/>
              </a:spcBef>
              <a:buNone/>
            </a:pPr>
            <a:r>
              <a:rPr lang="en-US" sz="3323" b="1" dirty="0"/>
              <a:t>Travelling Salesman </a:t>
            </a:r>
            <a:br>
              <a:rPr lang="en-US" sz="3323" b="1" dirty="0"/>
            </a:br>
            <a:r>
              <a:rPr lang="en-US" sz="3323" dirty="0"/>
              <a:t>(</a:t>
            </a:r>
            <a:r>
              <a:rPr lang="en-US" sz="3323" i="1" dirty="0"/>
              <a:t>logistics between races, determines overall race schedule</a:t>
            </a:r>
            <a:r>
              <a:rPr lang="en-US" sz="3323" dirty="0"/>
              <a:t>):</a:t>
            </a:r>
            <a:endParaRPr lang="en-US" sz="3323" b="1" dirty="0"/>
          </a:p>
          <a:p>
            <a:pPr marL="422041" indent="-422041" defTabSz="1688165">
              <a:spcBef>
                <a:spcPts val="1108"/>
              </a:spcBef>
              <a:buFont typeface="Arial" panose="020B0604020202020204" pitchFamily="34" charset="0"/>
              <a:buChar char="•"/>
            </a:pPr>
            <a:r>
              <a:rPr lang="en-US" sz="3323" dirty="0"/>
              <a:t>Triple and double headers from VRP are fixed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B8578399-790F-0369-323E-D89EC71F0B93}"/>
              </a:ext>
            </a:extLst>
          </p:cNvPr>
          <p:cNvSpPr txBox="1">
            <a:spLocks/>
          </p:cNvSpPr>
          <p:nvPr/>
        </p:nvSpPr>
        <p:spPr>
          <a:xfrm>
            <a:off x="11211168" y="4166253"/>
            <a:ext cx="10496063" cy="8171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68812" anchor="ctr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688165"/>
            <a:r>
              <a:rPr lang="en-US" sz="4431" dirty="0">
                <a:solidFill>
                  <a:schemeClr val="bg1"/>
                </a:solidFill>
              </a:rPr>
              <a:t>Model Formulation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5057525E-291A-449E-C130-4D2D1CF31C3B}"/>
              </a:ext>
            </a:extLst>
          </p:cNvPr>
          <p:cNvSpPr txBox="1">
            <a:spLocks/>
          </p:cNvSpPr>
          <p:nvPr/>
        </p:nvSpPr>
        <p:spPr>
          <a:xfrm>
            <a:off x="22117547" y="4167854"/>
            <a:ext cx="10496063" cy="8171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68812" anchor="ctr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688165"/>
            <a:r>
              <a:rPr lang="en-US" sz="4431" dirty="0">
                <a:solidFill>
                  <a:schemeClr val="bg1"/>
                </a:solidFill>
              </a:rPr>
              <a:t>Emissions and Attendance Trade-Off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DF89849-BA68-FF2F-72C9-978DA596EE63}"/>
              </a:ext>
            </a:extLst>
          </p:cNvPr>
          <p:cNvSpPr txBox="1">
            <a:spLocks/>
          </p:cNvSpPr>
          <p:nvPr/>
        </p:nvSpPr>
        <p:spPr>
          <a:xfrm>
            <a:off x="304792" y="4984377"/>
            <a:ext cx="10496063" cy="6923535"/>
          </a:xfrm>
          <a:prstGeom prst="rect">
            <a:avLst/>
          </a:prstGeom>
          <a:solidFill>
            <a:schemeClr val="bg1"/>
          </a:solidFill>
        </p:spPr>
        <p:txBody>
          <a:bodyPr lIns="337625" tIns="168812" rIns="337625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108"/>
              </a:spcBef>
              <a:buNone/>
            </a:pPr>
            <a:r>
              <a:rPr lang="en-US" sz="3323" dirty="0"/>
              <a:t>Formula 1 is a sport with </a:t>
            </a:r>
            <a:r>
              <a:rPr lang="en-US" sz="3323" b="1" dirty="0"/>
              <a:t>very complex logistics:</a:t>
            </a:r>
          </a:p>
          <a:p>
            <a:pPr marL="422041" indent="-422041" algn="just">
              <a:spcBef>
                <a:spcPts val="1108"/>
              </a:spcBef>
              <a:buFont typeface="Arial" panose="020B0604020202020204" pitchFamily="34" charset="0"/>
              <a:buChar char="•"/>
            </a:pPr>
            <a:r>
              <a:rPr lang="en-US" sz="3323" dirty="0"/>
              <a:t>Teams and equipment need to </a:t>
            </a:r>
            <a:r>
              <a:rPr lang="en-US" sz="3323" b="1" dirty="0"/>
              <a:t>travel the globe </a:t>
            </a:r>
            <a:r>
              <a:rPr lang="en-US" sz="3323" dirty="0"/>
              <a:t>in very </a:t>
            </a:r>
            <a:r>
              <a:rPr lang="en-US" sz="3323" b="1" dirty="0"/>
              <a:t>short timeframes </a:t>
            </a:r>
            <a:r>
              <a:rPr lang="en-US" sz="3323" dirty="0"/>
              <a:t>over a 24-race calendar.</a:t>
            </a:r>
          </a:p>
          <a:p>
            <a:pPr marL="422041" indent="-422041" algn="just">
              <a:spcBef>
                <a:spcPts val="1108"/>
              </a:spcBef>
              <a:buFont typeface="Arial" panose="020B0604020202020204" pitchFamily="34" charset="0"/>
              <a:buChar char="•"/>
            </a:pPr>
            <a:r>
              <a:rPr lang="en-US" sz="3323" dirty="0"/>
              <a:t>Teams cannot sustain many repeated races and need to </a:t>
            </a:r>
            <a:r>
              <a:rPr lang="en-US" sz="3323" b="1" dirty="0"/>
              <a:t>return home often</a:t>
            </a:r>
            <a:r>
              <a:rPr lang="en-US" sz="3323" dirty="0"/>
              <a:t>, with a </a:t>
            </a:r>
            <a:r>
              <a:rPr lang="en-US" sz="3323" b="1" dirty="0"/>
              <a:t>maximum number of consecutive races</a:t>
            </a:r>
            <a:r>
              <a:rPr lang="en-US" sz="3323" dirty="0"/>
              <a:t> allowed.</a:t>
            </a:r>
          </a:p>
          <a:p>
            <a:pPr marL="422041" indent="-422041" algn="just">
              <a:spcBef>
                <a:spcPts val="1108"/>
              </a:spcBef>
              <a:buFont typeface="Arial" panose="020B0604020202020204" pitchFamily="34" charset="0"/>
              <a:buChar char="•"/>
            </a:pPr>
            <a:r>
              <a:rPr lang="en-US" sz="3323" dirty="0"/>
              <a:t>Many races close to each other </a:t>
            </a:r>
            <a:r>
              <a:rPr lang="en-US" sz="3323" b="1" dirty="0"/>
              <a:t>decreases overall attendance</a:t>
            </a:r>
            <a:r>
              <a:rPr lang="en-US" sz="3323" dirty="0"/>
              <a:t> because of saturation in that area</a:t>
            </a:r>
            <a:br>
              <a:rPr lang="en-US" sz="3323" dirty="0"/>
            </a:br>
            <a:endParaRPr lang="en-US" sz="3323" dirty="0"/>
          </a:p>
          <a:p>
            <a:pPr marL="641855" indent="-641855" algn="just">
              <a:spcBef>
                <a:spcPts val="1108"/>
              </a:spcBef>
            </a:pPr>
            <a:r>
              <a:rPr lang="en-US" sz="3323" b="1" dirty="0"/>
              <a:t>How to optimize the 2023 race schedule for minimal emissions and maximal attendance?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DD1730B-98F7-CC9F-291F-B75DC6817DA6}"/>
              </a:ext>
            </a:extLst>
          </p:cNvPr>
          <p:cNvSpPr/>
          <p:nvPr/>
        </p:nvSpPr>
        <p:spPr>
          <a:xfrm>
            <a:off x="572080" y="10299884"/>
            <a:ext cx="506437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9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Placeholder 13">
                <a:extLst>
                  <a:ext uri="{FF2B5EF4-FFF2-40B4-BE49-F238E27FC236}">
                    <a16:creationId xmlns:a16="http://schemas.microsoft.com/office/drawing/2014/main" id="{17D244B9-3BE6-F2F0-8C4D-F9A326E3EF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17547" y="4984968"/>
                <a:ext cx="10496063" cy="69235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337625" tIns="168812" rIns="337625"/>
              <a:lstStyle>
                <a:lvl1pPr marL="554705" indent="-554705" algn="l" rtl="0" eaLnBrk="1" latinLnBrk="0" hangingPunct="1">
                  <a:spcBef>
                    <a:spcPts val="2080"/>
                  </a:spcBef>
                  <a:buClr>
                    <a:schemeClr val="accent2">
                      <a:lumMod val="90000"/>
                      <a:lumOff val="10000"/>
                    </a:schemeClr>
                  </a:buClr>
                  <a:buSzPct val="70000"/>
                  <a:buFont typeface="Arial"/>
                  <a:buChar char="•"/>
                  <a:defRPr kumimoji="0" sz="4333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1109410" indent="-475462" algn="l" rtl="0" eaLnBrk="1" latinLnBrk="0" hangingPunct="1">
                  <a:spcBef>
                    <a:spcPts val="953"/>
                  </a:spcBef>
                  <a:buClr>
                    <a:schemeClr val="accent2">
                      <a:lumMod val="90000"/>
                      <a:lumOff val="10000"/>
                    </a:schemeClr>
                  </a:buClr>
                  <a:buSzPct val="70000"/>
                  <a:buFont typeface="Arial"/>
                  <a:buChar char="•"/>
                  <a:defRPr kumimoji="0" sz="3813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584872" indent="-396218" algn="l" rtl="0" eaLnBrk="1" latinLnBrk="0" hangingPunct="1">
                  <a:spcBef>
                    <a:spcPts val="867"/>
                  </a:spcBef>
                  <a:buClr>
                    <a:schemeClr val="accent2">
                      <a:lumMod val="90000"/>
                      <a:lumOff val="10000"/>
                    </a:schemeClr>
                  </a:buClr>
                  <a:buSzPct val="70000"/>
                  <a:buFont typeface="Arial"/>
                  <a:buChar char="•"/>
                  <a:defRPr kumimoji="0" sz="3467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2377308" indent="-396218" algn="l" rtl="0" eaLnBrk="1" latinLnBrk="0" hangingPunct="1">
                  <a:spcBef>
                    <a:spcPts val="693"/>
                  </a:spcBef>
                  <a:buClr>
                    <a:schemeClr val="accent3"/>
                  </a:buClr>
                  <a:buSzPct val="75000"/>
                  <a:buFont typeface="Wingdings" charset="2"/>
                  <a:buChar char="§"/>
                  <a:defRPr kumimoji="0" sz="34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169743" indent="-396218" algn="l" rtl="0" eaLnBrk="1" latinLnBrk="0" hangingPunct="1">
                  <a:spcBef>
                    <a:spcPts val="693"/>
                  </a:spcBef>
                  <a:buClr>
                    <a:schemeClr val="accent4"/>
                  </a:buClr>
                  <a:buSzPct val="65000"/>
                  <a:buFont typeface="Wingdings" charset="2"/>
                  <a:buChar char="§"/>
                  <a:defRPr kumimoji="0" sz="34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45205" indent="-39621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312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20666" indent="-39621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312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96128" indent="-396218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312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1589" indent="-396218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312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108"/>
                  </a:spcBef>
                  <a:buNone/>
                </a:pPr>
                <a:r>
                  <a:rPr lang="en-US" sz="3323" dirty="0"/>
                  <a:t>Emissions as a function of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2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23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323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23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23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323" dirty="0"/>
                  <a:t>:</a:t>
                </a:r>
                <a:br>
                  <a:rPr lang="en-US" sz="3323" dirty="0"/>
                </a:br>
                <a:r>
                  <a:rPr lang="en-US" sz="923" dirty="0"/>
                  <a:t> </a:t>
                </a:r>
                <a:r>
                  <a:rPr lang="en-US" sz="1108" dirty="0"/>
                  <a:t> </a:t>
                </a:r>
                <a:r>
                  <a:rPr lang="en-US" sz="1662" dirty="0"/>
                  <a:t> </a:t>
                </a:r>
                <a:endParaRPr lang="en-US" sz="2954" dirty="0"/>
              </a:p>
              <a:p>
                <a:pPr marL="0" indent="0">
                  <a:spcBef>
                    <a:spcPts val="1108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5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54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954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54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954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95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95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954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∗62         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≤5000 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∗500       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5000 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</m:t>
                              </m:r>
                            </m:e>
                          </m:eqArr>
                          <m:r>
                            <a:rPr lang="en-US" sz="2954" i="1">
                              <a:latin typeface="Cambria Math" panose="02040503050406030204" pitchFamily="18" charset="0"/>
                            </a:rPr>
                            <m:t>    (</m:t>
                          </m:r>
                          <m:r>
                            <a:rPr lang="en-US" sz="2954" i="1">
                              <a:latin typeface="Cambria Math" panose="02040503050406030204" pitchFamily="18" charset="0"/>
                            </a:rPr>
                            <m:t>𝑔𝑟𝑎𝑚𝑠</m:t>
                          </m:r>
                          <m:f>
                            <m:fPr>
                              <m:ctrlPr>
                                <a:rPr lang="en-US" sz="2954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𝑡𝑜𝑛</m:t>
                              </m:r>
                            </m:den>
                          </m:f>
                          <m:r>
                            <a:rPr lang="en-US" sz="2954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323" dirty="0"/>
              </a:p>
              <a:p>
                <a:pPr marL="0" indent="0">
                  <a:spcBef>
                    <a:spcPts val="1108"/>
                  </a:spcBef>
                  <a:buNone/>
                </a:pPr>
                <a:r>
                  <a:rPr lang="en-US" sz="3323" dirty="0"/>
                  <a:t>(i.e., do we go by truck or by plane?)</a:t>
                </a:r>
                <a:br>
                  <a:rPr lang="en-US" sz="3323" dirty="0"/>
                </a:br>
                <a:r>
                  <a:rPr lang="en-US" sz="1662" dirty="0"/>
                  <a:t> </a:t>
                </a:r>
                <a:endParaRPr lang="en-US" sz="3323" dirty="0"/>
              </a:p>
              <a:p>
                <a:pPr marL="0" indent="0">
                  <a:spcBef>
                    <a:spcPts val="1108"/>
                  </a:spcBef>
                  <a:buNone/>
                </a:pPr>
                <a:r>
                  <a:rPr lang="en-US" sz="3323" dirty="0"/>
                  <a:t>Attendance loss as a function of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2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23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323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23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23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323" dirty="0"/>
                  <a:t>:</a:t>
                </a:r>
                <a:br>
                  <a:rPr lang="en-US" sz="3323" dirty="0"/>
                </a:br>
                <a:r>
                  <a:rPr lang="en-US" sz="1662" dirty="0"/>
                  <a:t>  </a:t>
                </a:r>
                <a:endParaRPr lang="en-US" sz="1939" dirty="0"/>
              </a:p>
              <a:p>
                <a:pPr marL="0" indent="0">
                  <a:spcBef>
                    <a:spcPts val="1108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5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54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954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954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954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95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95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954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0 000      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250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 000 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500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100 000      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≤1000 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</m:t>
                              </m:r>
                            </m:e>
                            <m:e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50 000        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954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≤3500 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</m:t>
                              </m:r>
                            </m:e>
                            <m:e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0                                  </m:t>
                              </m:r>
                              <m:r>
                                <a:rPr lang="en-US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  <m:r>
                        <a:rPr lang="en-US" sz="2954" i="1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2954" i="1">
                          <a:latin typeface="Cambria Math" panose="02040503050406030204" pitchFamily="18" charset="0"/>
                        </a:rPr>
                        <m:t>𝑙𝑒𝑠𝑠</m:t>
                      </m:r>
                      <m:r>
                        <a:rPr lang="en-US" sz="2954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954" i="1">
                          <a:latin typeface="Cambria Math" panose="02040503050406030204" pitchFamily="18" charset="0"/>
                        </a:rPr>
                        <m:t>𝑝𝑒𝑜𝑝𝑙𝑒</m:t>
                      </m:r>
                      <m:r>
                        <a:rPr lang="en-US" sz="2954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323" dirty="0"/>
              </a:p>
            </p:txBody>
          </p:sp>
        </mc:Choice>
        <mc:Fallback>
          <p:sp>
            <p:nvSpPr>
              <p:cNvPr id="14" name="Text Placeholder 13">
                <a:extLst>
                  <a:ext uri="{FF2B5EF4-FFF2-40B4-BE49-F238E27FC236}">
                    <a16:creationId xmlns:a16="http://schemas.microsoft.com/office/drawing/2014/main" id="{17D244B9-3BE6-F2F0-8C4D-F9A326E3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547" y="4984968"/>
                <a:ext cx="10496063" cy="6923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F7405747-BF54-3F85-7346-DF87FA8FD0F5}"/>
              </a:ext>
            </a:extLst>
          </p:cNvPr>
          <p:cNvSpPr txBox="1">
            <a:spLocks/>
          </p:cNvSpPr>
          <p:nvPr/>
        </p:nvSpPr>
        <p:spPr>
          <a:xfrm>
            <a:off x="304794" y="12269366"/>
            <a:ext cx="10496058" cy="8171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68812" anchor="ctr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688165"/>
            <a:r>
              <a:rPr lang="en-US" sz="4431" dirty="0">
                <a:solidFill>
                  <a:schemeClr val="bg1"/>
                </a:solidFill>
              </a:rPr>
              <a:t>Trade-Off Results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C18CE53-CFA5-0D58-88F4-2FF57CE00655}"/>
              </a:ext>
            </a:extLst>
          </p:cNvPr>
          <p:cNvSpPr txBox="1">
            <a:spLocks/>
          </p:cNvSpPr>
          <p:nvPr/>
        </p:nvSpPr>
        <p:spPr>
          <a:xfrm>
            <a:off x="11211168" y="13086476"/>
            <a:ext cx="10496062" cy="6920116"/>
          </a:xfrm>
          <a:prstGeom prst="rect">
            <a:avLst/>
          </a:prstGeom>
          <a:solidFill>
            <a:schemeClr val="bg1"/>
          </a:solidFill>
        </p:spPr>
        <p:txBody>
          <a:bodyPr lIns="337625" tIns="168812" rIns="337625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3323"/>
              </a:spcBef>
              <a:buNone/>
            </a:pPr>
            <a:r>
              <a:rPr lang="en-US" sz="3323" dirty="0"/>
              <a:t>Under our assumptions, the optimal trade-off VRP solution leads to the teams having </a:t>
            </a:r>
            <a:r>
              <a:rPr lang="en-US" sz="3323" b="1" dirty="0"/>
              <a:t>37% less emissions </a:t>
            </a:r>
            <a:r>
              <a:rPr lang="en-US" sz="3323" dirty="0"/>
              <a:t>compared to the actual schedule.</a:t>
            </a:r>
            <a:endParaRPr lang="en-US" sz="3323" b="1" dirty="0"/>
          </a:p>
          <a:p>
            <a:pPr marL="0" indent="0" algn="just">
              <a:spcBef>
                <a:spcPts val="3323"/>
              </a:spcBef>
              <a:buNone/>
            </a:pPr>
            <a:r>
              <a:rPr lang="en-US" sz="3323" dirty="0"/>
              <a:t>Based on this optimal VRP, our optimal trade-off TSP solution leads to the race supporting logistics having </a:t>
            </a:r>
            <a:r>
              <a:rPr lang="en-US" sz="3323" b="1" dirty="0"/>
              <a:t>69% less emissions </a:t>
            </a:r>
            <a:r>
              <a:rPr lang="en-US" sz="3323" dirty="0"/>
              <a:t>than in the actual schedule.</a:t>
            </a:r>
            <a:endParaRPr lang="en-US" sz="3323" b="1" dirty="0"/>
          </a:p>
          <a:p>
            <a:pPr marL="0" indent="0" algn="just">
              <a:spcBef>
                <a:spcPts val="3323"/>
              </a:spcBef>
              <a:buNone/>
            </a:pPr>
            <a:r>
              <a:rPr lang="en-US" sz="3323" dirty="0"/>
              <a:t>Overall race attendance is given by the TSP, and in our optimal solution </a:t>
            </a:r>
            <a:r>
              <a:rPr lang="en-US" sz="3323" b="1" dirty="0"/>
              <a:t>attendance</a:t>
            </a:r>
            <a:r>
              <a:rPr lang="en-US" sz="3323" dirty="0"/>
              <a:t> </a:t>
            </a:r>
            <a:r>
              <a:rPr lang="en-US" sz="3323" b="1" dirty="0"/>
              <a:t>increases by 5.7% </a:t>
            </a:r>
            <a:r>
              <a:rPr lang="en-US" sz="3323" dirty="0"/>
              <a:t>compared to the actual 2023 race schedule.</a:t>
            </a:r>
          </a:p>
          <a:p>
            <a:pPr marL="422041" indent="-422041" algn="just" defTabSz="1688165">
              <a:spcBef>
                <a:spcPts val="1108"/>
              </a:spcBef>
              <a:buFont typeface="Arial" panose="020B0604020202020204" pitchFamily="34" charset="0"/>
              <a:buChar char="•"/>
            </a:pPr>
            <a:endParaRPr lang="en-US" sz="3323" dirty="0"/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2A28BEBA-D33D-0EE9-A256-5B250B1E18C9}"/>
              </a:ext>
            </a:extLst>
          </p:cNvPr>
          <p:cNvSpPr txBox="1">
            <a:spLocks/>
          </p:cNvSpPr>
          <p:nvPr/>
        </p:nvSpPr>
        <p:spPr>
          <a:xfrm>
            <a:off x="11211168" y="12269366"/>
            <a:ext cx="10496063" cy="8171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68812" anchor="ctr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688165"/>
            <a:r>
              <a:rPr lang="en-US" sz="4431" dirty="0">
                <a:solidFill>
                  <a:schemeClr val="bg1"/>
                </a:solidFill>
              </a:rPr>
              <a:t>Improvement Over Actual Schedule</a:t>
            </a:r>
          </a:p>
        </p:txBody>
      </p:sp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id="{CA699090-F91B-906E-6F12-B804DF3E8A5D}"/>
              </a:ext>
            </a:extLst>
          </p:cNvPr>
          <p:cNvSpPr txBox="1">
            <a:spLocks/>
          </p:cNvSpPr>
          <p:nvPr/>
        </p:nvSpPr>
        <p:spPr>
          <a:xfrm>
            <a:off x="22117547" y="12269953"/>
            <a:ext cx="10496063" cy="81711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68812" anchor="ctr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688165"/>
            <a:r>
              <a:rPr lang="en-US" sz="4431" dirty="0">
                <a:solidFill>
                  <a:schemeClr val="bg1"/>
                </a:solidFill>
              </a:rPr>
              <a:t>Potential Next Steps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1548CC9-14DF-026D-6134-2FAD1C21C93A}"/>
              </a:ext>
            </a:extLst>
          </p:cNvPr>
          <p:cNvSpPr txBox="1">
            <a:spLocks/>
          </p:cNvSpPr>
          <p:nvPr/>
        </p:nvSpPr>
        <p:spPr>
          <a:xfrm>
            <a:off x="304793" y="13086476"/>
            <a:ext cx="10496060" cy="6923535"/>
          </a:xfrm>
          <a:prstGeom prst="rect">
            <a:avLst/>
          </a:prstGeom>
          <a:solidFill>
            <a:schemeClr val="bg1"/>
          </a:solidFill>
        </p:spPr>
        <p:txBody>
          <a:bodyPr lIns="253218" tIns="168812" rIns="253218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108"/>
              </a:spcBef>
              <a:buNone/>
            </a:pPr>
            <a:endParaRPr lang="en-US" sz="3323" b="1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6283351A-E8C7-EB0C-2739-841C750FAD18}"/>
              </a:ext>
            </a:extLst>
          </p:cNvPr>
          <p:cNvSpPr txBox="1">
            <a:spLocks/>
          </p:cNvSpPr>
          <p:nvPr/>
        </p:nvSpPr>
        <p:spPr>
          <a:xfrm>
            <a:off x="22117547" y="13087067"/>
            <a:ext cx="10496063" cy="6923535"/>
          </a:xfrm>
          <a:prstGeom prst="rect">
            <a:avLst/>
          </a:prstGeom>
          <a:solidFill>
            <a:schemeClr val="bg1"/>
          </a:solidFill>
        </p:spPr>
        <p:txBody>
          <a:bodyPr lIns="337625" tIns="168812" rIns="337625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422041">
              <a:spcBef>
                <a:spcPts val="1108"/>
              </a:spcBef>
              <a:buNone/>
            </a:pPr>
            <a:r>
              <a:rPr lang="en-US" sz="3323" b="1" dirty="0"/>
              <a:t>1)</a:t>
            </a:r>
            <a:r>
              <a:rPr lang="en-US" sz="3323" dirty="0"/>
              <a:t> </a:t>
            </a:r>
            <a:r>
              <a:rPr lang="en-US" sz="3323" b="1" dirty="0"/>
              <a:t>Improve efficiency</a:t>
            </a:r>
            <a:br>
              <a:rPr lang="en-US" sz="3323" b="1" dirty="0"/>
            </a:br>
            <a:r>
              <a:rPr lang="en-US" sz="3323" dirty="0"/>
              <a:t>VRP model consists of 17M+ constraints and 14K+ variables, not tractable for consumer hardware</a:t>
            </a:r>
          </a:p>
          <a:p>
            <a:pPr marL="641855" indent="-641855">
              <a:spcBef>
                <a:spcPts val="1108"/>
              </a:spcBef>
            </a:pPr>
            <a:r>
              <a:rPr lang="en-US" sz="3323" dirty="0"/>
              <a:t>Explore ways to make problem </a:t>
            </a:r>
            <a:r>
              <a:rPr lang="en-US" sz="3323" b="1" dirty="0"/>
              <a:t>more computationally tractable</a:t>
            </a:r>
            <a:br>
              <a:rPr lang="en-US" sz="3323" b="1" dirty="0"/>
            </a:br>
            <a:r>
              <a:rPr lang="en-US" sz="1662" b="1" dirty="0"/>
              <a:t> </a:t>
            </a:r>
            <a:endParaRPr lang="en-US" sz="3323" dirty="0"/>
          </a:p>
          <a:p>
            <a:pPr marL="0" indent="-422041">
              <a:spcBef>
                <a:spcPts val="1108"/>
              </a:spcBef>
              <a:buNone/>
            </a:pPr>
            <a:r>
              <a:rPr lang="en-US" sz="3323" b="1" dirty="0"/>
              <a:t>2) What about the weather?</a:t>
            </a:r>
            <a:br>
              <a:rPr lang="en-US" sz="3323" b="1" dirty="0"/>
            </a:br>
            <a:r>
              <a:rPr lang="en-US" sz="3323" dirty="0"/>
              <a:t>A Formula 1 race can only be held if the weather is clear or if there is a limited amount of rain</a:t>
            </a:r>
          </a:p>
          <a:p>
            <a:pPr marL="641855" indent="-641855">
              <a:spcBef>
                <a:spcPts val="1108"/>
              </a:spcBef>
            </a:pPr>
            <a:r>
              <a:rPr lang="en-US" sz="3323" dirty="0"/>
              <a:t>Add time dimension and weather data to the TSP to </a:t>
            </a:r>
            <a:r>
              <a:rPr lang="en-US" sz="3323" b="1" dirty="0"/>
              <a:t>minimize chances of races being cancelled</a:t>
            </a:r>
            <a:r>
              <a:rPr lang="en-US" sz="3323" dirty="0"/>
              <a:t> due to bad weather</a:t>
            </a:r>
          </a:p>
          <a:p>
            <a:pPr marL="422041" indent="-422041">
              <a:spcBef>
                <a:spcPts val="1108"/>
              </a:spcBef>
              <a:buNone/>
            </a:pPr>
            <a:endParaRPr lang="en-US" sz="3323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B9BBFA2-DF0B-83BA-4FAE-4860B39F8E13}"/>
              </a:ext>
            </a:extLst>
          </p:cNvPr>
          <p:cNvSpPr/>
          <p:nvPr/>
        </p:nvSpPr>
        <p:spPr>
          <a:xfrm>
            <a:off x="22448939" y="14935200"/>
            <a:ext cx="506437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93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1CD0FDA-7374-F1EB-3199-E913C1758964}"/>
              </a:ext>
            </a:extLst>
          </p:cNvPr>
          <p:cNvSpPr/>
          <p:nvPr/>
        </p:nvSpPr>
        <p:spPr>
          <a:xfrm>
            <a:off x="22448939" y="18033928"/>
            <a:ext cx="506437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93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86E4198C-A02A-FC9D-502A-E4C78CB65B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173" y="16582060"/>
            <a:ext cx="4962738" cy="3428802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43B5C513-BA74-77D3-1743-2C196064E2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4174" y="13129848"/>
            <a:ext cx="4962737" cy="34287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48FFA49-1B52-C824-0E4C-F608295345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32628" y="13085625"/>
            <a:ext cx="4861553" cy="340685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1CE2B1-F30F-1161-8919-D79134D62B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2628" y="16583718"/>
            <a:ext cx="4892863" cy="340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6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5071x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15071x</Template>
  <TotalTime>0</TotalTime>
  <Words>413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Garamond</vt:lpstr>
      <vt:lpstr>Wingdings</vt:lpstr>
      <vt:lpstr>15071x</vt:lpstr>
      <vt:lpstr>PowerPoint Presentation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SNAPPY TITLE</dc:title>
  <dc:creator>Iain Dunning</dc:creator>
  <cp:lastModifiedBy>Guillaume Bonheure</cp:lastModifiedBy>
  <cp:revision>1192</cp:revision>
  <cp:lastPrinted>2019-09-27T03:03:02Z</cp:lastPrinted>
  <dcterms:created xsi:type="dcterms:W3CDTF">2013-09-21T19:17:55Z</dcterms:created>
  <dcterms:modified xsi:type="dcterms:W3CDTF">2022-12-06T19:30:25Z</dcterms:modified>
</cp:coreProperties>
</file>