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Lobster"/>
      <p:regular r:id="rId12"/>
    </p:embeddedFont>
    <p:embeddedFont>
      <p:font typeface="Montserrat"/>
      <p:regular r:id="rId13"/>
      <p:bold r:id="rId14"/>
      <p:italic r:id="rId15"/>
      <p:boldItalic r:id="rId16"/>
    </p:embeddedFont>
    <p:embeddedFont>
      <p:font typeface="Montserrat Medium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Medium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Montserrat-regular.fntdata"/><Relationship Id="rId12" Type="http://schemas.openxmlformats.org/officeDocument/2006/relationships/font" Target="fonts/Lobster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italic.fntdata"/><Relationship Id="rId14" Type="http://schemas.openxmlformats.org/officeDocument/2006/relationships/font" Target="fonts/Montserrat-bold.fntdata"/><Relationship Id="rId17" Type="http://schemas.openxmlformats.org/officeDocument/2006/relationships/font" Target="fonts/MontserratMedium-regular.fntdata"/><Relationship Id="rId16" Type="http://schemas.openxmlformats.org/officeDocument/2006/relationships/font" Target="fonts/Montserrat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Medium-italic.fntdata"/><Relationship Id="rId6" Type="http://schemas.openxmlformats.org/officeDocument/2006/relationships/slide" Target="slides/slide1.xml"/><Relationship Id="rId18" Type="http://schemas.openxmlformats.org/officeDocument/2006/relationships/font" Target="fonts/MontserratMedium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b32c38200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b32c38200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cb32c37ffa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cb32c37ff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cb32c37ffa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cb32c37ffa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cb32c37ffa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cb32c37ff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cb32c37ffa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cb32c37ffa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body"/>
          </p:nvPr>
        </p:nvSpPr>
        <p:spPr>
          <a:xfrm>
            <a:off x="0" y="0"/>
            <a:ext cx="45720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3500">
                <a:latin typeface="Montserrat Medium"/>
                <a:ea typeface="Montserrat Medium"/>
                <a:cs typeface="Montserrat Medium"/>
                <a:sym typeface="Montserrat Medium"/>
              </a:rPr>
              <a:t>PROJET 1</a:t>
            </a:r>
            <a:endParaRPr sz="35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fr" sz="1900">
                <a:solidFill>
                  <a:srgbClr val="997A41"/>
                </a:solidFill>
                <a:latin typeface="Lobster"/>
                <a:ea typeface="Lobster"/>
                <a:cs typeface="Lobster"/>
                <a:sym typeface="Lobster"/>
              </a:rPr>
              <a:t>Ma stratégie d’apprentissage</a:t>
            </a:r>
            <a:endParaRPr sz="1900">
              <a:solidFill>
                <a:srgbClr val="997A41"/>
              </a:solidFill>
              <a:latin typeface="Lobster"/>
              <a:ea typeface="Lobster"/>
              <a:cs typeface="Lobster"/>
              <a:sym typeface="Lobster"/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 rotWithShape="1">
          <a:blip r:embed="rId3">
            <a:alphaModFix/>
          </a:blip>
          <a:srcRect b="8416" l="0" r="0" t="8416"/>
          <a:stretch/>
        </p:blipFill>
        <p:spPr>
          <a:xfrm>
            <a:off x="4572000" y="0"/>
            <a:ext cx="5083176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182250" y="4544425"/>
            <a:ext cx="191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Montserrat"/>
                <a:ea typeface="Montserrat"/>
                <a:cs typeface="Montserrat"/>
                <a:sym typeface="Montserrat"/>
              </a:rPr>
              <a:t>Guillaume Bourlart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7" name="Google Shape;57;p13"/>
          <p:cNvSpPr/>
          <p:nvPr/>
        </p:nvSpPr>
        <p:spPr>
          <a:xfrm>
            <a:off x="96450" y="85725"/>
            <a:ext cx="85800" cy="1221600"/>
          </a:xfrm>
          <a:prstGeom prst="rect">
            <a:avLst/>
          </a:prstGeom>
          <a:solidFill>
            <a:srgbClr val="997A41"/>
          </a:solidFill>
          <a:ln cap="flat" cmpd="sng" w="9525">
            <a:solidFill>
              <a:srgbClr val="997A4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EA965"/>
              </a:solidFill>
              <a:highlight>
                <a:srgbClr val="CEA965"/>
              </a:highlight>
            </a:endParaRPr>
          </a:p>
        </p:txBody>
      </p:sp>
      <p:sp>
        <p:nvSpPr>
          <p:cNvPr id="58" name="Google Shape;58;p13"/>
          <p:cNvSpPr/>
          <p:nvPr/>
        </p:nvSpPr>
        <p:spPr>
          <a:xfrm rot="5400000">
            <a:off x="750150" y="-482175"/>
            <a:ext cx="85800" cy="1221600"/>
          </a:xfrm>
          <a:prstGeom prst="rect">
            <a:avLst/>
          </a:prstGeom>
          <a:solidFill>
            <a:srgbClr val="997A41"/>
          </a:solidFill>
          <a:ln cap="flat" cmpd="sng" w="9525">
            <a:solidFill>
              <a:srgbClr val="997A4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EA965"/>
              </a:solidFill>
              <a:highlight>
                <a:srgbClr val="CEA965"/>
              </a:highlight>
            </a:endParaRPr>
          </a:p>
        </p:txBody>
      </p:sp>
      <p:sp>
        <p:nvSpPr>
          <p:cNvPr id="59" name="Google Shape;59;p13"/>
          <p:cNvSpPr/>
          <p:nvPr/>
        </p:nvSpPr>
        <p:spPr>
          <a:xfrm>
            <a:off x="4387450" y="3808825"/>
            <a:ext cx="85800" cy="1221600"/>
          </a:xfrm>
          <a:prstGeom prst="rect">
            <a:avLst/>
          </a:prstGeom>
          <a:solidFill>
            <a:srgbClr val="997A41"/>
          </a:solidFill>
          <a:ln cap="flat" cmpd="sng" w="9525">
            <a:solidFill>
              <a:srgbClr val="997A4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EA965"/>
              </a:solidFill>
              <a:highlight>
                <a:srgbClr val="CEA965"/>
              </a:highlight>
            </a:endParaRPr>
          </a:p>
        </p:txBody>
      </p:sp>
      <p:sp>
        <p:nvSpPr>
          <p:cNvPr id="60" name="Google Shape;60;p13"/>
          <p:cNvSpPr/>
          <p:nvPr/>
        </p:nvSpPr>
        <p:spPr>
          <a:xfrm rot="5400000">
            <a:off x="3733750" y="4376725"/>
            <a:ext cx="85800" cy="1221600"/>
          </a:xfrm>
          <a:prstGeom prst="rect">
            <a:avLst/>
          </a:prstGeom>
          <a:solidFill>
            <a:srgbClr val="997A41"/>
          </a:solidFill>
          <a:ln cap="flat" cmpd="sng" w="9525">
            <a:solidFill>
              <a:srgbClr val="997A4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EA965"/>
              </a:solidFill>
              <a:highlight>
                <a:srgbClr val="CEA965"/>
              </a:highlight>
            </a:endParaRPr>
          </a:p>
        </p:txBody>
      </p:sp>
      <p:sp>
        <p:nvSpPr>
          <p:cNvPr id="61" name="Google Shape;61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131325"/>
            <a:ext cx="8520600" cy="51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 sz="1950">
                <a:solidFill>
                  <a:srgbClr val="51545B"/>
                </a:solidFill>
                <a:latin typeface="Montserrat"/>
                <a:ea typeface="Montserrat"/>
                <a:cs typeface="Montserrat"/>
                <a:sym typeface="Montserrat"/>
              </a:rPr>
              <a:t>Présentation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1030950" y="752350"/>
            <a:ext cx="7082100" cy="378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600">
                <a:solidFill>
                  <a:srgbClr val="51545B"/>
                </a:solidFill>
                <a:latin typeface="Montserrat"/>
                <a:ea typeface="Montserrat"/>
                <a:cs typeface="Montserrat"/>
                <a:sym typeface="Montserrat"/>
              </a:rPr>
              <a:t>parcours:</a:t>
            </a:r>
            <a:endParaRPr sz="1600">
              <a:solidFill>
                <a:srgbClr val="51545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rgbClr val="51545B"/>
              </a:buClr>
              <a:buSzPts val="1600"/>
              <a:buFont typeface="Montserrat"/>
              <a:buChar char="●"/>
            </a:pPr>
            <a:r>
              <a:rPr lang="fr" sz="1600">
                <a:solidFill>
                  <a:srgbClr val="51545B"/>
                </a:solidFill>
                <a:latin typeface="Montserrat"/>
                <a:ea typeface="Montserrat"/>
                <a:cs typeface="Montserrat"/>
                <a:sym typeface="Montserrat"/>
              </a:rPr>
              <a:t>BTS SIO (Services Informatique aux Organisations)</a:t>
            </a:r>
            <a:endParaRPr sz="1600">
              <a:solidFill>
                <a:srgbClr val="51545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rgbClr val="51545B"/>
              </a:buClr>
              <a:buSzPts val="1600"/>
              <a:buFont typeface="Montserrat"/>
              <a:buChar char="●"/>
            </a:pPr>
            <a:r>
              <a:rPr lang="fr" sz="1600">
                <a:solidFill>
                  <a:srgbClr val="51545B"/>
                </a:solidFill>
                <a:latin typeface="Montserrat"/>
                <a:ea typeface="Montserrat"/>
                <a:cs typeface="Montserrat"/>
                <a:sym typeface="Montserrat"/>
              </a:rPr>
              <a:t>Bachelor développeur de solutions digitales</a:t>
            </a:r>
            <a:endParaRPr sz="1600">
              <a:solidFill>
                <a:srgbClr val="51545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51545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600">
                <a:solidFill>
                  <a:srgbClr val="51545B"/>
                </a:solidFill>
                <a:latin typeface="Montserrat"/>
                <a:ea typeface="Montserrat"/>
                <a:cs typeface="Montserrat"/>
                <a:sym typeface="Montserrat"/>
              </a:rPr>
              <a:t>Pendant mon bachelor, j’ai commencé à m'intéresser au développement mobile pour approfondir mes connaissances et car c’est un domaine offrant de nombreuses opportunités dans lesquels une simple idée peut se transformer en un projet concret.</a:t>
            </a:r>
            <a:endParaRPr sz="1600">
              <a:solidFill>
                <a:srgbClr val="51545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51545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600" u="sng">
                <a:solidFill>
                  <a:srgbClr val="51545B"/>
                </a:solidFill>
                <a:latin typeface="Montserrat"/>
                <a:ea typeface="Montserrat"/>
                <a:cs typeface="Montserrat"/>
                <a:sym typeface="Montserrat"/>
              </a:rPr>
              <a:t>Pourquoi le développement iOS ? </a:t>
            </a:r>
            <a:endParaRPr sz="1600" u="sng">
              <a:solidFill>
                <a:srgbClr val="51545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600">
                <a:solidFill>
                  <a:srgbClr val="51545B"/>
                </a:solidFill>
                <a:latin typeface="Montserrat"/>
                <a:ea typeface="Montserrat"/>
                <a:cs typeface="Montserrat"/>
                <a:sym typeface="Montserrat"/>
              </a:rPr>
              <a:t>J’aime beaucoup la simplicité, l'efficacité et le fonctionnement intuitif d’Apple. J’ai  commencé à m'intéresser au langage Swift, avec lequel j’ai tout de suite accroché.</a:t>
            </a:r>
            <a:endParaRPr sz="1600">
              <a:solidFill>
                <a:srgbClr val="51545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51545B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51545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4"/>
          <p:cNvSpPr txBox="1"/>
          <p:nvPr>
            <p:ph idx="12" type="sldNum"/>
          </p:nvPr>
        </p:nvSpPr>
        <p:spPr>
          <a:xfrm>
            <a:off x="8386658" y="4640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fr" sz="1200"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 b="1" sz="1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9" name="Google Shape;69;p14"/>
          <p:cNvSpPr/>
          <p:nvPr/>
        </p:nvSpPr>
        <p:spPr>
          <a:xfrm>
            <a:off x="96450" y="85725"/>
            <a:ext cx="85800" cy="1221600"/>
          </a:xfrm>
          <a:prstGeom prst="rect">
            <a:avLst/>
          </a:prstGeom>
          <a:solidFill>
            <a:srgbClr val="997A41"/>
          </a:solidFill>
          <a:ln cap="flat" cmpd="sng" w="9525">
            <a:solidFill>
              <a:srgbClr val="997A4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EA965"/>
              </a:solidFill>
              <a:highlight>
                <a:srgbClr val="CEA965"/>
              </a:highlight>
            </a:endParaRPr>
          </a:p>
        </p:txBody>
      </p:sp>
      <p:sp>
        <p:nvSpPr>
          <p:cNvPr id="70" name="Google Shape;70;p14"/>
          <p:cNvSpPr/>
          <p:nvPr/>
        </p:nvSpPr>
        <p:spPr>
          <a:xfrm rot="5400000">
            <a:off x="750150" y="-482175"/>
            <a:ext cx="85800" cy="1221600"/>
          </a:xfrm>
          <a:prstGeom prst="rect">
            <a:avLst/>
          </a:prstGeom>
          <a:solidFill>
            <a:srgbClr val="997A41"/>
          </a:solidFill>
          <a:ln cap="flat" cmpd="sng" w="9525">
            <a:solidFill>
              <a:srgbClr val="997A4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EA965"/>
              </a:solidFill>
              <a:highlight>
                <a:srgbClr val="CEA965"/>
              </a:highlight>
            </a:endParaRPr>
          </a:p>
        </p:txBody>
      </p:sp>
      <p:sp>
        <p:nvSpPr>
          <p:cNvPr id="71" name="Google Shape;71;p14"/>
          <p:cNvSpPr/>
          <p:nvPr/>
        </p:nvSpPr>
        <p:spPr>
          <a:xfrm rot="5400000">
            <a:off x="8367450" y="4380525"/>
            <a:ext cx="85800" cy="1221600"/>
          </a:xfrm>
          <a:prstGeom prst="rect">
            <a:avLst/>
          </a:prstGeom>
          <a:solidFill>
            <a:srgbClr val="997A41"/>
          </a:solidFill>
          <a:ln cap="flat" cmpd="sng" w="9525">
            <a:solidFill>
              <a:srgbClr val="997A4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EA965"/>
              </a:solidFill>
              <a:highlight>
                <a:srgbClr val="CEA965"/>
              </a:highlight>
            </a:endParaRPr>
          </a:p>
        </p:txBody>
      </p:sp>
      <p:sp>
        <p:nvSpPr>
          <p:cNvPr id="72" name="Google Shape;72;p14"/>
          <p:cNvSpPr/>
          <p:nvPr/>
        </p:nvSpPr>
        <p:spPr>
          <a:xfrm>
            <a:off x="8935350" y="3726825"/>
            <a:ext cx="85800" cy="1221600"/>
          </a:xfrm>
          <a:prstGeom prst="rect">
            <a:avLst/>
          </a:prstGeom>
          <a:solidFill>
            <a:srgbClr val="997A41"/>
          </a:solidFill>
          <a:ln cap="flat" cmpd="sng" w="9525">
            <a:solidFill>
              <a:srgbClr val="997A4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EA965"/>
              </a:solidFill>
              <a:highlight>
                <a:srgbClr val="CEA965"/>
              </a:highligh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8950" y="1176826"/>
            <a:ext cx="5804175" cy="3264850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5"/>
          <p:cNvSpPr txBox="1"/>
          <p:nvPr>
            <p:ph idx="12" type="sldNum"/>
          </p:nvPr>
        </p:nvSpPr>
        <p:spPr>
          <a:xfrm>
            <a:off x="8386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fr" sz="1200"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 b="1" sz="1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9" name="Google Shape;79;p15"/>
          <p:cNvSpPr/>
          <p:nvPr/>
        </p:nvSpPr>
        <p:spPr>
          <a:xfrm>
            <a:off x="96450" y="85725"/>
            <a:ext cx="85800" cy="1221600"/>
          </a:xfrm>
          <a:prstGeom prst="rect">
            <a:avLst/>
          </a:prstGeom>
          <a:solidFill>
            <a:srgbClr val="997A41"/>
          </a:solidFill>
          <a:ln cap="flat" cmpd="sng" w="9525">
            <a:solidFill>
              <a:srgbClr val="997A4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EA965"/>
              </a:solidFill>
              <a:highlight>
                <a:srgbClr val="CEA965"/>
              </a:highlight>
            </a:endParaRPr>
          </a:p>
        </p:txBody>
      </p:sp>
      <p:sp>
        <p:nvSpPr>
          <p:cNvPr id="80" name="Google Shape;80;p15"/>
          <p:cNvSpPr/>
          <p:nvPr/>
        </p:nvSpPr>
        <p:spPr>
          <a:xfrm rot="5400000">
            <a:off x="750150" y="-482175"/>
            <a:ext cx="85800" cy="1221600"/>
          </a:xfrm>
          <a:prstGeom prst="rect">
            <a:avLst/>
          </a:prstGeom>
          <a:solidFill>
            <a:srgbClr val="997A41"/>
          </a:solidFill>
          <a:ln cap="flat" cmpd="sng" w="9525">
            <a:solidFill>
              <a:srgbClr val="997A4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EA965"/>
              </a:solidFill>
              <a:highlight>
                <a:srgbClr val="CEA965"/>
              </a:highlight>
            </a:endParaRPr>
          </a:p>
        </p:txBody>
      </p:sp>
      <p:sp>
        <p:nvSpPr>
          <p:cNvPr id="81" name="Google Shape;81;p15"/>
          <p:cNvSpPr/>
          <p:nvPr/>
        </p:nvSpPr>
        <p:spPr>
          <a:xfrm rot="5400000">
            <a:off x="8367450" y="4403125"/>
            <a:ext cx="85800" cy="1221600"/>
          </a:xfrm>
          <a:prstGeom prst="rect">
            <a:avLst/>
          </a:prstGeom>
          <a:solidFill>
            <a:srgbClr val="997A41"/>
          </a:solidFill>
          <a:ln cap="flat" cmpd="sng" w="9525">
            <a:solidFill>
              <a:srgbClr val="997A4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EA965"/>
              </a:solidFill>
              <a:highlight>
                <a:srgbClr val="CEA965"/>
              </a:highlight>
            </a:endParaRPr>
          </a:p>
        </p:txBody>
      </p:sp>
      <p:sp>
        <p:nvSpPr>
          <p:cNvPr id="82" name="Google Shape;82;p15"/>
          <p:cNvSpPr/>
          <p:nvPr/>
        </p:nvSpPr>
        <p:spPr>
          <a:xfrm>
            <a:off x="8935350" y="3749425"/>
            <a:ext cx="85800" cy="1221600"/>
          </a:xfrm>
          <a:prstGeom prst="rect">
            <a:avLst/>
          </a:prstGeom>
          <a:solidFill>
            <a:srgbClr val="997A41"/>
          </a:solidFill>
          <a:ln cap="flat" cmpd="sng" w="9525">
            <a:solidFill>
              <a:srgbClr val="997A4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EA965"/>
              </a:solidFill>
              <a:highlight>
                <a:srgbClr val="CEA965"/>
              </a:highlight>
            </a:endParaRPr>
          </a:p>
        </p:txBody>
      </p:sp>
      <p:sp>
        <p:nvSpPr>
          <p:cNvPr id="83" name="Google Shape;83;p15"/>
          <p:cNvSpPr txBox="1"/>
          <p:nvPr/>
        </p:nvSpPr>
        <p:spPr>
          <a:xfrm>
            <a:off x="1838850" y="326275"/>
            <a:ext cx="572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51545B"/>
                </a:solidFill>
                <a:latin typeface="Montserrat"/>
                <a:ea typeface="Montserrat"/>
                <a:cs typeface="Montserrat"/>
                <a:sym typeface="Montserrat"/>
              </a:rPr>
              <a:t>Emploi du temps hebdomadaire </a:t>
            </a:r>
            <a:r>
              <a:rPr b="1" lang="fr">
                <a:solidFill>
                  <a:srgbClr val="51545B"/>
                </a:solidFill>
                <a:latin typeface="Montserrat"/>
                <a:ea typeface="Montserrat"/>
                <a:cs typeface="Montserrat"/>
                <a:sym typeface="Montserrat"/>
              </a:rPr>
              <a:t>prévisionnel</a:t>
            </a:r>
            <a:r>
              <a:rPr b="1" lang="fr">
                <a:solidFill>
                  <a:srgbClr val="51545B"/>
                </a:solidFill>
                <a:latin typeface="Montserrat"/>
                <a:ea typeface="Montserrat"/>
                <a:cs typeface="Montserrat"/>
                <a:sym typeface="Montserrat"/>
              </a:rPr>
              <a:t> 2021 - 2022</a:t>
            </a:r>
            <a:endParaRPr b="1">
              <a:solidFill>
                <a:srgbClr val="51545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4" name="Google Shape;84;p15"/>
          <p:cNvSpPr txBox="1"/>
          <p:nvPr/>
        </p:nvSpPr>
        <p:spPr>
          <a:xfrm>
            <a:off x="2939700" y="4501550"/>
            <a:ext cx="32382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/>
              <a:t>6h30 par jour / 32h30 par semaines</a:t>
            </a:r>
            <a:endParaRPr sz="1100"/>
          </a:p>
        </p:txBody>
      </p:sp>
      <p:pic>
        <p:nvPicPr>
          <p:cNvPr id="85" name="Google Shape;8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91250" y="902375"/>
            <a:ext cx="5217652" cy="16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>
            <p:ph type="title"/>
          </p:nvPr>
        </p:nvSpPr>
        <p:spPr>
          <a:xfrm>
            <a:off x="707900" y="171525"/>
            <a:ext cx="7636200" cy="33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ct val="49009"/>
              <a:buNone/>
            </a:pPr>
            <a:r>
              <a:rPr b="1" lang="fr" sz="2020">
                <a:solidFill>
                  <a:srgbClr val="51545B"/>
                </a:solidFill>
                <a:latin typeface="Montserrat"/>
                <a:ea typeface="Montserrat"/>
                <a:cs typeface="Montserrat"/>
                <a:sym typeface="Montserrat"/>
              </a:rPr>
              <a:t>Diagramme de Gantt</a:t>
            </a:r>
            <a:endParaRPr b="1" sz="2020">
              <a:solidFill>
                <a:srgbClr val="51545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1" name="Google Shape;91;p16"/>
          <p:cNvSpPr txBox="1"/>
          <p:nvPr>
            <p:ph idx="12" type="sldNum"/>
          </p:nvPr>
        </p:nvSpPr>
        <p:spPr>
          <a:xfrm>
            <a:off x="8386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fr" sz="1200"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 b="1" sz="1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2" name="Google Shape;92;p16"/>
          <p:cNvSpPr/>
          <p:nvPr/>
        </p:nvSpPr>
        <p:spPr>
          <a:xfrm>
            <a:off x="96450" y="85725"/>
            <a:ext cx="85800" cy="1221600"/>
          </a:xfrm>
          <a:prstGeom prst="rect">
            <a:avLst/>
          </a:prstGeom>
          <a:solidFill>
            <a:srgbClr val="997A41"/>
          </a:solidFill>
          <a:ln cap="flat" cmpd="sng" w="9525">
            <a:solidFill>
              <a:srgbClr val="997A4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EA965"/>
              </a:solidFill>
              <a:highlight>
                <a:srgbClr val="CEA965"/>
              </a:highlight>
            </a:endParaRPr>
          </a:p>
        </p:txBody>
      </p:sp>
      <p:sp>
        <p:nvSpPr>
          <p:cNvPr id="93" name="Google Shape;93;p16"/>
          <p:cNvSpPr/>
          <p:nvPr/>
        </p:nvSpPr>
        <p:spPr>
          <a:xfrm rot="5400000">
            <a:off x="750150" y="-482175"/>
            <a:ext cx="85800" cy="1221600"/>
          </a:xfrm>
          <a:prstGeom prst="rect">
            <a:avLst/>
          </a:prstGeom>
          <a:solidFill>
            <a:srgbClr val="997A41"/>
          </a:solidFill>
          <a:ln cap="flat" cmpd="sng" w="9525">
            <a:solidFill>
              <a:srgbClr val="997A4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EA965"/>
              </a:solidFill>
              <a:highlight>
                <a:srgbClr val="CEA965"/>
              </a:highlight>
            </a:endParaRPr>
          </a:p>
        </p:txBody>
      </p:sp>
      <p:sp>
        <p:nvSpPr>
          <p:cNvPr id="94" name="Google Shape;94;p16"/>
          <p:cNvSpPr/>
          <p:nvPr/>
        </p:nvSpPr>
        <p:spPr>
          <a:xfrm rot="5400000">
            <a:off x="8367450" y="4403125"/>
            <a:ext cx="85800" cy="1221600"/>
          </a:xfrm>
          <a:prstGeom prst="rect">
            <a:avLst/>
          </a:prstGeom>
          <a:solidFill>
            <a:srgbClr val="997A41"/>
          </a:solidFill>
          <a:ln cap="flat" cmpd="sng" w="9525">
            <a:solidFill>
              <a:srgbClr val="997A4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EA965"/>
              </a:solidFill>
              <a:highlight>
                <a:srgbClr val="CEA965"/>
              </a:highlight>
            </a:endParaRPr>
          </a:p>
        </p:txBody>
      </p:sp>
      <p:sp>
        <p:nvSpPr>
          <p:cNvPr id="95" name="Google Shape;95;p16"/>
          <p:cNvSpPr/>
          <p:nvPr/>
        </p:nvSpPr>
        <p:spPr>
          <a:xfrm>
            <a:off x="8935350" y="3749425"/>
            <a:ext cx="85800" cy="1221600"/>
          </a:xfrm>
          <a:prstGeom prst="rect">
            <a:avLst/>
          </a:prstGeom>
          <a:solidFill>
            <a:srgbClr val="997A41"/>
          </a:solidFill>
          <a:ln cap="flat" cmpd="sng" w="9525">
            <a:solidFill>
              <a:srgbClr val="997A4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EA965"/>
              </a:solidFill>
              <a:highlight>
                <a:srgbClr val="CEA965"/>
              </a:highlight>
            </a:endParaRPr>
          </a:p>
        </p:txBody>
      </p:sp>
      <p:sp>
        <p:nvSpPr>
          <p:cNvPr id="96" name="Google Shape;96;p16"/>
          <p:cNvSpPr/>
          <p:nvPr/>
        </p:nvSpPr>
        <p:spPr>
          <a:xfrm>
            <a:off x="1597425" y="4076875"/>
            <a:ext cx="301800" cy="278700"/>
          </a:xfrm>
          <a:prstGeom prst="triangle">
            <a:avLst>
              <a:gd fmla="val 50770" name="adj"/>
            </a:avLst>
          </a:prstGeom>
          <a:solidFill>
            <a:srgbClr val="EDBA5D"/>
          </a:solidFill>
          <a:ln cap="flat" cmpd="sng" w="9525">
            <a:solidFill>
              <a:srgbClr val="EDBA5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6"/>
          <p:cNvSpPr txBox="1"/>
          <p:nvPr/>
        </p:nvSpPr>
        <p:spPr>
          <a:xfrm>
            <a:off x="1921606" y="4046869"/>
            <a:ext cx="711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600"/>
              <a:t>Semaine du 4 Octobre</a:t>
            </a:r>
            <a:endParaRPr sz="600"/>
          </a:p>
        </p:txBody>
      </p:sp>
      <p:sp>
        <p:nvSpPr>
          <p:cNvPr id="98" name="Google Shape;98;p16"/>
          <p:cNvSpPr txBox="1"/>
          <p:nvPr/>
        </p:nvSpPr>
        <p:spPr>
          <a:xfrm>
            <a:off x="2906198" y="4046875"/>
            <a:ext cx="711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600"/>
              <a:t>Semaine du 18 Octobre</a:t>
            </a:r>
            <a:endParaRPr sz="600"/>
          </a:p>
        </p:txBody>
      </p:sp>
      <p:sp>
        <p:nvSpPr>
          <p:cNvPr id="99" name="Google Shape;99;p16"/>
          <p:cNvSpPr txBox="1"/>
          <p:nvPr/>
        </p:nvSpPr>
        <p:spPr>
          <a:xfrm>
            <a:off x="3932727" y="4031607"/>
            <a:ext cx="662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600"/>
              <a:t>Semaine du 1er Novembre</a:t>
            </a:r>
            <a:endParaRPr sz="600"/>
          </a:p>
        </p:txBody>
      </p:sp>
      <p:sp>
        <p:nvSpPr>
          <p:cNvPr id="100" name="Google Shape;100;p16"/>
          <p:cNvSpPr txBox="1"/>
          <p:nvPr/>
        </p:nvSpPr>
        <p:spPr>
          <a:xfrm>
            <a:off x="4880178" y="4049126"/>
            <a:ext cx="662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600"/>
              <a:t>Semaine du 22 Novembre</a:t>
            </a:r>
            <a:endParaRPr sz="600"/>
          </a:p>
        </p:txBody>
      </p:sp>
      <p:sp>
        <p:nvSpPr>
          <p:cNvPr id="101" name="Google Shape;101;p16"/>
          <p:cNvSpPr txBox="1"/>
          <p:nvPr/>
        </p:nvSpPr>
        <p:spPr>
          <a:xfrm>
            <a:off x="1933749" y="4460271"/>
            <a:ext cx="687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600"/>
              <a:t>Semaine du 14 </a:t>
            </a:r>
            <a:r>
              <a:rPr lang="fr" sz="600"/>
              <a:t>Février</a:t>
            </a:r>
            <a:endParaRPr sz="600"/>
          </a:p>
        </p:txBody>
      </p:sp>
      <p:sp>
        <p:nvSpPr>
          <p:cNvPr id="102" name="Google Shape;102;p16"/>
          <p:cNvSpPr txBox="1"/>
          <p:nvPr/>
        </p:nvSpPr>
        <p:spPr>
          <a:xfrm>
            <a:off x="2904963" y="4475725"/>
            <a:ext cx="654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600"/>
              <a:t>Semaine du 14 Mars</a:t>
            </a:r>
            <a:endParaRPr sz="600"/>
          </a:p>
        </p:txBody>
      </p:sp>
      <p:sp>
        <p:nvSpPr>
          <p:cNvPr id="103" name="Google Shape;103;p16"/>
          <p:cNvSpPr txBox="1"/>
          <p:nvPr/>
        </p:nvSpPr>
        <p:spPr>
          <a:xfrm>
            <a:off x="3890881" y="4468072"/>
            <a:ext cx="687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600"/>
              <a:t>Semaine du 11 Avril</a:t>
            </a:r>
            <a:endParaRPr sz="600"/>
          </a:p>
        </p:txBody>
      </p:sp>
      <p:sp>
        <p:nvSpPr>
          <p:cNvPr id="104" name="Google Shape;104;p16"/>
          <p:cNvSpPr txBox="1"/>
          <p:nvPr/>
        </p:nvSpPr>
        <p:spPr>
          <a:xfrm>
            <a:off x="4883001" y="4460286"/>
            <a:ext cx="687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600"/>
              <a:t>Semaine du 9  Mai</a:t>
            </a:r>
            <a:endParaRPr sz="600"/>
          </a:p>
        </p:txBody>
      </p:sp>
      <p:sp>
        <p:nvSpPr>
          <p:cNvPr id="105" name="Google Shape;105;p16"/>
          <p:cNvSpPr txBox="1"/>
          <p:nvPr/>
        </p:nvSpPr>
        <p:spPr>
          <a:xfrm>
            <a:off x="5875146" y="4046302"/>
            <a:ext cx="598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600"/>
              <a:t>Semaine du 13 </a:t>
            </a:r>
            <a:r>
              <a:rPr lang="fr" sz="600"/>
              <a:t>Décembre</a:t>
            </a:r>
            <a:endParaRPr sz="600"/>
          </a:p>
        </p:txBody>
      </p:sp>
      <p:sp>
        <p:nvSpPr>
          <p:cNvPr id="106" name="Google Shape;106;p16"/>
          <p:cNvSpPr txBox="1"/>
          <p:nvPr/>
        </p:nvSpPr>
        <p:spPr>
          <a:xfrm>
            <a:off x="5870984" y="4444976"/>
            <a:ext cx="687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600"/>
              <a:t>Semaine du 23 mai</a:t>
            </a:r>
            <a:endParaRPr sz="600"/>
          </a:p>
        </p:txBody>
      </p:sp>
      <p:sp>
        <p:nvSpPr>
          <p:cNvPr id="107" name="Google Shape;107;p16"/>
          <p:cNvSpPr txBox="1"/>
          <p:nvPr/>
        </p:nvSpPr>
        <p:spPr>
          <a:xfrm>
            <a:off x="6858976" y="4062499"/>
            <a:ext cx="662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600"/>
              <a:t>Semaine du 17 Janvier</a:t>
            </a:r>
            <a:endParaRPr sz="600"/>
          </a:p>
        </p:txBody>
      </p:sp>
      <p:sp>
        <p:nvSpPr>
          <p:cNvPr id="108" name="Google Shape;108;p16"/>
          <p:cNvSpPr txBox="1"/>
          <p:nvPr/>
        </p:nvSpPr>
        <p:spPr>
          <a:xfrm>
            <a:off x="6858972" y="4421883"/>
            <a:ext cx="687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600"/>
              <a:t>Semaine du 27 Juin</a:t>
            </a:r>
            <a:endParaRPr sz="600"/>
          </a:p>
        </p:txBody>
      </p:sp>
      <p:sp>
        <p:nvSpPr>
          <p:cNvPr id="109" name="Google Shape;109;p16"/>
          <p:cNvSpPr/>
          <p:nvPr/>
        </p:nvSpPr>
        <p:spPr>
          <a:xfrm>
            <a:off x="2586825" y="4086450"/>
            <a:ext cx="301800" cy="278700"/>
          </a:xfrm>
          <a:prstGeom prst="triangle">
            <a:avLst>
              <a:gd fmla="val 50770" name="adj"/>
            </a:avLst>
          </a:prstGeom>
          <a:solidFill>
            <a:srgbClr val="EDBA5D"/>
          </a:solidFill>
          <a:ln cap="flat" cmpd="sng" w="9525">
            <a:solidFill>
              <a:srgbClr val="EDBA5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6"/>
          <p:cNvSpPr/>
          <p:nvPr/>
        </p:nvSpPr>
        <p:spPr>
          <a:xfrm>
            <a:off x="3576225" y="4094425"/>
            <a:ext cx="301800" cy="278700"/>
          </a:xfrm>
          <a:prstGeom prst="triangle">
            <a:avLst>
              <a:gd fmla="val 50770" name="adj"/>
            </a:avLst>
          </a:prstGeom>
          <a:solidFill>
            <a:srgbClr val="EDBA5D"/>
          </a:solidFill>
          <a:ln cap="flat" cmpd="sng" w="9525">
            <a:solidFill>
              <a:srgbClr val="EDBA5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6"/>
          <p:cNvSpPr/>
          <p:nvPr/>
        </p:nvSpPr>
        <p:spPr>
          <a:xfrm>
            <a:off x="4565625" y="4094425"/>
            <a:ext cx="301800" cy="278700"/>
          </a:xfrm>
          <a:prstGeom prst="triangle">
            <a:avLst>
              <a:gd fmla="val 50770" name="adj"/>
            </a:avLst>
          </a:prstGeom>
          <a:solidFill>
            <a:srgbClr val="EDBA5D"/>
          </a:solidFill>
          <a:ln cap="flat" cmpd="sng" w="9525">
            <a:solidFill>
              <a:srgbClr val="EDBA5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6"/>
          <p:cNvSpPr/>
          <p:nvPr/>
        </p:nvSpPr>
        <p:spPr>
          <a:xfrm>
            <a:off x="5555025" y="4094425"/>
            <a:ext cx="301800" cy="278700"/>
          </a:xfrm>
          <a:prstGeom prst="triangle">
            <a:avLst>
              <a:gd fmla="val 50770" name="adj"/>
            </a:avLst>
          </a:prstGeom>
          <a:solidFill>
            <a:srgbClr val="EDBA5D"/>
          </a:solidFill>
          <a:ln cap="flat" cmpd="sng" w="9525">
            <a:solidFill>
              <a:srgbClr val="EDBA5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6"/>
          <p:cNvSpPr/>
          <p:nvPr/>
        </p:nvSpPr>
        <p:spPr>
          <a:xfrm>
            <a:off x="6544425" y="4094425"/>
            <a:ext cx="301800" cy="278700"/>
          </a:xfrm>
          <a:prstGeom prst="triangle">
            <a:avLst>
              <a:gd fmla="val 50770" name="adj"/>
            </a:avLst>
          </a:prstGeom>
          <a:solidFill>
            <a:srgbClr val="EDBA5D"/>
          </a:solidFill>
          <a:ln cap="flat" cmpd="sng" w="9525">
            <a:solidFill>
              <a:srgbClr val="EDBA5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6"/>
          <p:cNvSpPr/>
          <p:nvPr/>
        </p:nvSpPr>
        <p:spPr>
          <a:xfrm>
            <a:off x="1597425" y="4490275"/>
            <a:ext cx="301800" cy="278700"/>
          </a:xfrm>
          <a:prstGeom prst="triangle">
            <a:avLst>
              <a:gd fmla="val 50770" name="adj"/>
            </a:avLst>
          </a:prstGeom>
          <a:solidFill>
            <a:srgbClr val="EDBA5D"/>
          </a:solidFill>
          <a:ln cap="flat" cmpd="sng" w="9525">
            <a:solidFill>
              <a:srgbClr val="EDBA5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6"/>
          <p:cNvSpPr/>
          <p:nvPr/>
        </p:nvSpPr>
        <p:spPr>
          <a:xfrm>
            <a:off x="2586825" y="4490275"/>
            <a:ext cx="301800" cy="278700"/>
          </a:xfrm>
          <a:prstGeom prst="triangle">
            <a:avLst>
              <a:gd fmla="val 50770" name="adj"/>
            </a:avLst>
          </a:prstGeom>
          <a:solidFill>
            <a:srgbClr val="EDBA5D"/>
          </a:solidFill>
          <a:ln cap="flat" cmpd="sng" w="9525">
            <a:solidFill>
              <a:srgbClr val="EDBA5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6"/>
          <p:cNvSpPr/>
          <p:nvPr/>
        </p:nvSpPr>
        <p:spPr>
          <a:xfrm>
            <a:off x="3576225" y="4490275"/>
            <a:ext cx="301800" cy="278700"/>
          </a:xfrm>
          <a:prstGeom prst="triangle">
            <a:avLst>
              <a:gd fmla="val 50770" name="adj"/>
            </a:avLst>
          </a:prstGeom>
          <a:solidFill>
            <a:srgbClr val="EDBA5D"/>
          </a:solidFill>
          <a:ln cap="flat" cmpd="sng" w="9525">
            <a:solidFill>
              <a:srgbClr val="EDBA5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6"/>
          <p:cNvSpPr/>
          <p:nvPr/>
        </p:nvSpPr>
        <p:spPr>
          <a:xfrm>
            <a:off x="4565625" y="4490275"/>
            <a:ext cx="301800" cy="278700"/>
          </a:xfrm>
          <a:prstGeom prst="triangle">
            <a:avLst>
              <a:gd fmla="val 50770" name="adj"/>
            </a:avLst>
          </a:prstGeom>
          <a:solidFill>
            <a:srgbClr val="EDBA5D"/>
          </a:solidFill>
          <a:ln cap="flat" cmpd="sng" w="9525">
            <a:solidFill>
              <a:srgbClr val="EDBA5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6"/>
          <p:cNvSpPr/>
          <p:nvPr/>
        </p:nvSpPr>
        <p:spPr>
          <a:xfrm>
            <a:off x="5555275" y="4490275"/>
            <a:ext cx="301800" cy="278700"/>
          </a:xfrm>
          <a:prstGeom prst="triangle">
            <a:avLst>
              <a:gd fmla="val 50770" name="adj"/>
            </a:avLst>
          </a:prstGeom>
          <a:solidFill>
            <a:srgbClr val="EDBA5D"/>
          </a:solidFill>
          <a:ln cap="flat" cmpd="sng" w="9525">
            <a:solidFill>
              <a:srgbClr val="EDBA5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6"/>
          <p:cNvSpPr/>
          <p:nvPr/>
        </p:nvSpPr>
        <p:spPr>
          <a:xfrm>
            <a:off x="6544925" y="4490275"/>
            <a:ext cx="301800" cy="278700"/>
          </a:xfrm>
          <a:prstGeom prst="triangle">
            <a:avLst>
              <a:gd fmla="val 50770" name="adj"/>
            </a:avLst>
          </a:prstGeom>
          <a:solidFill>
            <a:srgbClr val="EDBA5D"/>
          </a:solidFill>
          <a:ln cap="flat" cmpd="sng" w="9525">
            <a:solidFill>
              <a:srgbClr val="EDBA5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6"/>
          <p:cNvSpPr txBox="1"/>
          <p:nvPr/>
        </p:nvSpPr>
        <p:spPr>
          <a:xfrm>
            <a:off x="1546725" y="4047050"/>
            <a:ext cx="40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1</a:t>
            </a:r>
            <a:endParaRPr/>
          </a:p>
        </p:txBody>
      </p:sp>
      <p:sp>
        <p:nvSpPr>
          <p:cNvPr id="121" name="Google Shape;121;p16"/>
          <p:cNvSpPr txBox="1"/>
          <p:nvPr/>
        </p:nvSpPr>
        <p:spPr>
          <a:xfrm>
            <a:off x="2586825" y="4047050"/>
            <a:ext cx="30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2</a:t>
            </a:r>
            <a:endParaRPr/>
          </a:p>
        </p:txBody>
      </p:sp>
      <p:sp>
        <p:nvSpPr>
          <p:cNvPr id="122" name="Google Shape;122;p16"/>
          <p:cNvSpPr txBox="1"/>
          <p:nvPr/>
        </p:nvSpPr>
        <p:spPr>
          <a:xfrm>
            <a:off x="3576213" y="4047050"/>
            <a:ext cx="30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3</a:t>
            </a:r>
            <a:endParaRPr/>
          </a:p>
        </p:txBody>
      </p:sp>
      <p:sp>
        <p:nvSpPr>
          <p:cNvPr id="123" name="Google Shape;123;p16"/>
          <p:cNvSpPr txBox="1"/>
          <p:nvPr/>
        </p:nvSpPr>
        <p:spPr>
          <a:xfrm>
            <a:off x="4565250" y="4047050"/>
            <a:ext cx="30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4</a:t>
            </a:r>
            <a:endParaRPr/>
          </a:p>
        </p:txBody>
      </p:sp>
      <p:sp>
        <p:nvSpPr>
          <p:cNvPr id="124" name="Google Shape;124;p16"/>
          <p:cNvSpPr txBox="1"/>
          <p:nvPr/>
        </p:nvSpPr>
        <p:spPr>
          <a:xfrm>
            <a:off x="5504325" y="4062500"/>
            <a:ext cx="40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5</a:t>
            </a:r>
            <a:endParaRPr/>
          </a:p>
        </p:txBody>
      </p:sp>
      <p:sp>
        <p:nvSpPr>
          <p:cNvPr id="125" name="Google Shape;125;p16"/>
          <p:cNvSpPr txBox="1"/>
          <p:nvPr/>
        </p:nvSpPr>
        <p:spPr>
          <a:xfrm>
            <a:off x="6544425" y="4077050"/>
            <a:ext cx="30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6</a:t>
            </a:r>
            <a:endParaRPr/>
          </a:p>
        </p:txBody>
      </p:sp>
      <p:sp>
        <p:nvSpPr>
          <p:cNvPr id="126" name="Google Shape;126;p16"/>
          <p:cNvSpPr txBox="1"/>
          <p:nvPr/>
        </p:nvSpPr>
        <p:spPr>
          <a:xfrm>
            <a:off x="1543325" y="4460275"/>
            <a:ext cx="40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7</a:t>
            </a:r>
            <a:endParaRPr/>
          </a:p>
        </p:txBody>
      </p:sp>
      <p:sp>
        <p:nvSpPr>
          <p:cNvPr id="127" name="Google Shape;127;p16"/>
          <p:cNvSpPr txBox="1"/>
          <p:nvPr/>
        </p:nvSpPr>
        <p:spPr>
          <a:xfrm>
            <a:off x="2534425" y="4460275"/>
            <a:ext cx="40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8</a:t>
            </a:r>
            <a:endParaRPr/>
          </a:p>
        </p:txBody>
      </p:sp>
      <p:sp>
        <p:nvSpPr>
          <p:cNvPr id="128" name="Google Shape;128;p16"/>
          <p:cNvSpPr txBox="1"/>
          <p:nvPr/>
        </p:nvSpPr>
        <p:spPr>
          <a:xfrm>
            <a:off x="3576350" y="4460275"/>
            <a:ext cx="30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9</a:t>
            </a:r>
            <a:endParaRPr/>
          </a:p>
        </p:txBody>
      </p:sp>
      <p:sp>
        <p:nvSpPr>
          <p:cNvPr id="129" name="Google Shape;129;p16"/>
          <p:cNvSpPr txBox="1"/>
          <p:nvPr/>
        </p:nvSpPr>
        <p:spPr>
          <a:xfrm>
            <a:off x="4514063" y="4483375"/>
            <a:ext cx="4032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/>
              <a:t>10</a:t>
            </a:r>
            <a:endParaRPr sz="1000"/>
          </a:p>
        </p:txBody>
      </p:sp>
      <p:sp>
        <p:nvSpPr>
          <p:cNvPr id="130" name="Google Shape;130;p16"/>
          <p:cNvSpPr txBox="1"/>
          <p:nvPr/>
        </p:nvSpPr>
        <p:spPr>
          <a:xfrm>
            <a:off x="5503375" y="4483375"/>
            <a:ext cx="4032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/>
              <a:t>11</a:t>
            </a:r>
            <a:endParaRPr sz="1100"/>
          </a:p>
        </p:txBody>
      </p:sp>
      <p:sp>
        <p:nvSpPr>
          <p:cNvPr id="131" name="Google Shape;131;p16"/>
          <p:cNvSpPr txBox="1"/>
          <p:nvPr/>
        </p:nvSpPr>
        <p:spPr>
          <a:xfrm>
            <a:off x="6491700" y="4483375"/>
            <a:ext cx="4032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/>
              <a:t>12</a:t>
            </a:r>
            <a:endParaRPr sz="800"/>
          </a:p>
        </p:txBody>
      </p:sp>
      <p:pic>
        <p:nvPicPr>
          <p:cNvPr id="132" name="Google Shape;13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7988" y="702737"/>
            <a:ext cx="7163666" cy="31991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3" name="Google Shape;133;p16"/>
          <p:cNvCxnSpPr/>
          <p:nvPr/>
        </p:nvCxnSpPr>
        <p:spPr>
          <a:xfrm flipH="1" rot="10800000">
            <a:off x="7837725" y="827375"/>
            <a:ext cx="123000" cy="150900"/>
          </a:xfrm>
          <a:prstGeom prst="straightConnector1">
            <a:avLst/>
          </a:prstGeom>
          <a:noFill/>
          <a:ln cap="flat" cmpd="sng" w="38100">
            <a:solidFill>
              <a:srgbClr val="997A4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4" name="Google Shape;134;p16"/>
          <p:cNvSpPr/>
          <p:nvPr/>
        </p:nvSpPr>
        <p:spPr>
          <a:xfrm>
            <a:off x="7804425" y="1331775"/>
            <a:ext cx="189600" cy="150900"/>
          </a:xfrm>
          <a:prstGeom prst="triangle">
            <a:avLst>
              <a:gd fmla="val 50770" name="adj"/>
            </a:avLst>
          </a:prstGeom>
          <a:solidFill>
            <a:srgbClr val="EDBA5D"/>
          </a:solidFill>
          <a:ln cap="flat" cmpd="sng" w="9525">
            <a:solidFill>
              <a:srgbClr val="EDBA5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5" name="Google Shape;135;p16"/>
          <p:cNvCxnSpPr/>
          <p:nvPr/>
        </p:nvCxnSpPr>
        <p:spPr>
          <a:xfrm flipH="1" rot="10800000">
            <a:off x="7837725" y="1079575"/>
            <a:ext cx="123000" cy="1509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6" name="Google Shape;136;p16"/>
          <p:cNvSpPr txBox="1"/>
          <p:nvPr/>
        </p:nvSpPr>
        <p:spPr>
          <a:xfrm>
            <a:off x="7954800" y="744000"/>
            <a:ext cx="1412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/>
              <a:t>Temps par projet</a:t>
            </a:r>
            <a:endParaRPr sz="800"/>
          </a:p>
        </p:txBody>
      </p:sp>
      <p:sp>
        <p:nvSpPr>
          <p:cNvPr id="137" name="Google Shape;137;p16"/>
          <p:cNvSpPr txBox="1"/>
          <p:nvPr/>
        </p:nvSpPr>
        <p:spPr>
          <a:xfrm>
            <a:off x="7954800" y="1001125"/>
            <a:ext cx="1988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/>
              <a:t>Vacances</a:t>
            </a:r>
            <a:endParaRPr sz="800"/>
          </a:p>
        </p:txBody>
      </p:sp>
      <p:sp>
        <p:nvSpPr>
          <p:cNvPr id="138" name="Google Shape;138;p16"/>
          <p:cNvSpPr txBox="1"/>
          <p:nvPr/>
        </p:nvSpPr>
        <p:spPr>
          <a:xfrm>
            <a:off x="7954800" y="1258250"/>
            <a:ext cx="198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700"/>
              <a:t>Dates prévisionnelles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700"/>
              <a:t> de soutenances</a:t>
            </a:r>
            <a:endParaRPr sz="7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7"/>
          <p:cNvSpPr txBox="1"/>
          <p:nvPr>
            <p:ph idx="1" type="body"/>
          </p:nvPr>
        </p:nvSpPr>
        <p:spPr>
          <a:xfrm>
            <a:off x="955050" y="1030625"/>
            <a:ext cx="7233900" cy="308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500">
                <a:solidFill>
                  <a:srgbClr val="51545B"/>
                </a:solidFill>
                <a:latin typeface="Montserrat"/>
                <a:ea typeface="Montserrat"/>
                <a:cs typeface="Montserrat"/>
                <a:sym typeface="Montserrat"/>
              </a:rPr>
              <a:t>Cette formation va me permettre de : </a:t>
            </a:r>
            <a:endParaRPr sz="1500">
              <a:solidFill>
                <a:srgbClr val="51545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Clr>
                <a:srgbClr val="51545B"/>
              </a:buClr>
              <a:buSzPts val="1500"/>
              <a:buFont typeface="Montserrat"/>
              <a:buChar char="●"/>
            </a:pPr>
            <a:r>
              <a:rPr lang="fr" sz="1500">
                <a:solidFill>
                  <a:srgbClr val="51545B"/>
                </a:solidFill>
                <a:latin typeface="Montserrat"/>
                <a:ea typeface="Montserrat"/>
                <a:cs typeface="Montserrat"/>
                <a:sym typeface="Montserrat"/>
              </a:rPr>
              <a:t>me spécialiser en programmation iOS avec Swift,</a:t>
            </a:r>
            <a:endParaRPr sz="1500">
              <a:solidFill>
                <a:srgbClr val="51545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Clr>
                <a:srgbClr val="51545B"/>
              </a:buClr>
              <a:buSzPts val="1500"/>
              <a:buFont typeface="Montserrat"/>
              <a:buChar char="●"/>
            </a:pPr>
            <a:r>
              <a:rPr lang="fr" sz="1500">
                <a:solidFill>
                  <a:srgbClr val="51545B"/>
                </a:solidFill>
                <a:latin typeface="Montserrat"/>
                <a:ea typeface="Montserrat"/>
                <a:cs typeface="Montserrat"/>
                <a:sym typeface="Montserrat"/>
              </a:rPr>
              <a:t>pouvoir me lancer le plus vite possible dans le monde du travail pour acquérir de l'expérience,</a:t>
            </a:r>
            <a:endParaRPr sz="1500">
              <a:solidFill>
                <a:srgbClr val="51545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Clr>
                <a:srgbClr val="51545B"/>
              </a:buClr>
              <a:buSzPts val="1500"/>
              <a:buFont typeface="Montserrat"/>
              <a:buChar char="●"/>
            </a:pPr>
            <a:r>
              <a:rPr lang="fr" sz="1500">
                <a:solidFill>
                  <a:srgbClr val="51545B"/>
                </a:solidFill>
                <a:latin typeface="Montserrat"/>
                <a:ea typeface="Montserrat"/>
                <a:cs typeface="Montserrat"/>
                <a:sym typeface="Montserrat"/>
              </a:rPr>
              <a:t>ne plus dépendre des autres au niveau financier puisque c’est actuellement grâce à mes parents que je peux financer ma formation.</a:t>
            </a:r>
            <a:endParaRPr sz="1500">
              <a:solidFill>
                <a:srgbClr val="51545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rgbClr val="51545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500">
                <a:solidFill>
                  <a:srgbClr val="51545B"/>
                </a:solidFill>
                <a:latin typeface="Montserrat"/>
                <a:ea typeface="Montserrat"/>
                <a:cs typeface="Montserrat"/>
                <a:sym typeface="Montserrat"/>
              </a:rPr>
              <a:t>Gestion des frustrations: </a:t>
            </a:r>
            <a:endParaRPr sz="1500">
              <a:solidFill>
                <a:srgbClr val="51545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Clr>
                <a:srgbClr val="51545B"/>
              </a:buClr>
              <a:buSzPts val="1500"/>
              <a:buFont typeface="Montserrat"/>
              <a:buChar char="●"/>
            </a:pPr>
            <a:r>
              <a:rPr lang="fr" sz="1500">
                <a:solidFill>
                  <a:srgbClr val="51545B"/>
                </a:solidFill>
                <a:latin typeface="Montserrat"/>
                <a:ea typeface="Montserrat"/>
                <a:cs typeface="Montserrat"/>
                <a:sym typeface="Montserrat"/>
              </a:rPr>
              <a:t>Recul, repos.</a:t>
            </a:r>
            <a:endParaRPr sz="1500">
              <a:solidFill>
                <a:srgbClr val="51545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Clr>
                <a:srgbClr val="51545B"/>
              </a:buClr>
              <a:buSzPts val="1500"/>
              <a:buFont typeface="Montserrat"/>
              <a:buChar char="●"/>
            </a:pPr>
            <a:r>
              <a:rPr lang="fr" sz="1500">
                <a:solidFill>
                  <a:srgbClr val="51545B"/>
                </a:solidFill>
                <a:latin typeface="Montserrat"/>
                <a:ea typeface="Montserrat"/>
                <a:cs typeface="Montserrat"/>
                <a:sym typeface="Montserrat"/>
              </a:rPr>
              <a:t>Le sport</a:t>
            </a:r>
            <a:endParaRPr sz="1500">
              <a:solidFill>
                <a:srgbClr val="51545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51545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4" name="Google Shape;144;p17"/>
          <p:cNvSpPr txBox="1"/>
          <p:nvPr>
            <p:ph idx="12" type="sldNum"/>
          </p:nvPr>
        </p:nvSpPr>
        <p:spPr>
          <a:xfrm>
            <a:off x="8374933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fr" sz="1200"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 b="1" sz="1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5" name="Google Shape;145;p17"/>
          <p:cNvSpPr/>
          <p:nvPr/>
        </p:nvSpPr>
        <p:spPr>
          <a:xfrm>
            <a:off x="96450" y="85725"/>
            <a:ext cx="85800" cy="1221600"/>
          </a:xfrm>
          <a:prstGeom prst="rect">
            <a:avLst/>
          </a:prstGeom>
          <a:solidFill>
            <a:srgbClr val="997A41"/>
          </a:solidFill>
          <a:ln cap="flat" cmpd="sng" w="9525">
            <a:solidFill>
              <a:srgbClr val="997A4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EA965"/>
              </a:solidFill>
              <a:highlight>
                <a:srgbClr val="CEA965"/>
              </a:highlight>
            </a:endParaRPr>
          </a:p>
        </p:txBody>
      </p:sp>
      <p:sp>
        <p:nvSpPr>
          <p:cNvPr id="146" name="Google Shape;146;p17"/>
          <p:cNvSpPr/>
          <p:nvPr/>
        </p:nvSpPr>
        <p:spPr>
          <a:xfrm rot="5400000">
            <a:off x="750150" y="-482175"/>
            <a:ext cx="85800" cy="1221600"/>
          </a:xfrm>
          <a:prstGeom prst="rect">
            <a:avLst/>
          </a:prstGeom>
          <a:solidFill>
            <a:srgbClr val="997A41"/>
          </a:solidFill>
          <a:ln cap="flat" cmpd="sng" w="9525">
            <a:solidFill>
              <a:srgbClr val="997A4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EA965"/>
              </a:solidFill>
              <a:highlight>
                <a:srgbClr val="CEA965"/>
              </a:highlight>
            </a:endParaRPr>
          </a:p>
        </p:txBody>
      </p:sp>
      <p:sp>
        <p:nvSpPr>
          <p:cNvPr id="147" name="Google Shape;147;p17"/>
          <p:cNvSpPr/>
          <p:nvPr/>
        </p:nvSpPr>
        <p:spPr>
          <a:xfrm rot="5400000">
            <a:off x="8422800" y="4403125"/>
            <a:ext cx="85800" cy="1221600"/>
          </a:xfrm>
          <a:prstGeom prst="rect">
            <a:avLst/>
          </a:prstGeom>
          <a:solidFill>
            <a:srgbClr val="997A41"/>
          </a:solidFill>
          <a:ln cap="flat" cmpd="sng" w="9525">
            <a:solidFill>
              <a:srgbClr val="997A4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EA965"/>
              </a:solidFill>
              <a:highlight>
                <a:srgbClr val="CEA965"/>
              </a:highlight>
            </a:endParaRPr>
          </a:p>
        </p:txBody>
      </p:sp>
      <p:sp>
        <p:nvSpPr>
          <p:cNvPr id="148" name="Google Shape;148;p17"/>
          <p:cNvSpPr/>
          <p:nvPr/>
        </p:nvSpPr>
        <p:spPr>
          <a:xfrm>
            <a:off x="8990700" y="3749425"/>
            <a:ext cx="85800" cy="1221600"/>
          </a:xfrm>
          <a:prstGeom prst="rect">
            <a:avLst/>
          </a:prstGeom>
          <a:solidFill>
            <a:srgbClr val="997A41"/>
          </a:solidFill>
          <a:ln cap="flat" cmpd="sng" w="9525">
            <a:solidFill>
              <a:srgbClr val="997A4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EA965"/>
              </a:solidFill>
              <a:highlight>
                <a:srgbClr val="CEA965"/>
              </a:highligh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1425" y="1082475"/>
            <a:ext cx="5850850" cy="3353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18"/>
          <p:cNvPicPr preferRelativeResize="0"/>
          <p:nvPr/>
        </p:nvPicPr>
        <p:blipFill rotWithShape="1">
          <a:blip r:embed="rId4">
            <a:alphaModFix/>
          </a:blip>
          <a:srcRect b="14735" l="38090" r="26906" t="19392"/>
          <a:stretch/>
        </p:blipFill>
        <p:spPr>
          <a:xfrm>
            <a:off x="599675" y="441077"/>
            <a:ext cx="1664325" cy="86625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18"/>
          <p:cNvSpPr txBox="1"/>
          <p:nvPr>
            <p:ph idx="12" type="sldNum"/>
          </p:nvPr>
        </p:nvSpPr>
        <p:spPr>
          <a:xfrm>
            <a:off x="8386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fr" sz="1200"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 b="1" sz="1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6" name="Google Shape;156;p18"/>
          <p:cNvSpPr/>
          <p:nvPr/>
        </p:nvSpPr>
        <p:spPr>
          <a:xfrm>
            <a:off x="96450" y="85725"/>
            <a:ext cx="85800" cy="1221600"/>
          </a:xfrm>
          <a:prstGeom prst="rect">
            <a:avLst/>
          </a:prstGeom>
          <a:solidFill>
            <a:srgbClr val="997A41"/>
          </a:solidFill>
          <a:ln cap="flat" cmpd="sng" w="9525">
            <a:solidFill>
              <a:srgbClr val="997A4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EA965"/>
              </a:solidFill>
              <a:highlight>
                <a:srgbClr val="CEA965"/>
              </a:highlight>
            </a:endParaRPr>
          </a:p>
        </p:txBody>
      </p:sp>
      <p:sp>
        <p:nvSpPr>
          <p:cNvPr id="157" name="Google Shape;157;p18"/>
          <p:cNvSpPr/>
          <p:nvPr/>
        </p:nvSpPr>
        <p:spPr>
          <a:xfrm rot="5400000">
            <a:off x="750150" y="-482175"/>
            <a:ext cx="85800" cy="1221600"/>
          </a:xfrm>
          <a:prstGeom prst="rect">
            <a:avLst/>
          </a:prstGeom>
          <a:solidFill>
            <a:srgbClr val="997A41"/>
          </a:solidFill>
          <a:ln cap="flat" cmpd="sng" w="9525">
            <a:solidFill>
              <a:srgbClr val="997A4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EA965"/>
              </a:solidFill>
              <a:highlight>
                <a:srgbClr val="CEA965"/>
              </a:highlight>
            </a:endParaRPr>
          </a:p>
        </p:txBody>
      </p:sp>
      <p:sp>
        <p:nvSpPr>
          <p:cNvPr id="158" name="Google Shape;158;p18"/>
          <p:cNvSpPr/>
          <p:nvPr/>
        </p:nvSpPr>
        <p:spPr>
          <a:xfrm rot="5400000">
            <a:off x="8367450" y="4403125"/>
            <a:ext cx="85800" cy="1221600"/>
          </a:xfrm>
          <a:prstGeom prst="rect">
            <a:avLst/>
          </a:prstGeom>
          <a:solidFill>
            <a:srgbClr val="997A41"/>
          </a:solidFill>
          <a:ln cap="flat" cmpd="sng" w="9525">
            <a:solidFill>
              <a:srgbClr val="997A4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EA965"/>
              </a:solidFill>
              <a:highlight>
                <a:srgbClr val="CEA965"/>
              </a:highlight>
            </a:endParaRPr>
          </a:p>
        </p:txBody>
      </p:sp>
      <p:sp>
        <p:nvSpPr>
          <p:cNvPr id="159" name="Google Shape;159;p18"/>
          <p:cNvSpPr/>
          <p:nvPr/>
        </p:nvSpPr>
        <p:spPr>
          <a:xfrm>
            <a:off x="8935350" y="3749425"/>
            <a:ext cx="85800" cy="1221600"/>
          </a:xfrm>
          <a:prstGeom prst="rect">
            <a:avLst/>
          </a:prstGeom>
          <a:solidFill>
            <a:srgbClr val="997A41"/>
          </a:solidFill>
          <a:ln cap="flat" cmpd="sng" w="9525">
            <a:solidFill>
              <a:srgbClr val="997A4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EA965"/>
              </a:solidFill>
              <a:highlight>
                <a:srgbClr val="CEA965"/>
              </a:highligh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CEA965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