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64" r:id="rId4"/>
    <p:sldId id="257" r:id="rId5"/>
    <p:sldId id="259" r:id="rId6"/>
    <p:sldId id="262" r:id="rId7"/>
    <p:sldId id="266" r:id="rId8"/>
    <p:sldId id="260" r:id="rId9"/>
    <p:sldId id="261" r:id="rId10"/>
    <p:sldId id="263"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3" autoAdjust="0"/>
    <p:restoredTop sz="94660"/>
  </p:normalViewPr>
  <p:slideViewPr>
    <p:cSldViewPr snapToGrid="0">
      <p:cViewPr varScale="1">
        <p:scale>
          <a:sx n="88" d="100"/>
          <a:sy n="88" d="100"/>
        </p:scale>
        <p:origin x="40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smtClean="0"/>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12D5C423-4878-4031-8488-063DB810F0D5}"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E45A8-0AC4-449E-97E6-C835B890CDAE}" type="slidenum">
              <a:rPr lang="en-US" smtClean="0"/>
              <a:t>‹N°›</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563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2D5C423-4878-4031-8488-063DB810F0D5}"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E45A8-0AC4-449E-97E6-C835B890CDAE}" type="slidenum">
              <a:rPr lang="en-US" smtClean="0"/>
              <a:t>‹N°›</a:t>
            </a:fld>
            <a:endParaRPr lang="en-US"/>
          </a:p>
        </p:txBody>
      </p:sp>
    </p:spTree>
    <p:extLst>
      <p:ext uri="{BB962C8B-B14F-4D97-AF65-F5344CB8AC3E}">
        <p14:creationId xmlns:p14="http://schemas.microsoft.com/office/powerpoint/2010/main" val="652106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2D5C423-4878-4031-8488-063DB810F0D5}"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E45A8-0AC4-449E-97E6-C835B890CDAE}" type="slidenum">
              <a:rPr lang="en-US" smtClean="0"/>
              <a:t>‹N°›</a:t>
            </a:fld>
            <a:endParaRPr lang="en-US"/>
          </a:p>
        </p:txBody>
      </p:sp>
    </p:spTree>
    <p:extLst>
      <p:ext uri="{BB962C8B-B14F-4D97-AF65-F5344CB8AC3E}">
        <p14:creationId xmlns:p14="http://schemas.microsoft.com/office/powerpoint/2010/main" val="2028336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2D5C423-4878-4031-8488-063DB810F0D5}"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E45A8-0AC4-449E-97E6-C835B890CDAE}" type="slidenum">
              <a:rPr lang="en-US" smtClean="0"/>
              <a:t>‹N°›</a:t>
            </a:fld>
            <a:endParaRPr lang="en-US"/>
          </a:p>
        </p:txBody>
      </p:sp>
    </p:spTree>
    <p:extLst>
      <p:ext uri="{BB962C8B-B14F-4D97-AF65-F5344CB8AC3E}">
        <p14:creationId xmlns:p14="http://schemas.microsoft.com/office/powerpoint/2010/main" val="1931806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2D5C423-4878-4031-8488-063DB810F0D5}"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E45A8-0AC4-449E-97E6-C835B890CDAE}" type="slidenum">
              <a:rPr lang="en-US" smtClean="0"/>
              <a:t>‹N°›</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6396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2D5C423-4878-4031-8488-063DB810F0D5}" type="datetimeFigureOut">
              <a:rPr lang="en-US" smtClean="0"/>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5E45A8-0AC4-449E-97E6-C835B890CDAE}" type="slidenum">
              <a:rPr lang="en-US" smtClean="0"/>
              <a:t>‹N°›</a:t>
            </a:fld>
            <a:endParaRPr lang="en-US"/>
          </a:p>
        </p:txBody>
      </p:sp>
    </p:spTree>
    <p:extLst>
      <p:ext uri="{BB962C8B-B14F-4D97-AF65-F5344CB8AC3E}">
        <p14:creationId xmlns:p14="http://schemas.microsoft.com/office/powerpoint/2010/main" val="4086242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2D5C423-4878-4031-8488-063DB810F0D5}" type="datetimeFigureOut">
              <a:rPr lang="en-US" smtClean="0"/>
              <a:t>3/24/2022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5E45A8-0AC4-449E-97E6-C835B890CDAE}" type="slidenum">
              <a:rPr lang="en-US" smtClean="0"/>
              <a:t>‹N°›</a:t>
            </a:fld>
            <a:endParaRPr lang="en-US"/>
          </a:p>
        </p:txBody>
      </p:sp>
    </p:spTree>
    <p:extLst>
      <p:ext uri="{BB962C8B-B14F-4D97-AF65-F5344CB8AC3E}">
        <p14:creationId xmlns:p14="http://schemas.microsoft.com/office/powerpoint/2010/main" val="2110208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2D5C423-4878-4031-8488-063DB810F0D5}" type="datetimeFigureOut">
              <a:rPr lang="en-US" smtClean="0"/>
              <a:t>3/24/2022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5E45A8-0AC4-449E-97E6-C835B890CDAE}" type="slidenum">
              <a:rPr lang="en-US" smtClean="0"/>
              <a:t>‹N°›</a:t>
            </a:fld>
            <a:endParaRPr lang="en-US"/>
          </a:p>
        </p:txBody>
      </p:sp>
    </p:spTree>
    <p:extLst>
      <p:ext uri="{BB962C8B-B14F-4D97-AF65-F5344CB8AC3E}">
        <p14:creationId xmlns:p14="http://schemas.microsoft.com/office/powerpoint/2010/main" val="2214076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2D5C423-4878-4031-8488-063DB810F0D5}" type="datetimeFigureOut">
              <a:rPr lang="en-US" smtClean="0"/>
              <a:t>3/24/2022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85E45A8-0AC4-449E-97E6-C835B890CDAE}" type="slidenum">
              <a:rPr lang="en-US" smtClean="0"/>
              <a:t>‹N°›</a:t>
            </a:fld>
            <a:endParaRPr lang="en-US"/>
          </a:p>
        </p:txBody>
      </p:sp>
    </p:spTree>
    <p:extLst>
      <p:ext uri="{BB962C8B-B14F-4D97-AF65-F5344CB8AC3E}">
        <p14:creationId xmlns:p14="http://schemas.microsoft.com/office/powerpoint/2010/main" val="3167904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smtClean="0"/>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2D5C423-4878-4031-8488-063DB810F0D5}" type="datetimeFigureOut">
              <a:rPr lang="en-US" smtClean="0"/>
              <a:t>3/24/2022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85E45A8-0AC4-449E-97E6-C835B890CDAE}" type="slidenum">
              <a:rPr lang="en-US" smtClean="0"/>
              <a:t>‹N°›</a:t>
            </a:fld>
            <a:endParaRPr lang="en-US"/>
          </a:p>
        </p:txBody>
      </p:sp>
    </p:spTree>
    <p:extLst>
      <p:ext uri="{BB962C8B-B14F-4D97-AF65-F5344CB8AC3E}">
        <p14:creationId xmlns:p14="http://schemas.microsoft.com/office/powerpoint/2010/main" val="1735755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12D5C423-4878-4031-8488-063DB810F0D5}" type="datetimeFigureOut">
              <a:rPr lang="en-US" smtClean="0"/>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5E45A8-0AC4-449E-97E6-C835B890CDAE}" type="slidenum">
              <a:rPr lang="en-US" smtClean="0"/>
              <a:t>‹N°›</a:t>
            </a:fld>
            <a:endParaRPr lang="en-US"/>
          </a:p>
        </p:txBody>
      </p:sp>
    </p:spTree>
    <p:extLst>
      <p:ext uri="{BB962C8B-B14F-4D97-AF65-F5344CB8AC3E}">
        <p14:creationId xmlns:p14="http://schemas.microsoft.com/office/powerpoint/2010/main" val="1269694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D5C423-4878-4031-8488-063DB810F0D5}" type="datetimeFigureOut">
              <a:rPr lang="en-US" smtClean="0"/>
              <a:t>3/24/2022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85E45A8-0AC4-449E-97E6-C835B890CDAE}" type="slidenum">
              <a:rPr lang="en-US" smtClean="0"/>
              <a:t>‹N°›</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459188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Victor, Théo, Guillaume</a:t>
            </a:r>
            <a:endParaRPr lang="en-US" dirty="0"/>
          </a:p>
        </p:txBody>
      </p:sp>
      <p:sp>
        <p:nvSpPr>
          <p:cNvPr id="3" name="Sous-titre 2"/>
          <p:cNvSpPr>
            <a:spLocks noGrp="1"/>
          </p:cNvSpPr>
          <p:nvPr>
            <p:ph type="subTitle" idx="1"/>
          </p:nvPr>
        </p:nvSpPr>
        <p:spPr/>
        <p:txBody>
          <a:bodyPr/>
          <a:lstStyle/>
          <a:p>
            <a:r>
              <a:rPr lang="fr-FR" dirty="0" smtClean="0"/>
              <a:t>EBEC2022 – Présentation Bilan</a:t>
            </a:r>
            <a:endParaRPr lang="en-US" dirty="0"/>
          </a:p>
        </p:txBody>
      </p:sp>
    </p:spTree>
    <p:extLst>
      <p:ext uri="{BB962C8B-B14F-4D97-AF65-F5344CB8AC3E}">
        <p14:creationId xmlns:p14="http://schemas.microsoft.com/office/powerpoint/2010/main" val="1189791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Mosquitto</a:t>
            </a:r>
            <a:r>
              <a:rPr lang="fr-FR" dirty="0" smtClean="0"/>
              <a:t> </a:t>
            </a:r>
            <a:r>
              <a:rPr lang="fr-FR" dirty="0" err="1" smtClean="0"/>
              <a:t>problems</a:t>
            </a:r>
            <a:endParaRPr lang="en-US" dirty="0"/>
          </a:p>
        </p:txBody>
      </p:sp>
      <p:sp>
        <p:nvSpPr>
          <p:cNvPr id="3" name="Espace réservé du contenu 2"/>
          <p:cNvSpPr>
            <a:spLocks noGrp="1"/>
          </p:cNvSpPr>
          <p:nvPr>
            <p:ph idx="1"/>
          </p:nvPr>
        </p:nvSpPr>
        <p:spPr/>
        <p:txBody>
          <a:bodyPr/>
          <a:lstStyle/>
          <a:p>
            <a:r>
              <a:rPr lang="fr-FR" dirty="0" smtClean="0"/>
              <a:t>Alternatives : Mosca, </a:t>
            </a:r>
            <a:r>
              <a:rPr lang="fr-FR" dirty="0" err="1" smtClean="0"/>
              <a:t>RabbitMQ</a:t>
            </a:r>
            <a:r>
              <a:rPr lang="fr-FR" dirty="0" smtClean="0"/>
              <a:t>, </a:t>
            </a:r>
            <a:r>
              <a:rPr lang="fr-FR" dirty="0" err="1" smtClean="0"/>
              <a:t>ActiveMQ</a:t>
            </a:r>
            <a:r>
              <a:rPr lang="fr-FR" dirty="0" smtClean="0"/>
              <a:t> ?</a:t>
            </a:r>
          </a:p>
          <a:p>
            <a:endParaRPr lang="fr-FR" dirty="0"/>
          </a:p>
          <a:p>
            <a:r>
              <a:rPr lang="fr-FR" dirty="0" err="1" smtClean="0"/>
              <a:t>Mosquitto</a:t>
            </a:r>
            <a:r>
              <a:rPr lang="fr-FR" dirty="0" smtClean="0"/>
              <a:t> </a:t>
            </a:r>
            <a:r>
              <a:rPr lang="fr-FR" dirty="0" err="1" smtClean="0"/>
              <a:t>vulnerabilities</a:t>
            </a:r>
            <a:r>
              <a:rPr lang="fr-FR" dirty="0" smtClean="0"/>
              <a:t> connues à ce jour : 5 en 2021 (sur le site des CVE), dont 40% étant du </a:t>
            </a:r>
            <a:r>
              <a:rPr lang="fr-FR" dirty="0" err="1" smtClean="0"/>
              <a:t>DoS</a:t>
            </a:r>
            <a:r>
              <a:rPr lang="fr-FR" dirty="0" smtClean="0"/>
              <a:t>. </a:t>
            </a:r>
          </a:p>
          <a:p>
            <a:endParaRPr lang="fr-FR" dirty="0"/>
          </a:p>
          <a:p>
            <a:r>
              <a:rPr lang="fr-FR" dirty="0" err="1" smtClean="0"/>
              <a:t>Mosquitto</a:t>
            </a:r>
            <a:r>
              <a:rPr lang="fr-FR" dirty="0" smtClean="0"/>
              <a:t> semble fiable, mais si on prend la décision de toujours garder nos </a:t>
            </a:r>
            <a:r>
              <a:rPr lang="fr-FR" dirty="0" err="1" smtClean="0"/>
              <a:t>user:pass</a:t>
            </a:r>
            <a:r>
              <a:rPr lang="fr-FR" dirty="0" smtClean="0"/>
              <a:t> avec </a:t>
            </a:r>
            <a:r>
              <a:rPr lang="fr-FR" dirty="0" err="1" smtClean="0"/>
              <a:t>hashs</a:t>
            </a:r>
            <a:r>
              <a:rPr lang="fr-FR" dirty="0" smtClean="0"/>
              <a:t> dans </a:t>
            </a:r>
            <a:r>
              <a:rPr lang="fr-FR" dirty="0" err="1" smtClean="0"/>
              <a:t>mosquitto</a:t>
            </a:r>
            <a:r>
              <a:rPr lang="fr-FR" dirty="0" smtClean="0"/>
              <a:t>, on s’expose à encore plus de problèmes si le fichier est compromis : on penchera plutôt pour la solution #2</a:t>
            </a:r>
            <a:endParaRPr lang="en-US" dirty="0"/>
          </a:p>
        </p:txBody>
      </p:sp>
    </p:spTree>
    <p:extLst>
      <p:ext uri="{BB962C8B-B14F-4D97-AF65-F5344CB8AC3E}">
        <p14:creationId xmlns:p14="http://schemas.microsoft.com/office/powerpoint/2010/main" val="3971970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Database</a:t>
            </a:r>
            <a:r>
              <a:rPr lang="fr-FR" dirty="0" smtClean="0"/>
              <a:t> control</a:t>
            </a:r>
            <a:endParaRPr lang="en-US" dirty="0"/>
          </a:p>
        </p:txBody>
      </p:sp>
      <p:sp>
        <p:nvSpPr>
          <p:cNvPr id="3" name="Espace réservé du contenu 2"/>
          <p:cNvSpPr>
            <a:spLocks noGrp="1"/>
          </p:cNvSpPr>
          <p:nvPr>
            <p:ph idx="1"/>
          </p:nvPr>
        </p:nvSpPr>
        <p:spPr/>
        <p:txBody>
          <a:bodyPr/>
          <a:lstStyle/>
          <a:p>
            <a:r>
              <a:rPr lang="fr-FR" dirty="0" smtClean="0"/>
              <a:t>Cela doit principalement être géré au niveau de l’entreprise, par rapport à qui peut accéder à la base de données, et surtout avec quelles prérogatives. </a:t>
            </a:r>
          </a:p>
          <a:p>
            <a:endParaRPr lang="fr-FR" dirty="0"/>
          </a:p>
          <a:p>
            <a:r>
              <a:rPr lang="fr-FR" dirty="0" smtClean="0"/>
              <a:t>Seuls certains services devraient avoir le droit de lire, et encore moins d’autres services peuvent écrire dessus.  </a:t>
            </a:r>
            <a:endParaRPr lang="en-US" dirty="0"/>
          </a:p>
        </p:txBody>
      </p:sp>
    </p:spTree>
    <p:extLst>
      <p:ext uri="{BB962C8B-B14F-4D97-AF65-F5344CB8AC3E}">
        <p14:creationId xmlns:p14="http://schemas.microsoft.com/office/powerpoint/2010/main" val="2470830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SQLi</a:t>
            </a:r>
            <a:r>
              <a:rPr lang="fr-FR" dirty="0" smtClean="0"/>
              <a:t> protection &amp; </a:t>
            </a:r>
            <a:r>
              <a:rPr lang="fr-FR" dirty="0" err="1" smtClean="0"/>
              <a:t>DoS</a:t>
            </a:r>
            <a:endParaRPr lang="en-US" dirty="0"/>
          </a:p>
        </p:txBody>
      </p:sp>
      <p:sp>
        <p:nvSpPr>
          <p:cNvPr id="4" name="Rectangle 3"/>
          <p:cNvSpPr/>
          <p:nvPr/>
        </p:nvSpPr>
        <p:spPr>
          <a:xfrm>
            <a:off x="2843639" y="2967335"/>
            <a:ext cx="6504730" cy="923330"/>
          </a:xfrm>
          <a:prstGeom prst="rect">
            <a:avLst/>
          </a:prstGeom>
          <a:noFill/>
        </p:spPr>
        <p:txBody>
          <a:bodyPr wrap="none" lIns="91440" tIns="45720" rIns="91440" bIns="45720">
            <a:spAutoFit/>
          </a:bodyPr>
          <a:lstStyle/>
          <a:p>
            <a:pPr algn="ctr"/>
            <a:r>
              <a:rPr lang="fr-FR"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Merci de votre écoute</a:t>
            </a:r>
            <a:endParaRPr lang="fr-FR"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036806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Authentification, Sécurisation</a:t>
            </a:r>
            <a:endParaRPr lang="en-US" dirty="0"/>
          </a:p>
        </p:txBody>
      </p:sp>
      <p:sp>
        <p:nvSpPr>
          <p:cNvPr id="3" name="Espace réservé du contenu 2"/>
          <p:cNvSpPr>
            <a:spLocks noGrp="1"/>
          </p:cNvSpPr>
          <p:nvPr>
            <p:ph idx="1"/>
          </p:nvPr>
        </p:nvSpPr>
        <p:spPr>
          <a:xfrm>
            <a:off x="1097280" y="1845734"/>
            <a:ext cx="10058400" cy="4555066"/>
          </a:xfrm>
        </p:spPr>
        <p:txBody>
          <a:bodyPr>
            <a:noAutofit/>
          </a:bodyPr>
          <a:lstStyle/>
          <a:p>
            <a:r>
              <a:rPr lang="fr-FR" sz="2800" dirty="0" smtClean="0"/>
              <a:t>On veut empêcher n’importe qui de se connecter au broker, qui est le manager des communications du capteur au serveur. Pour cela, on fait appel au fichier de config du </a:t>
            </a:r>
            <a:r>
              <a:rPr lang="fr-FR" sz="2800" dirty="0" err="1" smtClean="0"/>
              <a:t>mosquitto</a:t>
            </a:r>
            <a:r>
              <a:rPr lang="fr-FR" sz="2800" dirty="0" smtClean="0"/>
              <a:t>, et on enlève du commentaire la ligne « </a:t>
            </a:r>
            <a:r>
              <a:rPr lang="fr-FR" sz="2800" dirty="0" err="1" smtClean="0"/>
              <a:t>allow_anonymous</a:t>
            </a:r>
            <a:r>
              <a:rPr lang="fr-FR" sz="2800" dirty="0" smtClean="0"/>
              <a:t> false »</a:t>
            </a:r>
            <a:endParaRPr lang="en-US" sz="2800" dirty="0" smtClean="0"/>
          </a:p>
          <a:p>
            <a:r>
              <a:rPr lang="fr-FR" sz="2800" dirty="0" smtClean="0"/>
              <a:t>Cela utilise donc le mécanisme de </a:t>
            </a:r>
            <a:r>
              <a:rPr lang="fr-FR" sz="2800" dirty="0" err="1" smtClean="0"/>
              <a:t>user:pass</a:t>
            </a:r>
            <a:r>
              <a:rPr lang="fr-FR" sz="2800" dirty="0" smtClean="0"/>
              <a:t> dans un fichier de config propre à </a:t>
            </a:r>
            <a:r>
              <a:rPr lang="fr-FR" sz="2800" dirty="0" err="1" smtClean="0"/>
              <a:t>Mosquitto</a:t>
            </a:r>
            <a:r>
              <a:rPr lang="fr-FR" sz="2800" dirty="0" smtClean="0"/>
              <a:t>.</a:t>
            </a:r>
          </a:p>
          <a:p>
            <a:r>
              <a:rPr lang="fr-FR" sz="2800" dirty="0" smtClean="0"/>
              <a:t>On contrôle exactement quels sont les combinaisons </a:t>
            </a:r>
            <a:r>
              <a:rPr lang="fr-FR" sz="2800" dirty="0" err="1" smtClean="0"/>
              <a:t>user:pass</a:t>
            </a:r>
            <a:r>
              <a:rPr lang="fr-FR" sz="2800" dirty="0" smtClean="0"/>
              <a:t> autorisées, ce qui pourrait permettre notre solution #1 de stocker dès le broker tous les appareils autorisés en fonction de leur hash de numéro de série (propre à chaque appareil). </a:t>
            </a:r>
          </a:p>
        </p:txBody>
      </p:sp>
    </p:spTree>
    <p:extLst>
      <p:ext uri="{BB962C8B-B14F-4D97-AF65-F5344CB8AC3E}">
        <p14:creationId xmlns:p14="http://schemas.microsoft.com/office/powerpoint/2010/main" val="369810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Authentification, Sécurisation</a:t>
            </a:r>
            <a:endParaRPr lang="en-US" dirty="0"/>
          </a:p>
        </p:txBody>
      </p:sp>
      <p:sp>
        <p:nvSpPr>
          <p:cNvPr id="3" name="Espace réservé du contenu 2"/>
          <p:cNvSpPr>
            <a:spLocks noGrp="1"/>
          </p:cNvSpPr>
          <p:nvPr>
            <p:ph idx="1"/>
          </p:nvPr>
        </p:nvSpPr>
        <p:spPr/>
        <p:txBody>
          <a:bodyPr>
            <a:normAutofit/>
          </a:bodyPr>
          <a:lstStyle/>
          <a:p>
            <a:r>
              <a:rPr lang="fr-FR" sz="2800" dirty="0" smtClean="0"/>
              <a:t>Il y a un problème : C’est </a:t>
            </a:r>
            <a:r>
              <a:rPr lang="fr-FR" sz="2800" dirty="0"/>
              <a:t>lourd, on doit donc actualiser le broker à chaque nouvelle insertion de matériel, et cela demande d’avoir la main sur les fichiers de config de </a:t>
            </a:r>
            <a:r>
              <a:rPr lang="fr-FR" sz="2800" dirty="0" err="1"/>
              <a:t>mosquitto</a:t>
            </a:r>
            <a:r>
              <a:rPr lang="fr-FR" sz="2800" dirty="0"/>
              <a:t>.</a:t>
            </a:r>
          </a:p>
          <a:p>
            <a:r>
              <a:rPr lang="fr-FR" sz="2800" dirty="0"/>
              <a:t>Solution #2 : un seul </a:t>
            </a:r>
            <a:r>
              <a:rPr lang="fr-FR" sz="2800" dirty="0" err="1"/>
              <a:t>pass</a:t>
            </a:r>
            <a:r>
              <a:rPr lang="fr-FR" sz="2800" dirty="0"/>
              <a:t> et un seul </a:t>
            </a:r>
            <a:r>
              <a:rPr lang="fr-FR" sz="2800" dirty="0" err="1"/>
              <a:t>username</a:t>
            </a:r>
            <a:r>
              <a:rPr lang="fr-FR" sz="2800" dirty="0"/>
              <a:t> pour tous les appareils d’une même catégorie (exemple : </a:t>
            </a:r>
            <a:r>
              <a:rPr lang="fr-FR" sz="2800" dirty="0" err="1"/>
              <a:t>sensor</a:t>
            </a:r>
            <a:r>
              <a:rPr lang="fr-FR" sz="2800" dirty="0"/>
              <a:t>!:</a:t>
            </a:r>
            <a:r>
              <a:rPr lang="fr-FR" sz="2800" dirty="0" err="1"/>
              <a:t>sensorpass</a:t>
            </a:r>
            <a:r>
              <a:rPr lang="fr-FR" sz="2800" dirty="0"/>
              <a:t>% pour les capteurs et serveur?:</a:t>
            </a:r>
            <a:r>
              <a:rPr lang="fr-FR" sz="2800" dirty="0" err="1"/>
              <a:t>serveurpass</a:t>
            </a:r>
            <a:r>
              <a:rPr lang="fr-FR" sz="2800" dirty="0"/>
              <a:t>$), et même si cela réduit la confiance au niveau du broker, on décale l’authentification au niveau du serveur avec le </a:t>
            </a:r>
            <a:r>
              <a:rPr lang="fr-FR" sz="2800" dirty="0" err="1"/>
              <a:t>client_id</a:t>
            </a:r>
            <a:r>
              <a:rPr lang="fr-FR" sz="2800" dirty="0"/>
              <a:t> (qui lui sera le hash du numéro de série). </a:t>
            </a:r>
          </a:p>
          <a:p>
            <a:endParaRPr lang="en-US" sz="2800" dirty="0"/>
          </a:p>
        </p:txBody>
      </p:sp>
    </p:spTree>
    <p:extLst>
      <p:ext uri="{BB962C8B-B14F-4D97-AF65-F5344CB8AC3E}">
        <p14:creationId xmlns:p14="http://schemas.microsoft.com/office/powerpoint/2010/main" val="3673732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dirty="0" smtClean="0"/>
              <a:t>Authentification, Sécurisation</a:t>
            </a:r>
            <a:endParaRPr lang="en-US" sz="5400" dirty="0"/>
          </a:p>
        </p:txBody>
      </p:sp>
      <p:sp>
        <p:nvSpPr>
          <p:cNvPr id="3" name="Espace réservé du contenu 2"/>
          <p:cNvSpPr>
            <a:spLocks noGrp="1"/>
          </p:cNvSpPr>
          <p:nvPr>
            <p:ph idx="1"/>
          </p:nvPr>
        </p:nvSpPr>
        <p:spPr>
          <a:xfrm>
            <a:off x="1097280" y="1845733"/>
            <a:ext cx="10058400" cy="4293809"/>
          </a:xfrm>
        </p:spPr>
        <p:txBody>
          <a:bodyPr>
            <a:normAutofit/>
          </a:bodyPr>
          <a:lstStyle/>
          <a:p>
            <a:r>
              <a:rPr lang="fr-FR" sz="2400" dirty="0" smtClean="0"/>
              <a:t>Les transferts de données entre les capteurs et le serveur doivent être cryptés (les données qui s’échangent ne doivent pas être lisibles) -&gt; RSA + AES, avec deux clés uniques du côté serveur qui permettent d’échanger la clé unique de chaque capteur (hash ? Fonction du numéro de série ?), puis échange symétrique (AES typiquement) à partir de l’échange asymétrique. Ce qui validerait le MQTTS.</a:t>
            </a:r>
          </a:p>
          <a:p>
            <a:pPr lvl="1"/>
            <a:endParaRPr lang="fr-FR" sz="2400" dirty="0" smtClean="0"/>
          </a:p>
          <a:p>
            <a:pPr marL="201168" lvl="1" indent="0">
              <a:buNone/>
            </a:pPr>
            <a:r>
              <a:rPr lang="fr-FR" sz="2400" dirty="0" smtClean="0"/>
              <a:t>Pour le côté web: après le </a:t>
            </a:r>
            <a:r>
              <a:rPr lang="fr-FR" sz="2400" dirty="0" err="1" smtClean="0"/>
              <a:t>handshake</a:t>
            </a:r>
            <a:r>
              <a:rPr lang="fr-FR" sz="2400" dirty="0" smtClean="0"/>
              <a:t> classique client-web (échange certificat SSL, clé de session), on affiche une page avec identifiant plus mot de passe (BDD serveur encore une fois), avec encore une fois chiffrement de chaque côté pour avoir le HTTPS. </a:t>
            </a:r>
          </a:p>
        </p:txBody>
      </p:sp>
    </p:spTree>
    <p:extLst>
      <p:ext uri="{BB962C8B-B14F-4D97-AF65-F5344CB8AC3E}">
        <p14:creationId xmlns:p14="http://schemas.microsoft.com/office/powerpoint/2010/main" val="403435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Schéma de l’ensemble</a:t>
            </a:r>
            <a:endParaRPr lang="en-US"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60137"/>
            <a:ext cx="8875519" cy="4392277"/>
          </a:xfrm>
        </p:spPr>
      </p:pic>
    </p:spTree>
    <p:extLst>
      <p:ext uri="{BB962C8B-B14F-4D97-AF65-F5344CB8AC3E}">
        <p14:creationId xmlns:p14="http://schemas.microsoft.com/office/powerpoint/2010/main" val="2418375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En l’absence de démo fonctionnelle…</a:t>
            </a:r>
            <a:endParaRPr lang="en-US"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7074" y="2010233"/>
            <a:ext cx="9411040" cy="3678259"/>
          </a:xfrm>
        </p:spPr>
      </p:pic>
    </p:spTree>
    <p:extLst>
      <p:ext uri="{BB962C8B-B14F-4D97-AF65-F5344CB8AC3E}">
        <p14:creationId xmlns:p14="http://schemas.microsoft.com/office/powerpoint/2010/main" val="1042178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6548" y="3735977"/>
            <a:ext cx="10682821" cy="1894417"/>
          </a:xfrm>
        </p:spPr>
      </p:pic>
      <p:pic>
        <p:nvPicPr>
          <p:cNvPr id="5" name="Image 4"/>
          <p:cNvPicPr>
            <a:picLocks noChangeAspect="1"/>
          </p:cNvPicPr>
          <p:nvPr/>
        </p:nvPicPr>
        <p:blipFill rotWithShape="1">
          <a:blip r:embed="rId3">
            <a:extLst>
              <a:ext uri="{28A0092B-C50C-407E-A947-70E740481C1C}">
                <a14:useLocalDpi xmlns:a14="http://schemas.microsoft.com/office/drawing/2010/main" val="0"/>
              </a:ext>
            </a:extLst>
          </a:blip>
          <a:srcRect t="60730"/>
          <a:stretch/>
        </p:blipFill>
        <p:spPr>
          <a:xfrm>
            <a:off x="1056845" y="1193072"/>
            <a:ext cx="10058400" cy="1654630"/>
          </a:xfrm>
          <a:prstGeom prst="rect">
            <a:avLst/>
          </a:prstGeom>
        </p:spPr>
      </p:pic>
      <p:sp>
        <p:nvSpPr>
          <p:cNvPr id="8" name="Ellipse 7"/>
          <p:cNvSpPr/>
          <p:nvPr/>
        </p:nvSpPr>
        <p:spPr>
          <a:xfrm>
            <a:off x="1170671" y="2116182"/>
            <a:ext cx="171064" cy="134985"/>
          </a:xfrm>
          <a:prstGeom prst="ellipse">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9" name="Ellipse 8"/>
          <p:cNvSpPr/>
          <p:nvPr/>
        </p:nvSpPr>
        <p:spPr>
          <a:xfrm>
            <a:off x="1170671" y="1885402"/>
            <a:ext cx="171064" cy="134985"/>
          </a:xfrm>
          <a:prstGeom prst="ellipse">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 name="Ellipse 9"/>
          <p:cNvSpPr/>
          <p:nvPr/>
        </p:nvSpPr>
        <p:spPr>
          <a:xfrm>
            <a:off x="1170671" y="4288970"/>
            <a:ext cx="171064" cy="134985"/>
          </a:xfrm>
          <a:prstGeom prst="ellipse">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276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229" y="556307"/>
            <a:ext cx="8098971" cy="4961059"/>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8200" y="983895"/>
            <a:ext cx="3685981" cy="4649463"/>
          </a:xfrm>
          <a:prstGeom prst="rect">
            <a:avLst/>
          </a:prstGeom>
        </p:spPr>
      </p:pic>
    </p:spTree>
    <p:extLst>
      <p:ext uri="{BB962C8B-B14F-4D97-AF65-F5344CB8AC3E}">
        <p14:creationId xmlns:p14="http://schemas.microsoft.com/office/powerpoint/2010/main" val="1982217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Physical </a:t>
            </a:r>
            <a:r>
              <a:rPr lang="fr-FR" dirty="0" err="1" smtClean="0"/>
              <a:t>access</a:t>
            </a:r>
            <a:r>
              <a:rPr lang="fr-FR" dirty="0" smtClean="0"/>
              <a:t> control (USB)</a:t>
            </a:r>
            <a:endParaRPr lang="en-US"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0632" y="1956270"/>
            <a:ext cx="6325148" cy="3802710"/>
          </a:xfrm>
        </p:spPr>
      </p:pic>
      <p:sp>
        <p:nvSpPr>
          <p:cNvPr id="6" name="ZoneTexte 5"/>
          <p:cNvSpPr txBox="1"/>
          <p:nvPr/>
        </p:nvSpPr>
        <p:spPr>
          <a:xfrm>
            <a:off x="6855780" y="1956270"/>
            <a:ext cx="4949777" cy="4001095"/>
          </a:xfrm>
          <a:prstGeom prst="rect">
            <a:avLst/>
          </a:prstGeom>
          <a:noFill/>
        </p:spPr>
        <p:txBody>
          <a:bodyPr wrap="square" rtlCol="0">
            <a:spAutoFit/>
          </a:bodyPr>
          <a:lstStyle/>
          <a:p>
            <a:r>
              <a:rPr lang="en-US" sz="2800" b="1" dirty="0" smtClean="0">
                <a:effectLst/>
              </a:rPr>
              <a:t>Grant Temporary Access to Blocked USB Devices</a:t>
            </a:r>
          </a:p>
          <a:p>
            <a:endParaRPr lang="fr-FR" b="1" dirty="0" smtClean="0">
              <a:effectLst/>
            </a:endParaRPr>
          </a:p>
          <a:p>
            <a:endParaRPr lang="fr-FR" b="1" dirty="0"/>
          </a:p>
          <a:p>
            <a:endParaRPr lang="en-US" b="1" dirty="0" smtClean="0">
              <a:effectLst/>
            </a:endParaRPr>
          </a:p>
          <a:p>
            <a:r>
              <a:rPr lang="en-US" dirty="0" err="1" smtClean="0">
                <a:effectLst/>
              </a:rPr>
              <a:t>AccessPatrol</a:t>
            </a:r>
            <a:r>
              <a:rPr lang="en-US" dirty="0" smtClean="0">
                <a:effectLst/>
              </a:rPr>
              <a:t> can </a:t>
            </a:r>
            <a:r>
              <a:rPr lang="en-US" b="1" dirty="0" smtClean="0">
                <a:effectLst/>
              </a:rPr>
              <a:t>grant temporary access to blocked USB devices</a:t>
            </a:r>
            <a:r>
              <a:rPr lang="en-US" dirty="0" smtClean="0">
                <a:effectLst/>
              </a:rPr>
              <a:t> with the access code generator.</a:t>
            </a:r>
          </a:p>
          <a:p>
            <a:endParaRPr lang="en-US" dirty="0"/>
          </a:p>
          <a:p>
            <a:endParaRPr lang="en-US" dirty="0" smtClean="0">
              <a:effectLst/>
            </a:endParaRPr>
          </a:p>
          <a:p>
            <a:r>
              <a:rPr lang="en-US" dirty="0" smtClean="0">
                <a:effectLst/>
              </a:rPr>
              <a:t> Use the generator to produce a time-limited single-use code that provides users with full access permissions to their peripheral devices.</a:t>
            </a:r>
            <a:endParaRPr lang="en-US" dirty="0">
              <a:effectLst/>
            </a:endParaRPr>
          </a:p>
        </p:txBody>
      </p:sp>
    </p:spTree>
    <p:extLst>
      <p:ext uri="{BB962C8B-B14F-4D97-AF65-F5344CB8AC3E}">
        <p14:creationId xmlns:p14="http://schemas.microsoft.com/office/powerpoint/2010/main" val="1409265077"/>
      </p:ext>
    </p:extLst>
  </p:cSld>
  <p:clrMapOvr>
    <a:masterClrMapping/>
  </p:clrMapOvr>
</p:sld>
</file>

<file path=ppt/theme/theme1.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127</TotalTime>
  <Words>441</Words>
  <Application>Microsoft Office PowerPoint</Application>
  <PresentationFormat>Grand écran</PresentationFormat>
  <Paragraphs>36</Paragraphs>
  <Slides>12</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12</vt:i4>
      </vt:variant>
    </vt:vector>
  </HeadingPairs>
  <TitlesOfParts>
    <vt:vector size="15" baseType="lpstr">
      <vt:lpstr>Calibri</vt:lpstr>
      <vt:lpstr>Calibri Light</vt:lpstr>
      <vt:lpstr>Rétrospective</vt:lpstr>
      <vt:lpstr>Victor, Théo, Guillaume</vt:lpstr>
      <vt:lpstr>Authentification, Sécurisation</vt:lpstr>
      <vt:lpstr>Authentification, Sécurisation</vt:lpstr>
      <vt:lpstr>Authentification, Sécurisation</vt:lpstr>
      <vt:lpstr>Schéma de l’ensemble</vt:lpstr>
      <vt:lpstr>En l’absence de démo fonctionnelle…</vt:lpstr>
      <vt:lpstr>Présentation PowerPoint</vt:lpstr>
      <vt:lpstr>Présentation PowerPoint</vt:lpstr>
      <vt:lpstr>Physical access control (USB)</vt:lpstr>
      <vt:lpstr>Mosquitto problems</vt:lpstr>
      <vt:lpstr>Database control</vt:lpstr>
      <vt:lpstr>SQLi protection &amp; DoS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Victor, Théo, Guillaume</dc:title>
  <dc:creator>Guillaume</dc:creator>
  <cp:lastModifiedBy>Guillaume</cp:lastModifiedBy>
  <cp:revision>8</cp:revision>
  <dcterms:created xsi:type="dcterms:W3CDTF">2022-03-24T15:01:24Z</dcterms:created>
  <dcterms:modified xsi:type="dcterms:W3CDTF">2022-03-24T17:09:00Z</dcterms:modified>
</cp:coreProperties>
</file>