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Barlow Semi Condensed Light"/>
      <p:regular r:id="rId34"/>
      <p:bold r:id="rId35"/>
      <p:italic r:id="rId36"/>
      <p:boldItalic r:id="rId37"/>
    </p:embeddedFont>
    <p:embeddedFont>
      <p:font typeface="Fjalla One"/>
      <p:regular r:id="rId38"/>
    </p:embeddedFont>
    <p:embeddedFont>
      <p:font typeface="Barlow Semi Condensed Medium"/>
      <p:regular r:id="rId39"/>
      <p:bold r:id="rId40"/>
      <p:italic r:id="rId41"/>
      <p:boldItalic r:id="rId42"/>
    </p:embeddedFont>
    <p:embeddedFont>
      <p:font typeface="Barlow Semi Condensed"/>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FDE902-9965-4197-A6FF-38613AB5B66B}">
  <a:tblStyle styleId="{2BFDE902-9965-4197-A6FF-38613AB5B6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BarlowSemiCondensedMedium-bold.fntdata"/><Relationship Id="rId20" Type="http://schemas.openxmlformats.org/officeDocument/2006/relationships/slide" Target="slides/slide15.xml"/><Relationship Id="rId42" Type="http://schemas.openxmlformats.org/officeDocument/2006/relationships/font" Target="fonts/BarlowSemiCondensedMedium-boldItalic.fntdata"/><Relationship Id="rId41" Type="http://schemas.openxmlformats.org/officeDocument/2006/relationships/font" Target="fonts/BarlowSemiCondensedMedium-italic.fntdata"/><Relationship Id="rId22" Type="http://schemas.openxmlformats.org/officeDocument/2006/relationships/slide" Target="slides/slide17.xml"/><Relationship Id="rId44" Type="http://schemas.openxmlformats.org/officeDocument/2006/relationships/font" Target="fonts/BarlowSemiCondensed-bold.fntdata"/><Relationship Id="rId21" Type="http://schemas.openxmlformats.org/officeDocument/2006/relationships/slide" Target="slides/slide16.xml"/><Relationship Id="rId43" Type="http://schemas.openxmlformats.org/officeDocument/2006/relationships/font" Target="fonts/BarlowSemiCondensed-regular.fntdata"/><Relationship Id="rId24" Type="http://schemas.openxmlformats.org/officeDocument/2006/relationships/slide" Target="slides/slide19.xml"/><Relationship Id="rId46" Type="http://schemas.openxmlformats.org/officeDocument/2006/relationships/font" Target="fonts/BarlowSemiCondensed-boldItalic.fntdata"/><Relationship Id="rId23" Type="http://schemas.openxmlformats.org/officeDocument/2006/relationships/slide" Target="slides/slide18.xml"/><Relationship Id="rId45" Type="http://schemas.openxmlformats.org/officeDocument/2006/relationships/font" Target="fonts/BarlowSemiCondense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BarlowSemiCondensedLight-bold.fntdata"/><Relationship Id="rId12" Type="http://schemas.openxmlformats.org/officeDocument/2006/relationships/slide" Target="slides/slide7.xml"/><Relationship Id="rId34" Type="http://schemas.openxmlformats.org/officeDocument/2006/relationships/font" Target="fonts/BarlowSemiCondensedLight-regular.fntdata"/><Relationship Id="rId15" Type="http://schemas.openxmlformats.org/officeDocument/2006/relationships/slide" Target="slides/slide10.xml"/><Relationship Id="rId37" Type="http://schemas.openxmlformats.org/officeDocument/2006/relationships/font" Target="fonts/BarlowSemiCondensedLight-boldItalic.fntdata"/><Relationship Id="rId14" Type="http://schemas.openxmlformats.org/officeDocument/2006/relationships/slide" Target="slides/slide9.xml"/><Relationship Id="rId36" Type="http://schemas.openxmlformats.org/officeDocument/2006/relationships/font" Target="fonts/BarlowSemiCondensedLight-italic.fntdata"/><Relationship Id="rId17" Type="http://schemas.openxmlformats.org/officeDocument/2006/relationships/slide" Target="slides/slide12.xml"/><Relationship Id="rId39" Type="http://schemas.openxmlformats.org/officeDocument/2006/relationships/font" Target="fonts/BarlowSemiCondensedMedium-regular.fntdata"/><Relationship Id="rId16" Type="http://schemas.openxmlformats.org/officeDocument/2006/relationships/slide" Target="slides/slide11.xml"/><Relationship Id="rId38" Type="http://schemas.openxmlformats.org/officeDocument/2006/relationships/font" Target="fonts/FjallaOn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5" name="Shape 2265"/>
        <p:cNvGrpSpPr/>
        <p:nvPr/>
      </p:nvGrpSpPr>
      <p:grpSpPr>
        <a:xfrm>
          <a:off x="0" y="0"/>
          <a:ext cx="0" cy="0"/>
          <a:chOff x="0" y="0"/>
          <a:chExt cx="0" cy="0"/>
        </a:xfrm>
      </p:grpSpPr>
      <p:sp>
        <p:nvSpPr>
          <p:cNvPr id="2266" name="Google Shape;2266;g26032ba2ee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7" name="Google Shape;2267;g26032ba2ee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1" name="Shape 2271"/>
        <p:cNvGrpSpPr/>
        <p:nvPr/>
      </p:nvGrpSpPr>
      <p:grpSpPr>
        <a:xfrm>
          <a:off x="0" y="0"/>
          <a:ext cx="0" cy="0"/>
          <a:chOff x="0" y="0"/>
          <a:chExt cx="0" cy="0"/>
        </a:xfrm>
      </p:grpSpPr>
      <p:sp>
        <p:nvSpPr>
          <p:cNvPr id="2272" name="Google Shape;2272;g86fa6133bc_4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3" name="Google Shape;2273;g86fa6133bc_4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8" name="Shape 2278"/>
        <p:cNvGrpSpPr/>
        <p:nvPr/>
      </p:nvGrpSpPr>
      <p:grpSpPr>
        <a:xfrm>
          <a:off x="0" y="0"/>
          <a:ext cx="0" cy="0"/>
          <a:chOff x="0" y="0"/>
          <a:chExt cx="0" cy="0"/>
        </a:xfrm>
      </p:grpSpPr>
      <p:sp>
        <p:nvSpPr>
          <p:cNvPr id="2279" name="Google Shape;2279;g8714a43093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0" name="Google Shape;2280;g8714a43093_1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4" name="Shape 2514"/>
        <p:cNvGrpSpPr/>
        <p:nvPr/>
      </p:nvGrpSpPr>
      <p:grpSpPr>
        <a:xfrm>
          <a:off x="0" y="0"/>
          <a:ext cx="0" cy="0"/>
          <a:chOff x="0" y="0"/>
          <a:chExt cx="0" cy="0"/>
        </a:xfrm>
      </p:grpSpPr>
      <p:sp>
        <p:nvSpPr>
          <p:cNvPr id="2515" name="Google Shape;2515;g26032ba2ee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6" name="Google Shape;2516;g26032ba2ee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0" name="Shape 2520"/>
        <p:cNvGrpSpPr/>
        <p:nvPr/>
      </p:nvGrpSpPr>
      <p:grpSpPr>
        <a:xfrm>
          <a:off x="0" y="0"/>
          <a:ext cx="0" cy="0"/>
          <a:chOff x="0" y="0"/>
          <a:chExt cx="0" cy="0"/>
        </a:xfrm>
      </p:grpSpPr>
      <p:sp>
        <p:nvSpPr>
          <p:cNvPr id="2521" name="Google Shape;2521;g26032ba2ee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2" name="Google Shape;2522;g26032ba2ee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6" name="Shape 2526"/>
        <p:cNvGrpSpPr/>
        <p:nvPr/>
      </p:nvGrpSpPr>
      <p:grpSpPr>
        <a:xfrm>
          <a:off x="0" y="0"/>
          <a:ext cx="0" cy="0"/>
          <a:chOff x="0" y="0"/>
          <a:chExt cx="0" cy="0"/>
        </a:xfrm>
      </p:grpSpPr>
      <p:sp>
        <p:nvSpPr>
          <p:cNvPr id="2527" name="Google Shape;2527;g26032ba2ee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8" name="Google Shape;2528;g26032ba2ee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2" name="Shape 2532"/>
        <p:cNvGrpSpPr/>
        <p:nvPr/>
      </p:nvGrpSpPr>
      <p:grpSpPr>
        <a:xfrm>
          <a:off x="0" y="0"/>
          <a:ext cx="0" cy="0"/>
          <a:chOff x="0" y="0"/>
          <a:chExt cx="0" cy="0"/>
        </a:xfrm>
      </p:grpSpPr>
      <p:sp>
        <p:nvSpPr>
          <p:cNvPr id="2533" name="Google Shape;2533;g26032ba2ee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4" name="Google Shape;2534;g26032ba2ee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8" name="Shape 2538"/>
        <p:cNvGrpSpPr/>
        <p:nvPr/>
      </p:nvGrpSpPr>
      <p:grpSpPr>
        <a:xfrm>
          <a:off x="0" y="0"/>
          <a:ext cx="0" cy="0"/>
          <a:chOff x="0" y="0"/>
          <a:chExt cx="0" cy="0"/>
        </a:xfrm>
      </p:grpSpPr>
      <p:sp>
        <p:nvSpPr>
          <p:cNvPr id="2539" name="Google Shape;2539;g26032ba2ee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0" name="Google Shape;2540;g26032ba2ee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4" name="Shape 2544"/>
        <p:cNvGrpSpPr/>
        <p:nvPr/>
      </p:nvGrpSpPr>
      <p:grpSpPr>
        <a:xfrm>
          <a:off x="0" y="0"/>
          <a:ext cx="0" cy="0"/>
          <a:chOff x="0" y="0"/>
          <a:chExt cx="0" cy="0"/>
        </a:xfrm>
      </p:grpSpPr>
      <p:sp>
        <p:nvSpPr>
          <p:cNvPr id="2545" name="Google Shape;2545;g26032ba2ee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6" name="Google Shape;2546;g26032ba2ee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0" name="Shape 2550"/>
        <p:cNvGrpSpPr/>
        <p:nvPr/>
      </p:nvGrpSpPr>
      <p:grpSpPr>
        <a:xfrm>
          <a:off x="0" y="0"/>
          <a:ext cx="0" cy="0"/>
          <a:chOff x="0" y="0"/>
          <a:chExt cx="0" cy="0"/>
        </a:xfrm>
      </p:grpSpPr>
      <p:sp>
        <p:nvSpPr>
          <p:cNvPr id="2551" name="Google Shape;2551;g8714a43093_3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2" name="Google Shape;2552;g8714a43093_3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g804e9800b4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5" name="Google Shape;1885;g804e9800b4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5" name="Shape 2575"/>
        <p:cNvGrpSpPr/>
        <p:nvPr/>
      </p:nvGrpSpPr>
      <p:grpSpPr>
        <a:xfrm>
          <a:off x="0" y="0"/>
          <a:ext cx="0" cy="0"/>
          <a:chOff x="0" y="0"/>
          <a:chExt cx="0" cy="0"/>
        </a:xfrm>
      </p:grpSpPr>
      <p:sp>
        <p:nvSpPr>
          <p:cNvPr id="2576" name="Google Shape;2576;g26032ba2ee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7" name="Google Shape;2577;g26032ba2ee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1" name="Shape 2581"/>
        <p:cNvGrpSpPr/>
        <p:nvPr/>
      </p:nvGrpSpPr>
      <p:grpSpPr>
        <a:xfrm>
          <a:off x="0" y="0"/>
          <a:ext cx="0" cy="0"/>
          <a:chOff x="0" y="0"/>
          <a:chExt cx="0" cy="0"/>
        </a:xfrm>
      </p:grpSpPr>
      <p:sp>
        <p:nvSpPr>
          <p:cNvPr id="2582" name="Google Shape;2582;g26032ba2ee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3" name="Google Shape;2583;g26032ba2ee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0" name="Shape 2590"/>
        <p:cNvGrpSpPr/>
        <p:nvPr/>
      </p:nvGrpSpPr>
      <p:grpSpPr>
        <a:xfrm>
          <a:off x="0" y="0"/>
          <a:ext cx="0" cy="0"/>
          <a:chOff x="0" y="0"/>
          <a:chExt cx="0" cy="0"/>
        </a:xfrm>
      </p:grpSpPr>
      <p:sp>
        <p:nvSpPr>
          <p:cNvPr id="2591" name="Google Shape;2591;g881d70bc06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2" name="Google Shape;2592;g881d70bc06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5" name="Shape 2605"/>
        <p:cNvGrpSpPr/>
        <p:nvPr/>
      </p:nvGrpSpPr>
      <p:grpSpPr>
        <a:xfrm>
          <a:off x="0" y="0"/>
          <a:ext cx="0" cy="0"/>
          <a:chOff x="0" y="0"/>
          <a:chExt cx="0" cy="0"/>
        </a:xfrm>
      </p:grpSpPr>
      <p:sp>
        <p:nvSpPr>
          <p:cNvPr id="2606" name="Google Shape;2606;g26032ba2ee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7" name="Google Shape;2607;g26032ba2ee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1" name="Shape 2611"/>
        <p:cNvGrpSpPr/>
        <p:nvPr/>
      </p:nvGrpSpPr>
      <p:grpSpPr>
        <a:xfrm>
          <a:off x="0" y="0"/>
          <a:ext cx="0" cy="0"/>
          <a:chOff x="0" y="0"/>
          <a:chExt cx="0" cy="0"/>
        </a:xfrm>
      </p:grpSpPr>
      <p:sp>
        <p:nvSpPr>
          <p:cNvPr id="2612" name="Google Shape;2612;g26032ba2ee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3" name="Google Shape;2613;g26032ba2ee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7" name="Shape 2617"/>
        <p:cNvGrpSpPr/>
        <p:nvPr/>
      </p:nvGrpSpPr>
      <p:grpSpPr>
        <a:xfrm>
          <a:off x="0" y="0"/>
          <a:ext cx="0" cy="0"/>
          <a:chOff x="0" y="0"/>
          <a:chExt cx="0" cy="0"/>
        </a:xfrm>
      </p:grpSpPr>
      <p:sp>
        <p:nvSpPr>
          <p:cNvPr id="2618" name="Google Shape;2618;g26032ba2ee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9" name="Google Shape;2619;g26032ba2ee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3" name="Shape 2623"/>
        <p:cNvGrpSpPr/>
        <p:nvPr/>
      </p:nvGrpSpPr>
      <p:grpSpPr>
        <a:xfrm>
          <a:off x="0" y="0"/>
          <a:ext cx="0" cy="0"/>
          <a:chOff x="0" y="0"/>
          <a:chExt cx="0" cy="0"/>
        </a:xfrm>
      </p:grpSpPr>
      <p:sp>
        <p:nvSpPr>
          <p:cNvPr id="2624" name="Google Shape;2624;g26032ba2ee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5" name="Google Shape;2625;g26032ba2ee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9" name="Shape 2629"/>
        <p:cNvGrpSpPr/>
        <p:nvPr/>
      </p:nvGrpSpPr>
      <p:grpSpPr>
        <a:xfrm>
          <a:off x="0" y="0"/>
          <a:ext cx="0" cy="0"/>
          <a:chOff x="0" y="0"/>
          <a:chExt cx="0" cy="0"/>
        </a:xfrm>
      </p:grpSpPr>
      <p:sp>
        <p:nvSpPr>
          <p:cNvPr id="2630" name="Google Shape;2630;g26032ba2ee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1" name="Google Shape;2631;g26032ba2ee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8714a43093_5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8714a43093_5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2" name="Shape 2142"/>
        <p:cNvGrpSpPr/>
        <p:nvPr/>
      </p:nvGrpSpPr>
      <p:grpSpPr>
        <a:xfrm>
          <a:off x="0" y="0"/>
          <a:ext cx="0" cy="0"/>
          <a:chOff x="0" y="0"/>
          <a:chExt cx="0" cy="0"/>
        </a:xfrm>
      </p:grpSpPr>
      <p:sp>
        <p:nvSpPr>
          <p:cNvPr id="2143" name="Google Shape;2143;g804e9800b4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4" name="Google Shape;2144;g804e9800b4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9" name="Shape 2149"/>
        <p:cNvGrpSpPr/>
        <p:nvPr/>
      </p:nvGrpSpPr>
      <p:grpSpPr>
        <a:xfrm>
          <a:off x="0" y="0"/>
          <a:ext cx="0" cy="0"/>
          <a:chOff x="0" y="0"/>
          <a:chExt cx="0" cy="0"/>
        </a:xfrm>
      </p:grpSpPr>
      <p:sp>
        <p:nvSpPr>
          <p:cNvPr id="2150" name="Google Shape;2150;g804e9800b4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1" name="Google Shape;2151;g804e9800b4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0" name="Shape 2190"/>
        <p:cNvGrpSpPr/>
        <p:nvPr/>
      </p:nvGrpSpPr>
      <p:grpSpPr>
        <a:xfrm>
          <a:off x="0" y="0"/>
          <a:ext cx="0" cy="0"/>
          <a:chOff x="0" y="0"/>
          <a:chExt cx="0" cy="0"/>
        </a:xfrm>
      </p:grpSpPr>
      <p:sp>
        <p:nvSpPr>
          <p:cNvPr id="2191" name="Google Shape;2191;g26032ba2e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2" name="Google Shape;2192;g26032ba2e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5" name="Shape 2195"/>
        <p:cNvGrpSpPr/>
        <p:nvPr/>
      </p:nvGrpSpPr>
      <p:grpSpPr>
        <a:xfrm>
          <a:off x="0" y="0"/>
          <a:ext cx="0" cy="0"/>
          <a:chOff x="0" y="0"/>
          <a:chExt cx="0" cy="0"/>
        </a:xfrm>
      </p:grpSpPr>
      <p:sp>
        <p:nvSpPr>
          <p:cNvPr id="2196" name="Google Shape;2196;g804e9800b4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7" name="Google Shape;2197;g804e9800b4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8714a43093_3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8714a43093_3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8" name="Shape 2218"/>
        <p:cNvGrpSpPr/>
        <p:nvPr/>
      </p:nvGrpSpPr>
      <p:grpSpPr>
        <a:xfrm>
          <a:off x="0" y="0"/>
          <a:ext cx="0" cy="0"/>
          <a:chOff x="0" y="0"/>
          <a:chExt cx="0" cy="0"/>
        </a:xfrm>
      </p:grpSpPr>
      <p:sp>
        <p:nvSpPr>
          <p:cNvPr id="2219" name="Google Shape;2219;g26032ba2ee5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0" name="Google Shape;2220;g26032ba2ee5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7" name="Shape 2227"/>
        <p:cNvGrpSpPr/>
        <p:nvPr/>
      </p:nvGrpSpPr>
      <p:grpSpPr>
        <a:xfrm>
          <a:off x="0" y="0"/>
          <a:ext cx="0" cy="0"/>
          <a:chOff x="0" y="0"/>
          <a:chExt cx="0" cy="0"/>
        </a:xfrm>
      </p:grpSpPr>
      <p:sp>
        <p:nvSpPr>
          <p:cNvPr id="2228" name="Google Shape;2228;g8714a43093_1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9" name="Google Shape;2229;g8714a43093_1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0" name="Google Shape;1880;p33"/>
          <p:cNvSpPr txBox="1"/>
          <p:nvPr>
            <p:ph type="ctrTitle"/>
          </p:nvPr>
        </p:nvSpPr>
        <p:spPr>
          <a:xfrm>
            <a:off x="3959175" y="1768725"/>
            <a:ext cx="5011200" cy="179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800" u="sng"/>
              <a:t>Bankruptcy Prediction</a:t>
            </a:r>
            <a:r>
              <a:rPr lang="en" sz="3800"/>
              <a:t>  Machine Learning Approach</a:t>
            </a:r>
            <a:endParaRPr sz="3800">
              <a:solidFill>
                <a:schemeClr val="dk2"/>
              </a:solidFill>
            </a:endParaRPr>
          </a:p>
        </p:txBody>
      </p:sp>
      <p:sp>
        <p:nvSpPr>
          <p:cNvPr id="1881" name="Google Shape;1881;p33"/>
          <p:cNvSpPr txBox="1"/>
          <p:nvPr>
            <p:ph idx="1" type="subTitle"/>
          </p:nvPr>
        </p:nvSpPr>
        <p:spPr>
          <a:xfrm>
            <a:off x="5706081" y="3701283"/>
            <a:ext cx="3264300" cy="89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2200"/>
              <a:t>Utilizing Advanced Analytics for Financial Stability</a:t>
            </a:r>
            <a:endParaRPr sz="2300">
              <a:solidFill>
                <a:schemeClr val="accent1"/>
              </a:solidFill>
            </a:endParaRPr>
          </a:p>
          <a:p>
            <a:pPr indent="0" lvl="0" marL="0" rtl="0" algn="r">
              <a:spcBef>
                <a:spcPts val="0"/>
              </a:spcBef>
              <a:spcAft>
                <a:spcPts val="0"/>
              </a:spcAft>
              <a:buNone/>
            </a:pPr>
            <a:r>
              <a:t/>
            </a:r>
            <a:endParaRPr sz="2300">
              <a:solidFill>
                <a:schemeClr val="accent1"/>
              </a:solidFill>
            </a:endParaRPr>
          </a:p>
        </p:txBody>
      </p:sp>
      <p:sp>
        <p:nvSpPr>
          <p:cNvPr id="1882" name="Google Shape;1882;p33"/>
          <p:cNvSpPr txBox="1"/>
          <p:nvPr/>
        </p:nvSpPr>
        <p:spPr>
          <a:xfrm>
            <a:off x="5706075" y="4553900"/>
            <a:ext cx="3264300" cy="589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accent1"/>
                </a:solidFill>
                <a:latin typeface="Barlow Semi Condensed Medium"/>
                <a:ea typeface="Barlow Semi Condensed Medium"/>
                <a:cs typeface="Barlow Semi Condensed Medium"/>
                <a:sym typeface="Barlow Semi Condensed Medium"/>
              </a:rPr>
              <a:t>Guillaume CAPELLI</a:t>
            </a:r>
            <a:endParaRPr sz="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8" name="Shape 2268"/>
        <p:cNvGrpSpPr/>
        <p:nvPr/>
      </p:nvGrpSpPr>
      <p:grpSpPr>
        <a:xfrm>
          <a:off x="0" y="0"/>
          <a:ext cx="0" cy="0"/>
          <a:chOff x="0" y="0"/>
          <a:chExt cx="0" cy="0"/>
        </a:xfrm>
      </p:grpSpPr>
      <p:sp>
        <p:nvSpPr>
          <p:cNvPr id="2269" name="Google Shape;2269;p42"/>
          <p:cNvSpPr txBox="1"/>
          <p:nvPr>
            <p:ph type="title"/>
          </p:nvPr>
        </p:nvSpPr>
        <p:spPr>
          <a:xfrm>
            <a:off x="1561725" y="440125"/>
            <a:ext cx="62577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Quick presentation of the Metrics</a:t>
            </a:r>
            <a:endParaRPr/>
          </a:p>
        </p:txBody>
      </p:sp>
      <p:sp>
        <p:nvSpPr>
          <p:cNvPr id="2270" name="Google Shape;2270;p42"/>
          <p:cNvSpPr txBox="1"/>
          <p:nvPr>
            <p:ph idx="1" type="subTitle"/>
          </p:nvPr>
        </p:nvSpPr>
        <p:spPr>
          <a:xfrm>
            <a:off x="1443150" y="1221100"/>
            <a:ext cx="6257700" cy="33243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SzPts val="1400"/>
              <a:buChar char="●"/>
            </a:pPr>
            <a:r>
              <a:rPr b="1" lang="en">
                <a:solidFill>
                  <a:srgbClr val="000000"/>
                </a:solidFill>
              </a:rPr>
              <a:t>Precision</a:t>
            </a:r>
            <a:r>
              <a:rPr lang="en">
                <a:solidFill>
                  <a:srgbClr val="000000"/>
                </a:solidFill>
              </a:rPr>
              <a:t> is important when the cost of a false positive is high. For example, in spam detection, a high precision score means that non-spam emails are not incorrectly classified as spam.</a:t>
            </a:r>
            <a:endParaRPr>
              <a:solidFill>
                <a:srgbClr val="000000"/>
              </a:solidFill>
            </a:endParaRPr>
          </a:p>
          <a:p>
            <a:pPr indent="-317500" lvl="0" marL="457200" rtl="0" algn="l">
              <a:lnSpc>
                <a:spcPct val="115000"/>
              </a:lnSpc>
              <a:spcBef>
                <a:spcPts val="0"/>
              </a:spcBef>
              <a:spcAft>
                <a:spcPts val="0"/>
              </a:spcAft>
              <a:buSzPts val="1400"/>
              <a:buChar char="●"/>
            </a:pPr>
            <a:r>
              <a:rPr b="1" lang="en">
                <a:solidFill>
                  <a:srgbClr val="000000"/>
                </a:solidFill>
              </a:rPr>
              <a:t>Recall</a:t>
            </a:r>
            <a:r>
              <a:rPr lang="en">
                <a:solidFill>
                  <a:srgbClr val="000000"/>
                </a:solidFill>
              </a:rPr>
              <a:t> is important when the cost of a false negative is high. For example, in fraud detection or disease screening, you wouldn't want to miss any potential frauds or diagnoses.</a:t>
            </a:r>
            <a:endParaRPr>
              <a:solidFill>
                <a:srgbClr val="000000"/>
              </a:solidFill>
            </a:endParaRPr>
          </a:p>
          <a:p>
            <a:pPr indent="-317500" lvl="0" marL="457200" rtl="0" algn="l">
              <a:lnSpc>
                <a:spcPct val="115000"/>
              </a:lnSpc>
              <a:spcBef>
                <a:spcPts val="0"/>
              </a:spcBef>
              <a:spcAft>
                <a:spcPts val="0"/>
              </a:spcAft>
              <a:buSzPts val="1400"/>
              <a:buChar char="●"/>
            </a:pPr>
            <a:r>
              <a:rPr b="1" lang="en">
                <a:solidFill>
                  <a:srgbClr val="000000"/>
                </a:solidFill>
              </a:rPr>
              <a:t>F1-Score</a:t>
            </a:r>
            <a:r>
              <a:rPr lang="en">
                <a:solidFill>
                  <a:srgbClr val="000000"/>
                </a:solidFill>
              </a:rPr>
              <a:t> is critical when you’re dealing with imbalanced classes, which is often the case in real-world problems, and you need a single metric to evaluate your model’s overall performance in terms of precision and recall.</a:t>
            </a:r>
            <a:endParaRPr>
              <a:solidFill>
                <a:srgbClr val="000000"/>
              </a:solidFill>
            </a:endParaRPr>
          </a:p>
          <a:p>
            <a:pPr indent="-317500" lvl="0" marL="457200" rtl="0" algn="l">
              <a:lnSpc>
                <a:spcPct val="115000"/>
              </a:lnSpc>
              <a:spcBef>
                <a:spcPts val="0"/>
              </a:spcBef>
              <a:spcAft>
                <a:spcPts val="0"/>
              </a:spcAft>
              <a:buSzPts val="1400"/>
              <a:buChar char="●"/>
            </a:pPr>
            <a:r>
              <a:rPr b="1" lang="en">
                <a:solidFill>
                  <a:srgbClr val="000000"/>
                </a:solidFill>
              </a:rPr>
              <a:t>Support</a:t>
            </a:r>
            <a:r>
              <a:rPr lang="en">
                <a:solidFill>
                  <a:srgbClr val="000000"/>
                </a:solidFill>
              </a:rPr>
              <a:t> is important for understanding the scale of the testing data and for contextualizing the performance metrics; it can indicate whether the dataset is balanced and how representative the metrics are for the various classes.</a:t>
            </a:r>
            <a:endParaRPr>
              <a:solidFill>
                <a:srgbClr val="000000"/>
              </a:solidFill>
            </a:endParaRPr>
          </a:p>
          <a:p>
            <a:pPr indent="0" lvl="0" marL="0" rtl="0" algn="ctr">
              <a:spcBef>
                <a:spcPts val="1200"/>
              </a:spcBef>
              <a:spcAft>
                <a:spcPts val="0"/>
              </a:spcAft>
              <a:buNone/>
            </a:pPr>
            <a:r>
              <a:t/>
            </a:r>
            <a:endParaRPr sz="1600"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4" name="Shape 2274"/>
        <p:cNvGrpSpPr/>
        <p:nvPr/>
      </p:nvGrpSpPr>
      <p:grpSpPr>
        <a:xfrm>
          <a:off x="0" y="0"/>
          <a:ext cx="0" cy="0"/>
          <a:chOff x="0" y="0"/>
          <a:chExt cx="0" cy="0"/>
        </a:xfrm>
      </p:grpSpPr>
      <p:sp>
        <p:nvSpPr>
          <p:cNvPr id="2275" name="Google Shape;2275;p43"/>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Logistic Regression Score (0.74)</a:t>
            </a:r>
            <a:endParaRPr/>
          </a:p>
        </p:txBody>
      </p:sp>
      <p:graphicFrame>
        <p:nvGraphicFramePr>
          <p:cNvPr id="2276" name="Google Shape;2276;p43"/>
          <p:cNvGraphicFramePr/>
          <p:nvPr/>
        </p:nvGraphicFramePr>
        <p:xfrm>
          <a:off x="1843875" y="1493260"/>
          <a:ext cx="3000000" cy="3000000"/>
        </p:xfrm>
        <a:graphic>
          <a:graphicData uri="http://schemas.openxmlformats.org/drawingml/2006/table">
            <a:tbl>
              <a:tblPr>
                <a:noFill/>
                <a:tableStyleId>{2BFDE902-9965-4197-A6FF-38613AB5B66B}</a:tableStyleId>
              </a:tblPr>
              <a:tblGrid>
                <a:gridCol w="1091250"/>
                <a:gridCol w="1091250"/>
                <a:gridCol w="1091250"/>
                <a:gridCol w="1091250"/>
                <a:gridCol w="1091250"/>
              </a:tblGrid>
              <a:tr h="524900">
                <a:tc>
                  <a:txBody>
                    <a:bodyPr/>
                    <a:lstStyle/>
                    <a:p>
                      <a:pPr indent="0" lvl="0" marL="0" rtl="0" algn="ctr">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Precision</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Recall</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F1-Score</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Support</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r>
              <a:tr h="504750">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0.97</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0.75</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0.85</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1313</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r>
              <a:tr h="504750">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0.07</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0.47</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0.12</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51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504750">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504750">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r>
            </a:tbl>
          </a:graphicData>
        </a:graphic>
      </p:graphicFrame>
      <p:sp>
        <p:nvSpPr>
          <p:cNvPr id="2277" name="Google Shape;2277;p43"/>
          <p:cNvSpPr txBox="1"/>
          <p:nvPr/>
        </p:nvSpPr>
        <p:spPr>
          <a:xfrm>
            <a:off x="1519575" y="3322675"/>
            <a:ext cx="6109800" cy="14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Barlow Semi Condensed"/>
                <a:ea typeface="Barlow Semi Condensed"/>
                <a:cs typeface="Barlow Semi Condensed"/>
                <a:sym typeface="Barlow Semi Condensed"/>
              </a:rPr>
              <a:t>The model's overall accuracy stands at 74%, indicating fair predictive performance. However, it excels in identifying non-bankrupt cases with high precision (0.97) but struggles with a low precision (0.07) for bankrupt cases, leading to many false positives. The recall rate for bankruptcy detection is moderate (0.47), suggesting the model correctly identifies nearly half of the actual bankrupt cases. The F1-score for bankrupt predictions is low (0.12), reflecting poor performance in balancing precision and recall for this class.</a:t>
            </a:r>
            <a:endParaRPr sz="1300">
              <a:latin typeface="Barlow Semi Condensed"/>
              <a:ea typeface="Barlow Semi Condensed"/>
              <a:cs typeface="Barlow Semi Condensed"/>
              <a:sym typeface="Barlow Semi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1" name="Shape 2281"/>
        <p:cNvGrpSpPr/>
        <p:nvPr/>
      </p:nvGrpSpPr>
      <p:grpSpPr>
        <a:xfrm>
          <a:off x="0" y="0"/>
          <a:ext cx="0" cy="0"/>
          <a:chOff x="0" y="0"/>
          <a:chExt cx="0" cy="0"/>
        </a:xfrm>
      </p:grpSpPr>
      <p:sp>
        <p:nvSpPr>
          <p:cNvPr id="2282" name="Google Shape;2282;p44"/>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 NOW LET’S TEST MORE MODELS</a:t>
            </a:r>
            <a:endParaRPr/>
          </a:p>
        </p:txBody>
      </p:sp>
      <p:grpSp>
        <p:nvGrpSpPr>
          <p:cNvPr id="2283" name="Google Shape;2283;p44"/>
          <p:cNvGrpSpPr/>
          <p:nvPr/>
        </p:nvGrpSpPr>
        <p:grpSpPr>
          <a:xfrm>
            <a:off x="1980375" y="1074788"/>
            <a:ext cx="5183250" cy="3541786"/>
            <a:chOff x="277900" y="420125"/>
            <a:chExt cx="6852525" cy="4682425"/>
          </a:xfrm>
        </p:grpSpPr>
        <p:sp>
          <p:nvSpPr>
            <p:cNvPr id="2284" name="Google Shape;2284;p44"/>
            <p:cNvSpPr/>
            <p:nvPr/>
          </p:nvSpPr>
          <p:spPr>
            <a:xfrm>
              <a:off x="277900" y="420125"/>
              <a:ext cx="6852525" cy="4609425"/>
            </a:xfrm>
            <a:custGeom>
              <a:rect b="b" l="l" r="r" t="t"/>
              <a:pathLst>
                <a:path extrusionOk="0" h="184377" w="274101">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4"/>
            <p:cNvSpPr/>
            <p:nvPr/>
          </p:nvSpPr>
          <p:spPr>
            <a:xfrm>
              <a:off x="482160" y="420200"/>
              <a:ext cx="6424600" cy="4609350"/>
            </a:xfrm>
            <a:custGeom>
              <a:rect b="b" l="l" r="r" t="t"/>
              <a:pathLst>
                <a:path extrusionOk="0" h="184374" w="256984">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4"/>
            <p:cNvSpPr/>
            <p:nvPr/>
          </p:nvSpPr>
          <p:spPr>
            <a:xfrm>
              <a:off x="702125" y="5036900"/>
              <a:ext cx="6191675" cy="65650"/>
            </a:xfrm>
            <a:custGeom>
              <a:rect b="b" l="l" r="r" t="t"/>
              <a:pathLst>
                <a:path extrusionOk="0" h="2626" w="247667">
                  <a:moveTo>
                    <a:pt x="1" y="1"/>
                  </a:moveTo>
                  <a:lnTo>
                    <a:pt x="1" y="2626"/>
                  </a:lnTo>
                  <a:lnTo>
                    <a:pt x="247667" y="2626"/>
                  </a:lnTo>
                  <a:lnTo>
                    <a:pt x="247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4"/>
            <p:cNvSpPr/>
            <p:nvPr/>
          </p:nvSpPr>
          <p:spPr>
            <a:xfrm>
              <a:off x="665175" y="3566050"/>
              <a:ext cx="125725" cy="97450"/>
            </a:xfrm>
            <a:custGeom>
              <a:rect b="b" l="l" r="r" t="t"/>
              <a:pathLst>
                <a:path extrusionOk="0" h="3898" w="5029">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4"/>
            <p:cNvSpPr/>
            <p:nvPr/>
          </p:nvSpPr>
          <p:spPr>
            <a:xfrm>
              <a:off x="667950" y="3411900"/>
              <a:ext cx="777325" cy="1632425"/>
            </a:xfrm>
            <a:custGeom>
              <a:rect b="b" l="l" r="r" t="t"/>
              <a:pathLst>
                <a:path extrusionOk="0" h="65297" w="31093">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4"/>
            <p:cNvSpPr/>
            <p:nvPr/>
          </p:nvSpPr>
          <p:spPr>
            <a:xfrm>
              <a:off x="1174425" y="3532200"/>
              <a:ext cx="91525" cy="134975"/>
            </a:xfrm>
            <a:custGeom>
              <a:rect b="b" l="l" r="r" t="t"/>
              <a:pathLst>
                <a:path extrusionOk="0" h="5399" w="3661">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4"/>
            <p:cNvSpPr/>
            <p:nvPr/>
          </p:nvSpPr>
          <p:spPr>
            <a:xfrm>
              <a:off x="4182000" y="4206925"/>
              <a:ext cx="147900" cy="871025"/>
            </a:xfrm>
            <a:custGeom>
              <a:rect b="b" l="l" r="r" t="t"/>
              <a:pathLst>
                <a:path extrusionOk="0" h="34841" w="5916">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4"/>
            <p:cNvSpPr/>
            <p:nvPr/>
          </p:nvSpPr>
          <p:spPr>
            <a:xfrm>
              <a:off x="4173675" y="4199525"/>
              <a:ext cx="163625" cy="886400"/>
            </a:xfrm>
            <a:custGeom>
              <a:rect b="b" l="l" r="r" t="t"/>
              <a:pathLst>
                <a:path extrusionOk="0" h="35456" w="6545">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4"/>
            <p:cNvSpPr/>
            <p:nvPr/>
          </p:nvSpPr>
          <p:spPr>
            <a:xfrm>
              <a:off x="3355700"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4"/>
            <p:cNvSpPr/>
            <p:nvPr/>
          </p:nvSpPr>
          <p:spPr>
            <a:xfrm>
              <a:off x="3348300"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4"/>
            <p:cNvSpPr/>
            <p:nvPr/>
          </p:nvSpPr>
          <p:spPr>
            <a:xfrm>
              <a:off x="3415775" y="3231825"/>
              <a:ext cx="889175" cy="1075875"/>
            </a:xfrm>
            <a:custGeom>
              <a:rect b="b" l="l" r="r" t="t"/>
              <a:pathLst>
                <a:path extrusionOk="0" h="43035" w="35567">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4"/>
            <p:cNvSpPr/>
            <p:nvPr/>
          </p:nvSpPr>
          <p:spPr>
            <a:xfrm>
              <a:off x="3410225" y="3223500"/>
              <a:ext cx="898425" cy="1091575"/>
            </a:xfrm>
            <a:custGeom>
              <a:rect b="b" l="l" r="r" t="t"/>
              <a:pathLst>
                <a:path extrusionOk="0" h="43663" w="35937">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4"/>
            <p:cNvSpPr/>
            <p:nvPr/>
          </p:nvSpPr>
          <p:spPr>
            <a:xfrm>
              <a:off x="3388050" y="4095075"/>
              <a:ext cx="902100" cy="212625"/>
            </a:xfrm>
            <a:custGeom>
              <a:rect b="b" l="l" r="r" t="t"/>
              <a:pathLst>
                <a:path extrusionOk="0" h="8505" w="36084">
                  <a:moveTo>
                    <a:pt x="0" y="1"/>
                  </a:moveTo>
                  <a:lnTo>
                    <a:pt x="0" y="8504"/>
                  </a:lnTo>
                  <a:lnTo>
                    <a:pt x="36084" y="8504"/>
                  </a:lnTo>
                  <a:lnTo>
                    <a:pt x="36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4"/>
            <p:cNvSpPr/>
            <p:nvPr/>
          </p:nvSpPr>
          <p:spPr>
            <a:xfrm>
              <a:off x="3380650" y="4086775"/>
              <a:ext cx="916900" cy="228300"/>
            </a:xfrm>
            <a:custGeom>
              <a:rect b="b" l="l" r="r" t="t"/>
              <a:pathLst>
                <a:path extrusionOk="0" h="9132" w="36676">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44"/>
            <p:cNvSpPr/>
            <p:nvPr/>
          </p:nvSpPr>
          <p:spPr>
            <a:xfrm>
              <a:off x="3342750" y="3850150"/>
              <a:ext cx="116500" cy="457550"/>
            </a:xfrm>
            <a:custGeom>
              <a:rect b="b" l="l" r="r" t="t"/>
              <a:pathLst>
                <a:path extrusionOk="0" h="18302" w="466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44"/>
            <p:cNvSpPr/>
            <p:nvPr/>
          </p:nvSpPr>
          <p:spPr>
            <a:xfrm>
              <a:off x="3335375" y="3842750"/>
              <a:ext cx="131250" cy="472325"/>
            </a:xfrm>
            <a:custGeom>
              <a:rect b="b" l="l" r="r" t="t"/>
              <a:pathLst>
                <a:path extrusionOk="0" h="18893" w="525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44"/>
            <p:cNvSpPr/>
            <p:nvPr/>
          </p:nvSpPr>
          <p:spPr>
            <a:xfrm>
              <a:off x="4225425" y="3850150"/>
              <a:ext cx="116500" cy="457550"/>
            </a:xfrm>
            <a:custGeom>
              <a:rect b="b" l="l" r="r" t="t"/>
              <a:pathLst>
                <a:path extrusionOk="0" h="18302" w="466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44"/>
            <p:cNvSpPr/>
            <p:nvPr/>
          </p:nvSpPr>
          <p:spPr>
            <a:xfrm>
              <a:off x="4218050" y="3842750"/>
              <a:ext cx="131250" cy="472325"/>
            </a:xfrm>
            <a:custGeom>
              <a:rect b="b" l="l" r="r" t="t"/>
              <a:pathLst>
                <a:path extrusionOk="0" h="18893" w="525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44"/>
            <p:cNvSpPr/>
            <p:nvPr/>
          </p:nvSpPr>
          <p:spPr>
            <a:xfrm>
              <a:off x="3548875" y="3556225"/>
              <a:ext cx="574000" cy="329075"/>
            </a:xfrm>
            <a:custGeom>
              <a:rect b="b" l="l" r="r" t="t"/>
              <a:pathLst>
                <a:path extrusionOk="0" h="13163" w="22960">
                  <a:moveTo>
                    <a:pt x="0" y="1"/>
                  </a:moveTo>
                  <a:lnTo>
                    <a:pt x="1294" y="13162"/>
                  </a:lnTo>
                  <a:lnTo>
                    <a:pt x="21665" y="13162"/>
                  </a:lnTo>
                  <a:lnTo>
                    <a:pt x="229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4"/>
            <p:cNvSpPr/>
            <p:nvPr/>
          </p:nvSpPr>
          <p:spPr>
            <a:xfrm>
              <a:off x="3541475" y="3548850"/>
              <a:ext cx="588775" cy="343850"/>
            </a:xfrm>
            <a:custGeom>
              <a:rect b="b" l="l" r="r" t="t"/>
              <a:pathLst>
                <a:path extrusionOk="0" h="13754" w="23551">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44"/>
            <p:cNvSpPr/>
            <p:nvPr/>
          </p:nvSpPr>
          <p:spPr>
            <a:xfrm>
              <a:off x="3337225" y="3015525"/>
              <a:ext cx="1061075" cy="603575"/>
            </a:xfrm>
            <a:custGeom>
              <a:rect b="b" l="l" r="r" t="t"/>
              <a:pathLst>
                <a:path extrusionOk="0" h="24143" w="42443">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44"/>
            <p:cNvSpPr/>
            <p:nvPr/>
          </p:nvSpPr>
          <p:spPr>
            <a:xfrm>
              <a:off x="3328900" y="3008150"/>
              <a:ext cx="1076800" cy="619275"/>
            </a:xfrm>
            <a:custGeom>
              <a:rect b="b" l="l" r="r" t="t"/>
              <a:pathLst>
                <a:path extrusionOk="0" h="24771" w="43072">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4"/>
            <p:cNvSpPr/>
            <p:nvPr/>
          </p:nvSpPr>
          <p:spPr>
            <a:xfrm>
              <a:off x="3938900" y="2856775"/>
              <a:ext cx="52725" cy="82300"/>
            </a:xfrm>
            <a:custGeom>
              <a:rect b="b" l="l" r="r" t="t"/>
              <a:pathLst>
                <a:path extrusionOk="0" h="3292" w="2109">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4"/>
            <p:cNvSpPr/>
            <p:nvPr/>
          </p:nvSpPr>
          <p:spPr>
            <a:xfrm>
              <a:off x="3930600" y="2849175"/>
              <a:ext cx="65650" cy="98000"/>
            </a:xfrm>
            <a:custGeom>
              <a:rect b="b" l="l" r="r" t="t"/>
              <a:pathLst>
                <a:path extrusionOk="0" h="3920" w="2626">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4"/>
            <p:cNvSpPr/>
            <p:nvPr/>
          </p:nvSpPr>
          <p:spPr>
            <a:xfrm>
              <a:off x="3667175" y="2856775"/>
              <a:ext cx="53625" cy="82300"/>
            </a:xfrm>
            <a:custGeom>
              <a:rect b="b" l="l" r="r" t="t"/>
              <a:pathLst>
                <a:path extrusionOk="0" h="3292" w="2145">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44"/>
            <p:cNvSpPr/>
            <p:nvPr/>
          </p:nvSpPr>
          <p:spPr>
            <a:xfrm>
              <a:off x="3662550" y="2849175"/>
              <a:ext cx="65650" cy="98000"/>
            </a:xfrm>
            <a:custGeom>
              <a:rect b="b" l="l" r="r" t="t"/>
              <a:pathLst>
                <a:path extrusionOk="0" h="3920" w="2626">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44"/>
            <p:cNvSpPr/>
            <p:nvPr/>
          </p:nvSpPr>
          <p:spPr>
            <a:xfrm>
              <a:off x="3694900" y="2954900"/>
              <a:ext cx="289325" cy="233500"/>
            </a:xfrm>
            <a:custGeom>
              <a:rect b="b" l="l" r="r" t="t"/>
              <a:pathLst>
                <a:path extrusionOk="0" h="9340" w="11573">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4"/>
            <p:cNvSpPr/>
            <p:nvPr/>
          </p:nvSpPr>
          <p:spPr>
            <a:xfrm>
              <a:off x="3687500" y="2947150"/>
              <a:ext cx="305050" cy="249100"/>
            </a:xfrm>
            <a:custGeom>
              <a:rect b="b" l="l" r="r" t="t"/>
              <a:pathLst>
                <a:path extrusionOk="0" h="9964" w="12202">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4"/>
            <p:cNvSpPr/>
            <p:nvPr/>
          </p:nvSpPr>
          <p:spPr>
            <a:xfrm>
              <a:off x="3761450" y="3038650"/>
              <a:ext cx="139600" cy="207225"/>
            </a:xfrm>
            <a:custGeom>
              <a:rect b="b" l="l" r="r" t="t"/>
              <a:pathLst>
                <a:path extrusionOk="0" h="8289" w="5584">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4"/>
            <p:cNvSpPr/>
            <p:nvPr/>
          </p:nvSpPr>
          <p:spPr>
            <a:xfrm>
              <a:off x="3753125" y="3030800"/>
              <a:ext cx="155300" cy="223225"/>
            </a:xfrm>
            <a:custGeom>
              <a:rect b="b" l="l" r="r" t="t"/>
              <a:pathLst>
                <a:path extrusionOk="0" h="8929" w="6212">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4"/>
            <p:cNvSpPr/>
            <p:nvPr/>
          </p:nvSpPr>
          <p:spPr>
            <a:xfrm>
              <a:off x="3715250" y="2777775"/>
              <a:ext cx="241250" cy="327075"/>
            </a:xfrm>
            <a:custGeom>
              <a:rect b="b" l="l" r="r" t="t"/>
              <a:pathLst>
                <a:path extrusionOk="0" h="13083" w="965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4"/>
            <p:cNvSpPr/>
            <p:nvPr/>
          </p:nvSpPr>
          <p:spPr>
            <a:xfrm>
              <a:off x="3707850" y="2769675"/>
              <a:ext cx="256050" cy="342925"/>
            </a:xfrm>
            <a:custGeom>
              <a:rect b="b" l="l" r="r" t="t"/>
              <a:pathLst>
                <a:path extrusionOk="0" h="13717" w="10242">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4"/>
            <p:cNvSpPr/>
            <p:nvPr/>
          </p:nvSpPr>
          <p:spPr>
            <a:xfrm>
              <a:off x="3659775" y="2613900"/>
              <a:ext cx="321675" cy="302000"/>
            </a:xfrm>
            <a:custGeom>
              <a:rect b="b" l="l" r="r" t="t"/>
              <a:pathLst>
                <a:path extrusionOk="0" h="12080" w="12867">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4"/>
            <p:cNvSpPr/>
            <p:nvPr/>
          </p:nvSpPr>
          <p:spPr>
            <a:xfrm>
              <a:off x="3662550" y="2606075"/>
              <a:ext cx="327225" cy="317975"/>
            </a:xfrm>
            <a:custGeom>
              <a:rect b="b" l="l" r="r" t="t"/>
              <a:pathLst>
                <a:path extrusionOk="0" h="12719" w="13089">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4"/>
            <p:cNvSpPr/>
            <p:nvPr/>
          </p:nvSpPr>
          <p:spPr>
            <a:xfrm>
              <a:off x="3314100" y="3493950"/>
              <a:ext cx="431675" cy="128850"/>
            </a:xfrm>
            <a:custGeom>
              <a:rect b="b" l="l" r="r" t="t"/>
              <a:pathLst>
                <a:path extrusionOk="0" h="5154" w="17267">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4"/>
            <p:cNvSpPr/>
            <p:nvPr/>
          </p:nvSpPr>
          <p:spPr>
            <a:xfrm>
              <a:off x="3317800" y="3486000"/>
              <a:ext cx="436275" cy="144200"/>
            </a:xfrm>
            <a:custGeom>
              <a:rect b="b" l="l" r="r" t="t"/>
              <a:pathLst>
                <a:path extrusionOk="0" h="5768" w="17451">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4"/>
            <p:cNvSpPr/>
            <p:nvPr/>
          </p:nvSpPr>
          <p:spPr>
            <a:xfrm>
              <a:off x="3642225" y="3515250"/>
              <a:ext cx="183025" cy="99250"/>
            </a:xfrm>
            <a:custGeom>
              <a:rect b="b" l="l" r="r" t="t"/>
              <a:pathLst>
                <a:path extrusionOk="0" h="3970" w="7321">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4"/>
            <p:cNvSpPr/>
            <p:nvPr/>
          </p:nvSpPr>
          <p:spPr>
            <a:xfrm>
              <a:off x="3634825" y="3508175"/>
              <a:ext cx="195975" cy="113700"/>
            </a:xfrm>
            <a:custGeom>
              <a:rect b="b" l="l" r="r" t="t"/>
              <a:pathLst>
                <a:path extrusionOk="0" h="4548" w="7839">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4"/>
            <p:cNvSpPr/>
            <p:nvPr/>
          </p:nvSpPr>
          <p:spPr>
            <a:xfrm>
              <a:off x="4000825" y="3493950"/>
              <a:ext cx="430750" cy="128850"/>
            </a:xfrm>
            <a:custGeom>
              <a:rect b="b" l="l" r="r" t="t"/>
              <a:pathLst>
                <a:path extrusionOk="0" h="5154" w="1723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4"/>
            <p:cNvSpPr/>
            <p:nvPr/>
          </p:nvSpPr>
          <p:spPr>
            <a:xfrm>
              <a:off x="3992525" y="3486000"/>
              <a:ext cx="436275" cy="144200"/>
            </a:xfrm>
            <a:custGeom>
              <a:rect b="b" l="l" r="r" t="t"/>
              <a:pathLst>
                <a:path extrusionOk="0" h="5768" w="17451">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4"/>
            <p:cNvSpPr/>
            <p:nvPr/>
          </p:nvSpPr>
          <p:spPr>
            <a:xfrm>
              <a:off x="3898250" y="3515250"/>
              <a:ext cx="183025" cy="99250"/>
            </a:xfrm>
            <a:custGeom>
              <a:rect b="b" l="l" r="r" t="t"/>
              <a:pathLst>
                <a:path extrusionOk="0" h="3970" w="7321">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4"/>
            <p:cNvSpPr/>
            <p:nvPr/>
          </p:nvSpPr>
          <p:spPr>
            <a:xfrm>
              <a:off x="3892700" y="3508175"/>
              <a:ext cx="195975" cy="113700"/>
            </a:xfrm>
            <a:custGeom>
              <a:rect b="b" l="l" r="r" t="t"/>
              <a:pathLst>
                <a:path extrusionOk="0" h="4548" w="7839">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4"/>
            <p:cNvSpPr/>
            <p:nvPr/>
          </p:nvSpPr>
          <p:spPr>
            <a:xfrm>
              <a:off x="3581225" y="3885275"/>
              <a:ext cx="489875" cy="212600"/>
            </a:xfrm>
            <a:custGeom>
              <a:rect b="b" l="l" r="r" t="t"/>
              <a:pathLst>
                <a:path extrusionOk="0" h="8504" w="19595">
                  <a:moveTo>
                    <a:pt x="0" y="0"/>
                  </a:moveTo>
                  <a:lnTo>
                    <a:pt x="0" y="8504"/>
                  </a:lnTo>
                  <a:lnTo>
                    <a:pt x="19595" y="8504"/>
                  </a:lnTo>
                  <a:lnTo>
                    <a:pt x="195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4"/>
            <p:cNvSpPr/>
            <p:nvPr/>
          </p:nvSpPr>
          <p:spPr>
            <a:xfrm>
              <a:off x="3573825" y="3876950"/>
              <a:ext cx="504675" cy="228325"/>
            </a:xfrm>
            <a:custGeom>
              <a:rect b="b" l="l" r="r" t="t"/>
              <a:pathLst>
                <a:path extrusionOk="0" h="9133" w="20187">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4"/>
            <p:cNvSpPr/>
            <p:nvPr/>
          </p:nvSpPr>
          <p:spPr>
            <a:xfrm>
              <a:off x="3618200" y="3864350"/>
              <a:ext cx="183950" cy="157000"/>
            </a:xfrm>
            <a:custGeom>
              <a:rect b="b" l="l" r="r" t="t"/>
              <a:pathLst>
                <a:path extrusionOk="0" h="6280" w="7358">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4"/>
            <p:cNvSpPr/>
            <p:nvPr/>
          </p:nvSpPr>
          <p:spPr>
            <a:xfrm>
              <a:off x="3875125" y="3876950"/>
              <a:ext cx="171025" cy="137975"/>
            </a:xfrm>
            <a:custGeom>
              <a:rect b="b" l="l" r="r" t="t"/>
              <a:pathLst>
                <a:path extrusionOk="0" h="5519" w="6841">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4"/>
            <p:cNvSpPr/>
            <p:nvPr/>
          </p:nvSpPr>
          <p:spPr>
            <a:xfrm>
              <a:off x="3388050" y="3841775"/>
              <a:ext cx="297625" cy="1110125"/>
            </a:xfrm>
            <a:custGeom>
              <a:rect b="b" l="l" r="r" t="t"/>
              <a:pathLst>
                <a:path extrusionOk="0" h="44405" w="11905">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4"/>
            <p:cNvSpPr/>
            <p:nvPr/>
          </p:nvSpPr>
          <p:spPr>
            <a:xfrm>
              <a:off x="3433325" y="3834450"/>
              <a:ext cx="256050" cy="1124850"/>
            </a:xfrm>
            <a:custGeom>
              <a:rect b="b" l="l" r="r" t="t"/>
              <a:pathLst>
                <a:path extrusionOk="0" h="44994" w="10242">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4"/>
            <p:cNvSpPr/>
            <p:nvPr/>
          </p:nvSpPr>
          <p:spPr>
            <a:xfrm>
              <a:off x="3374175" y="4889025"/>
              <a:ext cx="198750" cy="146975"/>
            </a:xfrm>
            <a:custGeom>
              <a:rect b="b" l="l" r="r" t="t"/>
              <a:pathLst>
                <a:path extrusionOk="0" h="5879" w="7950">
                  <a:moveTo>
                    <a:pt x="3994" y="1"/>
                  </a:moveTo>
                  <a:lnTo>
                    <a:pt x="3069" y="3920"/>
                  </a:lnTo>
                  <a:lnTo>
                    <a:pt x="1" y="5879"/>
                  </a:lnTo>
                  <a:lnTo>
                    <a:pt x="7839" y="5879"/>
                  </a:lnTo>
                  <a:lnTo>
                    <a:pt x="79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4"/>
            <p:cNvSpPr/>
            <p:nvPr/>
          </p:nvSpPr>
          <p:spPr>
            <a:xfrm>
              <a:off x="3365875" y="4881625"/>
              <a:ext cx="215375" cy="161775"/>
            </a:xfrm>
            <a:custGeom>
              <a:rect b="b" l="l" r="r" t="t"/>
              <a:pathLst>
                <a:path extrusionOk="0" h="6471" w="8615">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4"/>
            <p:cNvSpPr/>
            <p:nvPr/>
          </p:nvSpPr>
          <p:spPr>
            <a:xfrm>
              <a:off x="3450900" y="4973025"/>
              <a:ext cx="84125" cy="14000"/>
            </a:xfrm>
            <a:custGeom>
              <a:rect b="b" l="l" r="r" t="t"/>
              <a:pathLst>
                <a:path extrusionOk="0" h="560" w="3365">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4"/>
            <p:cNvSpPr/>
            <p:nvPr/>
          </p:nvSpPr>
          <p:spPr>
            <a:xfrm>
              <a:off x="3442575" y="4964825"/>
              <a:ext cx="100775" cy="29725"/>
            </a:xfrm>
            <a:custGeom>
              <a:rect b="b" l="l" r="r" t="t"/>
              <a:pathLst>
                <a:path extrusionOk="0" h="1189" w="4031">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4"/>
            <p:cNvSpPr/>
            <p:nvPr/>
          </p:nvSpPr>
          <p:spPr>
            <a:xfrm>
              <a:off x="3998975" y="3841775"/>
              <a:ext cx="297650" cy="1110125"/>
            </a:xfrm>
            <a:custGeom>
              <a:rect b="b" l="l" r="r" t="t"/>
              <a:pathLst>
                <a:path extrusionOk="0" h="44405" w="11906">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4"/>
            <p:cNvSpPr/>
            <p:nvPr/>
          </p:nvSpPr>
          <p:spPr>
            <a:xfrm>
              <a:off x="3995300" y="3834450"/>
              <a:ext cx="256025" cy="1124850"/>
            </a:xfrm>
            <a:custGeom>
              <a:rect b="b" l="l" r="r" t="t"/>
              <a:pathLst>
                <a:path extrusionOk="0" h="44994" w="10241">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4"/>
            <p:cNvSpPr/>
            <p:nvPr/>
          </p:nvSpPr>
          <p:spPr>
            <a:xfrm>
              <a:off x="4111750" y="4889025"/>
              <a:ext cx="198750" cy="146975"/>
            </a:xfrm>
            <a:custGeom>
              <a:rect b="b" l="l" r="r" t="t"/>
              <a:pathLst>
                <a:path extrusionOk="0" h="5879" w="7950">
                  <a:moveTo>
                    <a:pt x="0" y="1"/>
                  </a:moveTo>
                  <a:lnTo>
                    <a:pt x="111" y="5879"/>
                  </a:lnTo>
                  <a:lnTo>
                    <a:pt x="7949" y="5879"/>
                  </a:lnTo>
                  <a:lnTo>
                    <a:pt x="4881" y="3920"/>
                  </a:lnTo>
                  <a:lnTo>
                    <a:pt x="39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4"/>
            <p:cNvSpPr/>
            <p:nvPr/>
          </p:nvSpPr>
          <p:spPr>
            <a:xfrm>
              <a:off x="4103425" y="4881625"/>
              <a:ext cx="215375" cy="161775"/>
            </a:xfrm>
            <a:custGeom>
              <a:rect b="b" l="l" r="r" t="t"/>
              <a:pathLst>
                <a:path extrusionOk="0" h="6471" w="8615">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4"/>
            <p:cNvSpPr/>
            <p:nvPr/>
          </p:nvSpPr>
          <p:spPr>
            <a:xfrm>
              <a:off x="4149650" y="4973025"/>
              <a:ext cx="84125" cy="14000"/>
            </a:xfrm>
            <a:custGeom>
              <a:rect b="b" l="l" r="r" t="t"/>
              <a:pathLst>
                <a:path extrusionOk="0" h="560" w="3365">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4"/>
            <p:cNvSpPr/>
            <p:nvPr/>
          </p:nvSpPr>
          <p:spPr>
            <a:xfrm>
              <a:off x="4141325" y="4964825"/>
              <a:ext cx="100775" cy="29725"/>
            </a:xfrm>
            <a:custGeom>
              <a:rect b="b" l="l" r="r" t="t"/>
              <a:pathLst>
                <a:path extrusionOk="0" h="1189" w="4031">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4"/>
            <p:cNvSpPr/>
            <p:nvPr/>
          </p:nvSpPr>
          <p:spPr>
            <a:xfrm>
              <a:off x="4605300" y="3247525"/>
              <a:ext cx="720950" cy="365125"/>
            </a:xfrm>
            <a:custGeom>
              <a:rect b="b" l="l" r="r" t="t"/>
              <a:pathLst>
                <a:path extrusionOk="0" h="14605" w="28838">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4"/>
            <p:cNvSpPr/>
            <p:nvPr/>
          </p:nvSpPr>
          <p:spPr>
            <a:xfrm>
              <a:off x="4599750" y="3240125"/>
              <a:ext cx="732050" cy="379900"/>
            </a:xfrm>
            <a:custGeom>
              <a:rect b="b" l="l" r="r" t="t"/>
              <a:pathLst>
                <a:path extrusionOk="0" h="15196" w="29282">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4"/>
            <p:cNvSpPr/>
            <p:nvPr/>
          </p:nvSpPr>
          <p:spPr>
            <a:xfrm>
              <a:off x="4658900" y="3274325"/>
              <a:ext cx="614675" cy="311500"/>
            </a:xfrm>
            <a:custGeom>
              <a:rect b="b" l="l" r="r" t="t"/>
              <a:pathLst>
                <a:path extrusionOk="0" h="12460" w="24587">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4"/>
            <p:cNvSpPr/>
            <p:nvPr/>
          </p:nvSpPr>
          <p:spPr>
            <a:xfrm>
              <a:off x="4652450" y="3266950"/>
              <a:ext cx="626675" cy="326275"/>
            </a:xfrm>
            <a:custGeom>
              <a:rect b="b" l="l" r="r" t="t"/>
              <a:pathLst>
                <a:path extrusionOk="0" h="13051" w="25067">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4"/>
            <p:cNvSpPr/>
            <p:nvPr/>
          </p:nvSpPr>
          <p:spPr>
            <a:xfrm>
              <a:off x="4761500" y="3589500"/>
              <a:ext cx="818000" cy="26825"/>
            </a:xfrm>
            <a:custGeom>
              <a:rect b="b" l="l" r="r" t="t"/>
              <a:pathLst>
                <a:path extrusionOk="0" h="1073" w="32720">
                  <a:moveTo>
                    <a:pt x="1" y="1"/>
                  </a:moveTo>
                  <a:lnTo>
                    <a:pt x="1" y="1073"/>
                  </a:lnTo>
                  <a:lnTo>
                    <a:pt x="32720" y="1073"/>
                  </a:lnTo>
                  <a:lnTo>
                    <a:pt x="327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4"/>
            <p:cNvSpPr/>
            <p:nvPr/>
          </p:nvSpPr>
          <p:spPr>
            <a:xfrm>
              <a:off x="4754100" y="3582125"/>
              <a:ext cx="832800" cy="42525"/>
            </a:xfrm>
            <a:custGeom>
              <a:rect b="b" l="l" r="r" t="t"/>
              <a:pathLst>
                <a:path extrusionOk="0" h="1701" w="33312">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4"/>
            <p:cNvSpPr/>
            <p:nvPr/>
          </p:nvSpPr>
          <p:spPr>
            <a:xfrm>
              <a:off x="47615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4"/>
            <p:cNvSpPr/>
            <p:nvPr/>
          </p:nvSpPr>
          <p:spPr>
            <a:xfrm>
              <a:off x="4754100" y="3582125"/>
              <a:ext cx="411325" cy="42525"/>
            </a:xfrm>
            <a:custGeom>
              <a:rect b="b" l="l" r="r" t="t"/>
              <a:pathLst>
                <a:path extrusionOk="0" h="1701" w="16453">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4"/>
            <p:cNvSpPr/>
            <p:nvPr/>
          </p:nvSpPr>
          <p:spPr>
            <a:xfrm>
              <a:off x="4818800" y="2599625"/>
              <a:ext cx="476025" cy="476025"/>
            </a:xfrm>
            <a:custGeom>
              <a:rect b="b" l="l" r="r" t="t"/>
              <a:pathLst>
                <a:path extrusionOk="0" h="19041" w="19041">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4"/>
            <p:cNvSpPr/>
            <p:nvPr/>
          </p:nvSpPr>
          <p:spPr>
            <a:xfrm>
              <a:off x="4811425" y="2592225"/>
              <a:ext cx="490800" cy="490800"/>
            </a:xfrm>
            <a:custGeom>
              <a:rect b="b" l="l" r="r" t="t"/>
              <a:pathLst>
                <a:path extrusionOk="0" h="19632" w="19632">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4"/>
            <p:cNvSpPr/>
            <p:nvPr/>
          </p:nvSpPr>
          <p:spPr>
            <a:xfrm>
              <a:off x="5000900" y="3058050"/>
              <a:ext cx="93375" cy="306875"/>
            </a:xfrm>
            <a:custGeom>
              <a:rect b="b" l="l" r="r" t="t"/>
              <a:pathLst>
                <a:path extrusionOk="0" h="12275" w="3735">
                  <a:moveTo>
                    <a:pt x="3734" y="1"/>
                  </a:moveTo>
                  <a:lnTo>
                    <a:pt x="0" y="481"/>
                  </a:lnTo>
                  <a:lnTo>
                    <a:pt x="1738" y="12275"/>
                  </a:lnTo>
                  <a:lnTo>
                    <a:pt x="3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4"/>
            <p:cNvSpPr/>
            <p:nvPr/>
          </p:nvSpPr>
          <p:spPr>
            <a:xfrm>
              <a:off x="4992575" y="3050475"/>
              <a:ext cx="110000" cy="321850"/>
            </a:xfrm>
            <a:custGeom>
              <a:rect b="b" l="l" r="r" t="t"/>
              <a:pathLst>
                <a:path extrusionOk="0" h="12874" w="440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4"/>
            <p:cNvSpPr/>
            <p:nvPr/>
          </p:nvSpPr>
          <p:spPr>
            <a:xfrm>
              <a:off x="3524850" y="3248450"/>
              <a:ext cx="631275" cy="374350"/>
            </a:xfrm>
            <a:custGeom>
              <a:rect b="b" l="l" r="r" t="t"/>
              <a:pathLst>
                <a:path extrusionOk="0" h="14974" w="25251">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4"/>
            <p:cNvSpPr/>
            <p:nvPr/>
          </p:nvSpPr>
          <p:spPr>
            <a:xfrm>
              <a:off x="3517450" y="3240125"/>
              <a:ext cx="647000" cy="391000"/>
            </a:xfrm>
            <a:custGeom>
              <a:rect b="b" l="l" r="r" t="t"/>
              <a:pathLst>
                <a:path extrusionOk="0" h="15640" w="2588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4"/>
            <p:cNvSpPr/>
            <p:nvPr/>
          </p:nvSpPr>
          <p:spPr>
            <a:xfrm>
              <a:off x="4051675" y="2338050"/>
              <a:ext cx="475100" cy="475100"/>
            </a:xfrm>
            <a:custGeom>
              <a:rect b="b" l="l" r="r" t="t"/>
              <a:pathLst>
                <a:path extrusionOk="0" h="19004" w="19004">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4"/>
            <p:cNvSpPr/>
            <p:nvPr/>
          </p:nvSpPr>
          <p:spPr>
            <a:xfrm>
              <a:off x="4043350" y="2329725"/>
              <a:ext cx="491725" cy="491750"/>
            </a:xfrm>
            <a:custGeom>
              <a:rect b="b" l="l" r="r" t="t"/>
              <a:pathLst>
                <a:path extrusionOk="0" h="19670" w="19669">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44"/>
            <p:cNvSpPr/>
            <p:nvPr/>
          </p:nvSpPr>
          <p:spPr>
            <a:xfrm>
              <a:off x="4112675" y="2789100"/>
              <a:ext cx="193200" cy="368800"/>
            </a:xfrm>
            <a:custGeom>
              <a:rect b="b" l="l" r="r" t="t"/>
              <a:pathLst>
                <a:path extrusionOk="0" h="14752" w="7728">
                  <a:moveTo>
                    <a:pt x="7727" y="0"/>
                  </a:moveTo>
                  <a:lnTo>
                    <a:pt x="4511" y="481"/>
                  </a:lnTo>
                  <a:lnTo>
                    <a:pt x="0" y="14751"/>
                  </a:lnTo>
                  <a:lnTo>
                    <a:pt x="7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44"/>
            <p:cNvSpPr/>
            <p:nvPr/>
          </p:nvSpPr>
          <p:spPr>
            <a:xfrm>
              <a:off x="4103425" y="2780975"/>
              <a:ext cx="211675" cy="385050"/>
            </a:xfrm>
            <a:custGeom>
              <a:rect b="b" l="l" r="r" t="t"/>
              <a:pathLst>
                <a:path extrusionOk="0" h="15402" w="8467">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4"/>
            <p:cNvSpPr/>
            <p:nvPr/>
          </p:nvSpPr>
          <p:spPr>
            <a:xfrm>
              <a:off x="2612600" y="3247525"/>
              <a:ext cx="720950" cy="365125"/>
            </a:xfrm>
            <a:custGeom>
              <a:rect b="b" l="l" r="r" t="t"/>
              <a:pathLst>
                <a:path extrusionOk="0" h="14605" w="28838">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4"/>
            <p:cNvSpPr/>
            <p:nvPr/>
          </p:nvSpPr>
          <p:spPr>
            <a:xfrm>
              <a:off x="2607050" y="3240125"/>
              <a:ext cx="732025" cy="379900"/>
            </a:xfrm>
            <a:custGeom>
              <a:rect b="b" l="l" r="r" t="t"/>
              <a:pathLst>
                <a:path extrusionOk="0" h="15196" w="29281">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4"/>
            <p:cNvSpPr/>
            <p:nvPr/>
          </p:nvSpPr>
          <p:spPr>
            <a:xfrm>
              <a:off x="2665275" y="3274325"/>
              <a:ext cx="615575" cy="311500"/>
            </a:xfrm>
            <a:custGeom>
              <a:rect b="b" l="l" r="r" t="t"/>
              <a:pathLst>
                <a:path extrusionOk="0" h="12460" w="24623">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4"/>
            <p:cNvSpPr/>
            <p:nvPr/>
          </p:nvSpPr>
          <p:spPr>
            <a:xfrm>
              <a:off x="2659725" y="3266950"/>
              <a:ext cx="626675" cy="326275"/>
            </a:xfrm>
            <a:custGeom>
              <a:rect b="b" l="l" r="r" t="t"/>
              <a:pathLst>
                <a:path extrusionOk="0" h="13051" w="25067">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4"/>
            <p:cNvSpPr/>
            <p:nvPr/>
          </p:nvSpPr>
          <p:spPr>
            <a:xfrm>
              <a:off x="2359350" y="3589500"/>
              <a:ext cx="818000" cy="26825"/>
            </a:xfrm>
            <a:custGeom>
              <a:rect b="b" l="l" r="r" t="t"/>
              <a:pathLst>
                <a:path extrusionOk="0" h="1073" w="32720">
                  <a:moveTo>
                    <a:pt x="0" y="1"/>
                  </a:moveTo>
                  <a:lnTo>
                    <a:pt x="0" y="1073"/>
                  </a:lnTo>
                  <a:lnTo>
                    <a:pt x="32719" y="1073"/>
                  </a:lnTo>
                  <a:lnTo>
                    <a:pt x="327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4"/>
            <p:cNvSpPr/>
            <p:nvPr/>
          </p:nvSpPr>
          <p:spPr>
            <a:xfrm>
              <a:off x="2351950" y="3582125"/>
              <a:ext cx="833700" cy="42525"/>
            </a:xfrm>
            <a:custGeom>
              <a:rect b="b" l="l" r="r" t="t"/>
              <a:pathLst>
                <a:path extrusionOk="0" h="1701" w="33348">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4"/>
            <p:cNvSpPr/>
            <p:nvPr/>
          </p:nvSpPr>
          <p:spPr>
            <a:xfrm>
              <a:off x="27808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4"/>
            <p:cNvSpPr/>
            <p:nvPr/>
          </p:nvSpPr>
          <p:spPr>
            <a:xfrm>
              <a:off x="2773400" y="3582125"/>
              <a:ext cx="412250" cy="42525"/>
            </a:xfrm>
            <a:custGeom>
              <a:rect b="b" l="l" r="r" t="t"/>
              <a:pathLst>
                <a:path extrusionOk="0" h="1701" w="1649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4"/>
            <p:cNvSpPr/>
            <p:nvPr/>
          </p:nvSpPr>
          <p:spPr>
            <a:xfrm>
              <a:off x="2617200" y="2599625"/>
              <a:ext cx="476025" cy="476025"/>
            </a:xfrm>
            <a:custGeom>
              <a:rect b="b" l="l" r="r" t="t"/>
              <a:pathLst>
                <a:path extrusionOk="0" h="19041" w="19041">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4"/>
            <p:cNvSpPr/>
            <p:nvPr/>
          </p:nvSpPr>
          <p:spPr>
            <a:xfrm>
              <a:off x="2609825" y="2592225"/>
              <a:ext cx="490800" cy="490800"/>
            </a:xfrm>
            <a:custGeom>
              <a:rect b="b" l="l" r="r" t="t"/>
              <a:pathLst>
                <a:path extrusionOk="0" h="19632" w="19632">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4"/>
            <p:cNvSpPr/>
            <p:nvPr/>
          </p:nvSpPr>
          <p:spPr>
            <a:xfrm>
              <a:off x="2855675" y="3045125"/>
              <a:ext cx="68425" cy="300400"/>
            </a:xfrm>
            <a:custGeom>
              <a:rect b="b" l="l" r="r" t="t"/>
              <a:pathLst>
                <a:path extrusionOk="0" h="12016" w="2737">
                  <a:moveTo>
                    <a:pt x="2736" y="0"/>
                  </a:moveTo>
                  <a:lnTo>
                    <a:pt x="0" y="1220"/>
                  </a:lnTo>
                  <a:lnTo>
                    <a:pt x="2219" y="12016"/>
                  </a:lnTo>
                  <a:lnTo>
                    <a:pt x="27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4"/>
            <p:cNvSpPr/>
            <p:nvPr/>
          </p:nvSpPr>
          <p:spPr>
            <a:xfrm>
              <a:off x="2847350" y="3037950"/>
              <a:ext cx="84125" cy="315900"/>
            </a:xfrm>
            <a:custGeom>
              <a:rect b="b" l="l" r="r" t="t"/>
              <a:pathLst>
                <a:path extrusionOk="0" h="12636" w="3365">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4"/>
            <p:cNvSpPr/>
            <p:nvPr/>
          </p:nvSpPr>
          <p:spPr>
            <a:xfrm>
              <a:off x="4462975" y="3403725"/>
              <a:ext cx="145125" cy="213525"/>
            </a:xfrm>
            <a:custGeom>
              <a:rect b="b" l="l" r="r" t="t"/>
              <a:pathLst>
                <a:path extrusionOk="0" h="8541" w="5805">
                  <a:moveTo>
                    <a:pt x="0" y="1"/>
                  </a:moveTo>
                  <a:lnTo>
                    <a:pt x="0" y="8541"/>
                  </a:lnTo>
                  <a:lnTo>
                    <a:pt x="5805" y="8541"/>
                  </a:lnTo>
                  <a:lnTo>
                    <a:pt x="58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4"/>
            <p:cNvSpPr/>
            <p:nvPr/>
          </p:nvSpPr>
          <p:spPr>
            <a:xfrm>
              <a:off x="4455575" y="3396325"/>
              <a:ext cx="159925" cy="228325"/>
            </a:xfrm>
            <a:custGeom>
              <a:rect b="b" l="l" r="r" t="t"/>
              <a:pathLst>
                <a:path extrusionOk="0" h="9133" w="6397">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4"/>
            <p:cNvSpPr/>
            <p:nvPr/>
          </p:nvSpPr>
          <p:spPr>
            <a:xfrm>
              <a:off x="4570175" y="3443475"/>
              <a:ext cx="77675" cy="144200"/>
            </a:xfrm>
            <a:custGeom>
              <a:rect b="b" l="l" r="r" t="t"/>
              <a:pathLst>
                <a:path extrusionOk="0" h="5768" w="3107">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44"/>
            <p:cNvSpPr/>
            <p:nvPr/>
          </p:nvSpPr>
          <p:spPr>
            <a:xfrm>
              <a:off x="4561875" y="3436075"/>
              <a:ext cx="93375" cy="159925"/>
            </a:xfrm>
            <a:custGeom>
              <a:rect b="b" l="l" r="r" t="t"/>
              <a:pathLst>
                <a:path extrusionOk="0" h="6397" w="3735">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4"/>
            <p:cNvSpPr/>
            <p:nvPr/>
          </p:nvSpPr>
          <p:spPr>
            <a:xfrm>
              <a:off x="4999975" y="3728150"/>
              <a:ext cx="140500" cy="1346100"/>
            </a:xfrm>
            <a:custGeom>
              <a:rect b="b" l="l" r="r" t="t"/>
              <a:pathLst>
                <a:path extrusionOk="0" h="53844" w="562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44"/>
            <p:cNvSpPr/>
            <p:nvPr/>
          </p:nvSpPr>
          <p:spPr>
            <a:xfrm>
              <a:off x="4991650" y="3720750"/>
              <a:ext cx="156225" cy="1360550"/>
            </a:xfrm>
            <a:custGeom>
              <a:rect b="b" l="l" r="r" t="t"/>
              <a:pathLst>
                <a:path extrusionOk="0" h="54422" w="6249">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44"/>
            <p:cNvSpPr/>
            <p:nvPr/>
          </p:nvSpPr>
          <p:spPr>
            <a:xfrm>
              <a:off x="5752325" y="3728150"/>
              <a:ext cx="141425" cy="1349800"/>
            </a:xfrm>
            <a:custGeom>
              <a:rect b="b" l="l" r="r" t="t"/>
              <a:pathLst>
                <a:path extrusionOk="0" h="53992" w="5657">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44"/>
            <p:cNvSpPr/>
            <p:nvPr/>
          </p:nvSpPr>
          <p:spPr>
            <a:xfrm>
              <a:off x="5744000" y="3720750"/>
              <a:ext cx="156225" cy="1365175"/>
            </a:xfrm>
            <a:custGeom>
              <a:rect b="b" l="l" r="r" t="t"/>
              <a:pathLst>
                <a:path extrusionOk="0" h="54607" w="6249">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44"/>
            <p:cNvSpPr/>
            <p:nvPr/>
          </p:nvSpPr>
          <p:spPr>
            <a:xfrm>
              <a:off x="2587625" y="3728150"/>
              <a:ext cx="123875" cy="1337800"/>
            </a:xfrm>
            <a:custGeom>
              <a:rect b="b" l="l" r="r" t="t"/>
              <a:pathLst>
                <a:path extrusionOk="0" h="53512" w="4955">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44"/>
            <p:cNvSpPr/>
            <p:nvPr/>
          </p:nvSpPr>
          <p:spPr>
            <a:xfrm>
              <a:off x="2580250" y="3720750"/>
              <a:ext cx="138650" cy="1352225"/>
            </a:xfrm>
            <a:custGeom>
              <a:rect b="b" l="l" r="r" t="t"/>
              <a:pathLst>
                <a:path extrusionOk="0" h="54089" w="5546">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4"/>
            <p:cNvSpPr/>
            <p:nvPr/>
          </p:nvSpPr>
          <p:spPr>
            <a:xfrm>
              <a:off x="1894425" y="3728150"/>
              <a:ext cx="122975" cy="1333175"/>
            </a:xfrm>
            <a:custGeom>
              <a:rect b="b" l="l" r="r" t="t"/>
              <a:pathLst>
                <a:path extrusionOk="0" h="53327" w="4919">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4"/>
            <p:cNvSpPr/>
            <p:nvPr/>
          </p:nvSpPr>
          <p:spPr>
            <a:xfrm>
              <a:off x="1887050" y="3720750"/>
              <a:ext cx="138650" cy="1348525"/>
            </a:xfrm>
            <a:custGeom>
              <a:rect b="b" l="l" r="r" t="t"/>
              <a:pathLst>
                <a:path extrusionOk="0" h="53941" w="5546">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44"/>
            <p:cNvSpPr/>
            <p:nvPr/>
          </p:nvSpPr>
          <p:spPr>
            <a:xfrm>
              <a:off x="1912000" y="3654200"/>
              <a:ext cx="3986375" cy="114650"/>
            </a:xfrm>
            <a:custGeom>
              <a:rect b="b" l="l" r="r" t="t"/>
              <a:pathLst>
                <a:path extrusionOk="0" h="4586" w="159455">
                  <a:moveTo>
                    <a:pt x="0" y="1"/>
                  </a:moveTo>
                  <a:lnTo>
                    <a:pt x="0" y="4585"/>
                  </a:lnTo>
                  <a:lnTo>
                    <a:pt x="159455" y="4585"/>
                  </a:lnTo>
                  <a:lnTo>
                    <a:pt x="1594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44"/>
            <p:cNvSpPr/>
            <p:nvPr/>
          </p:nvSpPr>
          <p:spPr>
            <a:xfrm>
              <a:off x="1904600" y="3646800"/>
              <a:ext cx="4001175" cy="130350"/>
            </a:xfrm>
            <a:custGeom>
              <a:rect b="b" l="l" r="r" t="t"/>
              <a:pathLst>
                <a:path extrusionOk="0" h="5214" w="160047">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44"/>
            <p:cNvSpPr/>
            <p:nvPr/>
          </p:nvSpPr>
          <p:spPr>
            <a:xfrm>
              <a:off x="1912000" y="3654200"/>
              <a:ext cx="3986375" cy="39775"/>
            </a:xfrm>
            <a:custGeom>
              <a:rect b="b" l="l" r="r" t="t"/>
              <a:pathLst>
                <a:path extrusionOk="0" h="1591" w="159455">
                  <a:moveTo>
                    <a:pt x="0" y="1"/>
                  </a:moveTo>
                  <a:lnTo>
                    <a:pt x="0" y="1591"/>
                  </a:lnTo>
                  <a:lnTo>
                    <a:pt x="159455" y="1591"/>
                  </a:lnTo>
                  <a:lnTo>
                    <a:pt x="1594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4"/>
            <p:cNvSpPr/>
            <p:nvPr/>
          </p:nvSpPr>
          <p:spPr>
            <a:xfrm>
              <a:off x="1904600" y="3646800"/>
              <a:ext cx="4001175" cy="54575"/>
            </a:xfrm>
            <a:custGeom>
              <a:rect b="b" l="l" r="r" t="t"/>
              <a:pathLst>
                <a:path extrusionOk="0" h="2183" w="160047">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4"/>
            <p:cNvSpPr/>
            <p:nvPr/>
          </p:nvSpPr>
          <p:spPr>
            <a:xfrm>
              <a:off x="4901075" y="3654200"/>
              <a:ext cx="997300" cy="114650"/>
            </a:xfrm>
            <a:custGeom>
              <a:rect b="b" l="l" r="r" t="t"/>
              <a:pathLst>
                <a:path extrusionOk="0" h="4586" w="39892">
                  <a:moveTo>
                    <a:pt x="0" y="1"/>
                  </a:moveTo>
                  <a:lnTo>
                    <a:pt x="0" y="4585"/>
                  </a:lnTo>
                  <a:lnTo>
                    <a:pt x="39892" y="4585"/>
                  </a:lnTo>
                  <a:lnTo>
                    <a:pt x="398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4"/>
            <p:cNvSpPr/>
            <p:nvPr/>
          </p:nvSpPr>
          <p:spPr>
            <a:xfrm>
              <a:off x="4893675" y="3646800"/>
              <a:ext cx="1012100" cy="130350"/>
            </a:xfrm>
            <a:custGeom>
              <a:rect b="b" l="l" r="r" t="t"/>
              <a:pathLst>
                <a:path extrusionOk="0" h="5214" w="40484">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44"/>
            <p:cNvSpPr/>
            <p:nvPr/>
          </p:nvSpPr>
          <p:spPr>
            <a:xfrm>
              <a:off x="1876875" y="3616300"/>
              <a:ext cx="4057550" cy="43475"/>
            </a:xfrm>
            <a:custGeom>
              <a:rect b="b" l="l" r="r" t="t"/>
              <a:pathLst>
                <a:path extrusionOk="0" h="1739" w="162302">
                  <a:moveTo>
                    <a:pt x="1" y="1"/>
                  </a:moveTo>
                  <a:lnTo>
                    <a:pt x="1" y="1739"/>
                  </a:lnTo>
                  <a:lnTo>
                    <a:pt x="162301" y="1739"/>
                  </a:lnTo>
                  <a:lnTo>
                    <a:pt x="1623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44"/>
            <p:cNvSpPr/>
            <p:nvPr/>
          </p:nvSpPr>
          <p:spPr>
            <a:xfrm>
              <a:off x="1868550" y="3608925"/>
              <a:ext cx="4073275" cy="59175"/>
            </a:xfrm>
            <a:custGeom>
              <a:rect b="b" l="l" r="r" t="t"/>
              <a:pathLst>
                <a:path extrusionOk="0" h="2367" w="162931">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4"/>
            <p:cNvSpPr/>
            <p:nvPr/>
          </p:nvSpPr>
          <p:spPr>
            <a:xfrm>
              <a:off x="4942650" y="3616300"/>
              <a:ext cx="991775" cy="43475"/>
            </a:xfrm>
            <a:custGeom>
              <a:rect b="b" l="l" r="r" t="t"/>
              <a:pathLst>
                <a:path extrusionOk="0" h="1739" w="39671">
                  <a:moveTo>
                    <a:pt x="1" y="1"/>
                  </a:moveTo>
                  <a:lnTo>
                    <a:pt x="1" y="1739"/>
                  </a:lnTo>
                  <a:lnTo>
                    <a:pt x="39670" y="1739"/>
                  </a:lnTo>
                  <a:lnTo>
                    <a:pt x="396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4"/>
            <p:cNvSpPr/>
            <p:nvPr/>
          </p:nvSpPr>
          <p:spPr>
            <a:xfrm>
              <a:off x="4935275" y="3608925"/>
              <a:ext cx="1006550" cy="59175"/>
            </a:xfrm>
            <a:custGeom>
              <a:rect b="b" l="l" r="r" t="t"/>
              <a:pathLst>
                <a:path extrusionOk="0" h="2367" w="40262">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4"/>
            <p:cNvSpPr/>
            <p:nvPr/>
          </p:nvSpPr>
          <p:spPr>
            <a:xfrm>
              <a:off x="5555450" y="2786125"/>
              <a:ext cx="416875" cy="365650"/>
            </a:xfrm>
            <a:custGeom>
              <a:rect b="b" l="l" r="r" t="t"/>
              <a:pathLst>
                <a:path extrusionOk="0" h="14626" w="16675">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4"/>
            <p:cNvSpPr/>
            <p:nvPr/>
          </p:nvSpPr>
          <p:spPr>
            <a:xfrm>
              <a:off x="5552675" y="2778000"/>
              <a:ext cx="427950" cy="381750"/>
            </a:xfrm>
            <a:custGeom>
              <a:rect b="b" l="l" r="r" t="t"/>
              <a:pathLst>
                <a:path extrusionOk="0" h="15270" w="17118">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4"/>
            <p:cNvSpPr/>
            <p:nvPr/>
          </p:nvSpPr>
          <p:spPr>
            <a:xfrm>
              <a:off x="5414950" y="2624850"/>
              <a:ext cx="546275" cy="391175"/>
            </a:xfrm>
            <a:custGeom>
              <a:rect b="b" l="l" r="r" t="t"/>
              <a:pathLst>
                <a:path extrusionOk="0" h="15647" w="21851">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4"/>
            <p:cNvSpPr/>
            <p:nvPr/>
          </p:nvSpPr>
          <p:spPr>
            <a:xfrm>
              <a:off x="5440850" y="2617175"/>
              <a:ext cx="512050" cy="406700"/>
            </a:xfrm>
            <a:custGeom>
              <a:rect b="b" l="l" r="r" t="t"/>
              <a:pathLst>
                <a:path extrusionOk="0" h="16268" w="20482">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4"/>
            <p:cNvSpPr/>
            <p:nvPr/>
          </p:nvSpPr>
          <p:spPr>
            <a:xfrm>
              <a:off x="5732875" y="2898975"/>
              <a:ext cx="70300" cy="90700"/>
            </a:xfrm>
            <a:custGeom>
              <a:rect b="b" l="l" r="r" t="t"/>
              <a:pathLst>
                <a:path extrusionOk="0" h="3628" w="2812">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4"/>
            <p:cNvSpPr/>
            <p:nvPr/>
          </p:nvSpPr>
          <p:spPr>
            <a:xfrm>
              <a:off x="5735675" y="2890750"/>
              <a:ext cx="67500" cy="106325"/>
            </a:xfrm>
            <a:custGeom>
              <a:rect b="b" l="l" r="r" t="t"/>
              <a:pathLst>
                <a:path extrusionOk="0" h="4253" w="270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4"/>
            <p:cNvSpPr/>
            <p:nvPr/>
          </p:nvSpPr>
          <p:spPr>
            <a:xfrm>
              <a:off x="5487050" y="4141300"/>
              <a:ext cx="251425" cy="785650"/>
            </a:xfrm>
            <a:custGeom>
              <a:rect b="b" l="l" r="r" t="t"/>
              <a:pathLst>
                <a:path extrusionOk="0" h="31426" w="10057">
                  <a:moveTo>
                    <a:pt x="7395" y="0"/>
                  </a:moveTo>
                  <a:lnTo>
                    <a:pt x="1" y="407"/>
                  </a:lnTo>
                  <a:lnTo>
                    <a:pt x="6581" y="31241"/>
                  </a:lnTo>
                  <a:lnTo>
                    <a:pt x="10057" y="31425"/>
                  </a:lnTo>
                  <a:lnTo>
                    <a:pt x="73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4"/>
            <p:cNvSpPr/>
            <p:nvPr/>
          </p:nvSpPr>
          <p:spPr>
            <a:xfrm>
              <a:off x="5478725" y="4133900"/>
              <a:ext cx="268075" cy="801375"/>
            </a:xfrm>
            <a:custGeom>
              <a:rect b="b" l="l" r="r" t="t"/>
              <a:pathLst>
                <a:path extrusionOk="0" h="32055" w="10723">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44"/>
            <p:cNvSpPr/>
            <p:nvPr/>
          </p:nvSpPr>
          <p:spPr>
            <a:xfrm>
              <a:off x="5471350" y="4922300"/>
              <a:ext cx="282850" cy="117400"/>
            </a:xfrm>
            <a:custGeom>
              <a:rect b="b" l="l" r="r" t="t"/>
              <a:pathLst>
                <a:path extrusionOk="0" h="4696" w="11314">
                  <a:moveTo>
                    <a:pt x="7209" y="1"/>
                  </a:moveTo>
                  <a:lnTo>
                    <a:pt x="0" y="4696"/>
                  </a:lnTo>
                  <a:lnTo>
                    <a:pt x="11313" y="4696"/>
                  </a:lnTo>
                  <a:lnTo>
                    <a:pt x="10685" y="185"/>
                  </a:lnTo>
                  <a:lnTo>
                    <a:pt x="72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44"/>
            <p:cNvSpPr/>
            <p:nvPr/>
          </p:nvSpPr>
          <p:spPr>
            <a:xfrm>
              <a:off x="5463025" y="4913975"/>
              <a:ext cx="299475" cy="134050"/>
            </a:xfrm>
            <a:custGeom>
              <a:rect b="b" l="l" r="r" t="t"/>
              <a:pathLst>
                <a:path extrusionOk="0" h="5362" w="11979">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4"/>
            <p:cNvSpPr/>
            <p:nvPr/>
          </p:nvSpPr>
          <p:spPr>
            <a:xfrm>
              <a:off x="5231950" y="3802100"/>
              <a:ext cx="1096200" cy="1127625"/>
            </a:xfrm>
            <a:custGeom>
              <a:rect b="b" l="l" r="r" t="t"/>
              <a:pathLst>
                <a:path extrusionOk="0" h="45105" w="43848">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4"/>
            <p:cNvSpPr/>
            <p:nvPr/>
          </p:nvSpPr>
          <p:spPr>
            <a:xfrm>
              <a:off x="5223650" y="3794700"/>
              <a:ext cx="1075850" cy="1142425"/>
            </a:xfrm>
            <a:custGeom>
              <a:rect b="b" l="l" r="r" t="t"/>
              <a:pathLst>
                <a:path extrusionOk="0" h="45697" w="43034">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4"/>
            <p:cNvSpPr/>
            <p:nvPr/>
          </p:nvSpPr>
          <p:spPr>
            <a:xfrm>
              <a:off x="5111800" y="4926000"/>
              <a:ext cx="308725" cy="134975"/>
            </a:xfrm>
            <a:custGeom>
              <a:rect b="b" l="l" r="r" t="t"/>
              <a:pathLst>
                <a:path extrusionOk="0" h="5399" w="12349">
                  <a:moveTo>
                    <a:pt x="9280" y="0"/>
                  </a:moveTo>
                  <a:lnTo>
                    <a:pt x="8837" y="259"/>
                  </a:lnTo>
                  <a:lnTo>
                    <a:pt x="1" y="5398"/>
                  </a:lnTo>
                  <a:lnTo>
                    <a:pt x="12349" y="5398"/>
                  </a:lnTo>
                  <a:lnTo>
                    <a:pt x="12016" y="148"/>
                  </a:lnTo>
                  <a:lnTo>
                    <a:pt x="92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44"/>
            <p:cNvSpPr/>
            <p:nvPr/>
          </p:nvSpPr>
          <p:spPr>
            <a:xfrm>
              <a:off x="5103475" y="4918600"/>
              <a:ext cx="324450" cy="150675"/>
            </a:xfrm>
            <a:custGeom>
              <a:rect b="b" l="l" r="r" t="t"/>
              <a:pathLst>
                <a:path extrusionOk="0" h="6027" w="12978">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44"/>
            <p:cNvSpPr/>
            <p:nvPr/>
          </p:nvSpPr>
          <p:spPr>
            <a:xfrm>
              <a:off x="5408500" y="3494300"/>
              <a:ext cx="201500" cy="90600"/>
            </a:xfrm>
            <a:custGeom>
              <a:rect b="b" l="l" r="r" t="t"/>
              <a:pathLst>
                <a:path extrusionOk="0" h="3624" w="806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4"/>
            <p:cNvSpPr/>
            <p:nvPr/>
          </p:nvSpPr>
          <p:spPr>
            <a:xfrm>
              <a:off x="5400175" y="3486925"/>
              <a:ext cx="218150" cy="105775"/>
            </a:xfrm>
            <a:custGeom>
              <a:rect b="b" l="l" r="r" t="t"/>
              <a:pathLst>
                <a:path extrusionOk="0" h="4231" w="8726">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4"/>
            <p:cNvSpPr/>
            <p:nvPr/>
          </p:nvSpPr>
          <p:spPr>
            <a:xfrm>
              <a:off x="5410350" y="3530350"/>
              <a:ext cx="171000" cy="49025"/>
            </a:xfrm>
            <a:custGeom>
              <a:rect b="b" l="l" r="r" t="t"/>
              <a:pathLst>
                <a:path extrusionOk="0" h="1961" w="684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44"/>
            <p:cNvSpPr/>
            <p:nvPr/>
          </p:nvSpPr>
          <p:spPr>
            <a:xfrm>
              <a:off x="5412200" y="3522950"/>
              <a:ext cx="177475" cy="64725"/>
            </a:xfrm>
            <a:custGeom>
              <a:rect b="b" l="l" r="r" t="t"/>
              <a:pathLst>
                <a:path extrusionOk="0" h="2589" w="7099">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44"/>
            <p:cNvSpPr/>
            <p:nvPr/>
          </p:nvSpPr>
          <p:spPr>
            <a:xfrm>
              <a:off x="5597050" y="3530350"/>
              <a:ext cx="448275" cy="196900"/>
            </a:xfrm>
            <a:custGeom>
              <a:rect b="b" l="l" r="r" t="t"/>
              <a:pathLst>
                <a:path extrusionOk="0" h="7876" w="17931">
                  <a:moveTo>
                    <a:pt x="518" y="1"/>
                  </a:moveTo>
                  <a:lnTo>
                    <a:pt x="0" y="2182"/>
                  </a:lnTo>
                  <a:lnTo>
                    <a:pt x="17487" y="7875"/>
                  </a:lnTo>
                  <a:lnTo>
                    <a:pt x="17931" y="2810"/>
                  </a:lnTo>
                  <a:lnTo>
                    <a:pt x="5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44"/>
            <p:cNvSpPr/>
            <p:nvPr/>
          </p:nvSpPr>
          <p:spPr>
            <a:xfrm>
              <a:off x="5588725" y="3522775"/>
              <a:ext cx="464000" cy="212250"/>
            </a:xfrm>
            <a:custGeom>
              <a:rect b="b" l="l" r="r" t="t"/>
              <a:pathLst>
                <a:path extrusionOk="0" h="8490" w="1856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44"/>
            <p:cNvSpPr/>
            <p:nvPr/>
          </p:nvSpPr>
          <p:spPr>
            <a:xfrm>
              <a:off x="5831800" y="3033350"/>
              <a:ext cx="475100" cy="853075"/>
            </a:xfrm>
            <a:custGeom>
              <a:rect b="b" l="l" r="r" t="t"/>
              <a:pathLst>
                <a:path extrusionOk="0" h="34123" w="19004">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44"/>
            <p:cNvSpPr/>
            <p:nvPr/>
          </p:nvSpPr>
          <p:spPr>
            <a:xfrm>
              <a:off x="5847525" y="3025700"/>
              <a:ext cx="462150" cy="867925"/>
            </a:xfrm>
            <a:custGeom>
              <a:rect b="b" l="l" r="r" t="t"/>
              <a:pathLst>
                <a:path extrusionOk="0" h="34717" w="18486">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44"/>
            <p:cNvSpPr/>
            <p:nvPr/>
          </p:nvSpPr>
          <p:spPr>
            <a:xfrm>
              <a:off x="5828100" y="2996750"/>
              <a:ext cx="275450" cy="262825"/>
            </a:xfrm>
            <a:custGeom>
              <a:rect b="b" l="l" r="r" t="t"/>
              <a:pathLst>
                <a:path extrusionOk="0" h="10513" w="11018">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44"/>
            <p:cNvSpPr/>
            <p:nvPr/>
          </p:nvSpPr>
          <p:spPr>
            <a:xfrm>
              <a:off x="5820725" y="2989650"/>
              <a:ext cx="291150" cy="277325"/>
            </a:xfrm>
            <a:custGeom>
              <a:rect b="b" l="l" r="r" t="t"/>
              <a:pathLst>
                <a:path extrusionOk="0" h="11093" w="11646">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44"/>
            <p:cNvSpPr/>
            <p:nvPr/>
          </p:nvSpPr>
          <p:spPr>
            <a:xfrm>
              <a:off x="5256900" y="3187450"/>
              <a:ext cx="816150" cy="609925"/>
            </a:xfrm>
            <a:custGeom>
              <a:rect b="b" l="l" r="r" t="t"/>
              <a:pathLst>
                <a:path extrusionOk="0" h="24397" w="32646">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44"/>
            <p:cNvSpPr/>
            <p:nvPr/>
          </p:nvSpPr>
          <p:spPr>
            <a:xfrm>
              <a:off x="5248600" y="3179325"/>
              <a:ext cx="832775" cy="625550"/>
            </a:xfrm>
            <a:custGeom>
              <a:rect b="b" l="l" r="r" t="t"/>
              <a:pathLst>
                <a:path extrusionOk="0" h="25022" w="33311">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44"/>
            <p:cNvSpPr/>
            <p:nvPr/>
          </p:nvSpPr>
          <p:spPr>
            <a:xfrm>
              <a:off x="5945500" y="3431225"/>
              <a:ext cx="158050" cy="58725"/>
            </a:xfrm>
            <a:custGeom>
              <a:rect b="b" l="l" r="r" t="t"/>
              <a:pathLst>
                <a:path extrusionOk="0" h="2349" w="6322">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44"/>
            <p:cNvSpPr/>
            <p:nvPr/>
          </p:nvSpPr>
          <p:spPr>
            <a:xfrm>
              <a:off x="5066625" y="3521850"/>
              <a:ext cx="194000" cy="95400"/>
            </a:xfrm>
            <a:custGeom>
              <a:rect b="b" l="l" r="r" t="t"/>
              <a:pathLst>
                <a:path extrusionOk="0" h="3816" w="776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44"/>
            <p:cNvSpPr/>
            <p:nvPr/>
          </p:nvSpPr>
          <p:spPr>
            <a:xfrm>
              <a:off x="5061900" y="3513725"/>
              <a:ext cx="206125" cy="110925"/>
            </a:xfrm>
            <a:custGeom>
              <a:rect b="b" l="l" r="r" t="t"/>
              <a:pathLst>
                <a:path extrusionOk="0" h="4437" w="8245">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44"/>
            <p:cNvSpPr/>
            <p:nvPr/>
          </p:nvSpPr>
          <p:spPr>
            <a:xfrm>
              <a:off x="5958425" y="4206925"/>
              <a:ext cx="147900" cy="871025"/>
            </a:xfrm>
            <a:custGeom>
              <a:rect b="b" l="l" r="r" t="t"/>
              <a:pathLst>
                <a:path extrusionOk="0" h="34841" w="5916">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44"/>
            <p:cNvSpPr/>
            <p:nvPr/>
          </p:nvSpPr>
          <p:spPr>
            <a:xfrm>
              <a:off x="5951950" y="4199525"/>
              <a:ext cx="162700" cy="886400"/>
            </a:xfrm>
            <a:custGeom>
              <a:rect b="b" l="l" r="r" t="t"/>
              <a:pathLst>
                <a:path extrusionOk="0" h="35456" w="6508">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44"/>
            <p:cNvSpPr/>
            <p:nvPr/>
          </p:nvSpPr>
          <p:spPr>
            <a:xfrm>
              <a:off x="6388200" y="4228175"/>
              <a:ext cx="260675" cy="847075"/>
            </a:xfrm>
            <a:custGeom>
              <a:rect b="b" l="l" r="r" t="t"/>
              <a:pathLst>
                <a:path extrusionOk="0" h="33883" w="10427">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44"/>
            <p:cNvSpPr/>
            <p:nvPr/>
          </p:nvSpPr>
          <p:spPr>
            <a:xfrm>
              <a:off x="6379900" y="4220175"/>
              <a:ext cx="274525" cy="862975"/>
            </a:xfrm>
            <a:custGeom>
              <a:rect b="b" l="l" r="r" t="t"/>
              <a:pathLst>
                <a:path extrusionOk="0" h="34519" w="10981">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44"/>
            <p:cNvSpPr/>
            <p:nvPr/>
          </p:nvSpPr>
          <p:spPr>
            <a:xfrm>
              <a:off x="6024975" y="4218000"/>
              <a:ext cx="189500" cy="859700"/>
            </a:xfrm>
            <a:custGeom>
              <a:rect b="b" l="l" r="r" t="t"/>
              <a:pathLst>
                <a:path extrusionOk="0" h="34388" w="758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44"/>
            <p:cNvSpPr/>
            <p:nvPr/>
          </p:nvSpPr>
          <p:spPr>
            <a:xfrm>
              <a:off x="6016650" y="4210000"/>
              <a:ext cx="205225" cy="875925"/>
            </a:xfrm>
            <a:custGeom>
              <a:rect b="b" l="l" r="r" t="t"/>
              <a:pathLst>
                <a:path extrusionOk="0" h="35037" w="8209">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44"/>
            <p:cNvSpPr/>
            <p:nvPr/>
          </p:nvSpPr>
          <p:spPr>
            <a:xfrm>
              <a:off x="5491675"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44"/>
            <p:cNvSpPr/>
            <p:nvPr/>
          </p:nvSpPr>
          <p:spPr>
            <a:xfrm>
              <a:off x="5484275"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44"/>
            <p:cNvSpPr/>
            <p:nvPr/>
          </p:nvSpPr>
          <p:spPr>
            <a:xfrm>
              <a:off x="5447300" y="3236425"/>
              <a:ext cx="1197875" cy="1049075"/>
            </a:xfrm>
            <a:custGeom>
              <a:rect b="b" l="l" r="r" t="t"/>
              <a:pathLst>
                <a:path extrusionOk="0" h="41963" w="47915">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44"/>
            <p:cNvSpPr/>
            <p:nvPr/>
          </p:nvSpPr>
          <p:spPr>
            <a:xfrm>
              <a:off x="5451925" y="3229050"/>
              <a:ext cx="1193250" cy="1063850"/>
            </a:xfrm>
            <a:custGeom>
              <a:rect b="b" l="l" r="r" t="t"/>
              <a:pathLst>
                <a:path extrusionOk="0" h="42554" w="4773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44"/>
            <p:cNvSpPr/>
            <p:nvPr/>
          </p:nvSpPr>
          <p:spPr>
            <a:xfrm>
              <a:off x="5447300" y="3236425"/>
              <a:ext cx="824475" cy="1049075"/>
            </a:xfrm>
            <a:custGeom>
              <a:rect b="b" l="l" r="r" t="t"/>
              <a:pathLst>
                <a:path extrusionOk="0" h="41963" w="32979">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44"/>
            <p:cNvSpPr/>
            <p:nvPr/>
          </p:nvSpPr>
          <p:spPr>
            <a:xfrm>
              <a:off x="5451925" y="3229050"/>
              <a:ext cx="819850" cy="1063850"/>
            </a:xfrm>
            <a:custGeom>
              <a:rect b="b" l="l" r="r" t="t"/>
              <a:pathLst>
                <a:path extrusionOk="0" h="42554" w="32794">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44"/>
            <p:cNvSpPr/>
            <p:nvPr/>
          </p:nvSpPr>
          <p:spPr>
            <a:xfrm>
              <a:off x="1921250" y="3013700"/>
              <a:ext cx="161750" cy="177475"/>
            </a:xfrm>
            <a:custGeom>
              <a:rect b="b" l="l" r="r" t="t"/>
              <a:pathLst>
                <a:path extrusionOk="0" h="7099" w="6470">
                  <a:moveTo>
                    <a:pt x="4880" y="0"/>
                  </a:moveTo>
                  <a:lnTo>
                    <a:pt x="0" y="4510"/>
                  </a:lnTo>
                  <a:lnTo>
                    <a:pt x="2921" y="7098"/>
                  </a:lnTo>
                  <a:lnTo>
                    <a:pt x="6470" y="4510"/>
                  </a:lnTo>
                  <a:lnTo>
                    <a:pt x="4880" y="0"/>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44"/>
            <p:cNvSpPr/>
            <p:nvPr/>
          </p:nvSpPr>
          <p:spPr>
            <a:xfrm>
              <a:off x="1913850" y="3005375"/>
              <a:ext cx="178400" cy="193650"/>
            </a:xfrm>
            <a:custGeom>
              <a:rect b="b" l="l" r="r" t="t"/>
              <a:pathLst>
                <a:path extrusionOk="0" h="7746" w="7136">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44"/>
            <p:cNvSpPr/>
            <p:nvPr/>
          </p:nvSpPr>
          <p:spPr>
            <a:xfrm>
              <a:off x="2021050" y="3965400"/>
              <a:ext cx="612825" cy="1046575"/>
            </a:xfrm>
            <a:custGeom>
              <a:rect b="b" l="l" r="r" t="t"/>
              <a:pathLst>
                <a:path extrusionOk="0" h="41863" w="24513">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44"/>
            <p:cNvSpPr/>
            <p:nvPr/>
          </p:nvSpPr>
          <p:spPr>
            <a:xfrm>
              <a:off x="2036775" y="3957375"/>
              <a:ext cx="586925" cy="1062000"/>
            </a:xfrm>
            <a:custGeom>
              <a:rect b="b" l="l" r="r" t="t"/>
              <a:pathLst>
                <a:path extrusionOk="0" h="42480" w="23477">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44"/>
            <p:cNvSpPr/>
            <p:nvPr/>
          </p:nvSpPr>
          <p:spPr>
            <a:xfrm>
              <a:off x="2073750" y="4916750"/>
              <a:ext cx="287200" cy="118325"/>
            </a:xfrm>
            <a:custGeom>
              <a:rect b="b" l="l" r="r" t="t"/>
              <a:pathLst>
                <a:path extrusionOk="0" h="4733" w="11488">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44"/>
            <p:cNvSpPr/>
            <p:nvPr/>
          </p:nvSpPr>
          <p:spPr>
            <a:xfrm>
              <a:off x="2079300" y="4909350"/>
              <a:ext cx="287450" cy="134050"/>
            </a:xfrm>
            <a:custGeom>
              <a:rect b="b" l="l" r="r" t="t"/>
              <a:pathLst>
                <a:path extrusionOk="0" h="5362" w="11498">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44"/>
            <p:cNvSpPr/>
            <p:nvPr/>
          </p:nvSpPr>
          <p:spPr>
            <a:xfrm>
              <a:off x="2208675" y="4889025"/>
              <a:ext cx="101700" cy="88750"/>
            </a:xfrm>
            <a:custGeom>
              <a:rect b="b" l="l" r="r" t="t"/>
              <a:pathLst>
                <a:path extrusionOk="0" h="3550" w="4068">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44"/>
            <p:cNvSpPr/>
            <p:nvPr/>
          </p:nvSpPr>
          <p:spPr>
            <a:xfrm>
              <a:off x="2201300" y="4881625"/>
              <a:ext cx="117400" cy="103925"/>
            </a:xfrm>
            <a:custGeom>
              <a:rect b="b" l="l" r="r" t="t"/>
              <a:pathLst>
                <a:path extrusionOk="0" h="4157" w="4696">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44"/>
            <p:cNvSpPr/>
            <p:nvPr/>
          </p:nvSpPr>
          <p:spPr>
            <a:xfrm>
              <a:off x="2129500" y="3838700"/>
              <a:ext cx="832475" cy="1182875"/>
            </a:xfrm>
            <a:custGeom>
              <a:rect b="b" l="l" r="r" t="t"/>
              <a:pathLst>
                <a:path extrusionOk="0" h="47315" w="33299">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44"/>
            <p:cNvSpPr/>
            <p:nvPr/>
          </p:nvSpPr>
          <p:spPr>
            <a:xfrm>
              <a:off x="2149525" y="3831675"/>
              <a:ext cx="811550" cy="1197875"/>
            </a:xfrm>
            <a:custGeom>
              <a:rect b="b" l="l" r="r" t="t"/>
              <a:pathLst>
                <a:path extrusionOk="0" h="47915" w="32462">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44"/>
            <p:cNvSpPr/>
            <p:nvPr/>
          </p:nvSpPr>
          <p:spPr>
            <a:xfrm>
              <a:off x="2676375" y="4926925"/>
              <a:ext cx="287175" cy="118325"/>
            </a:xfrm>
            <a:custGeom>
              <a:rect b="b" l="l" r="r" t="t"/>
              <a:pathLst>
                <a:path extrusionOk="0" h="4733" w="11487">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44"/>
            <p:cNvSpPr/>
            <p:nvPr/>
          </p:nvSpPr>
          <p:spPr>
            <a:xfrm>
              <a:off x="2681900" y="4919525"/>
              <a:ext cx="287475" cy="133125"/>
            </a:xfrm>
            <a:custGeom>
              <a:rect b="b" l="l" r="r" t="t"/>
              <a:pathLst>
                <a:path extrusionOk="0" h="5325" w="11499">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44"/>
            <p:cNvSpPr/>
            <p:nvPr/>
          </p:nvSpPr>
          <p:spPr>
            <a:xfrm>
              <a:off x="2816850" y="4909350"/>
              <a:ext cx="98000" cy="95225"/>
            </a:xfrm>
            <a:custGeom>
              <a:rect b="b" l="l" r="r" t="t"/>
              <a:pathLst>
                <a:path extrusionOk="0" h="3809" w="392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44"/>
            <p:cNvSpPr/>
            <p:nvPr/>
          </p:nvSpPr>
          <p:spPr>
            <a:xfrm>
              <a:off x="2809450" y="4901600"/>
              <a:ext cx="113725" cy="111000"/>
            </a:xfrm>
            <a:custGeom>
              <a:rect b="b" l="l" r="r" t="t"/>
              <a:pathLst>
                <a:path extrusionOk="0" h="4440" w="4549">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44"/>
            <p:cNvSpPr/>
            <p:nvPr/>
          </p:nvSpPr>
          <p:spPr>
            <a:xfrm>
              <a:off x="1840825" y="3478600"/>
              <a:ext cx="636850" cy="232925"/>
            </a:xfrm>
            <a:custGeom>
              <a:rect b="b" l="l" r="r" t="t"/>
              <a:pathLst>
                <a:path extrusionOk="0" h="9317" w="25474">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44"/>
            <p:cNvSpPr/>
            <p:nvPr/>
          </p:nvSpPr>
          <p:spPr>
            <a:xfrm>
              <a:off x="1832500" y="3471200"/>
              <a:ext cx="652575" cy="248325"/>
            </a:xfrm>
            <a:custGeom>
              <a:rect b="b" l="l" r="r" t="t"/>
              <a:pathLst>
                <a:path extrusionOk="0" h="9933" w="26103">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44"/>
            <p:cNvSpPr/>
            <p:nvPr/>
          </p:nvSpPr>
          <p:spPr>
            <a:xfrm>
              <a:off x="2303875" y="3514650"/>
              <a:ext cx="171025" cy="49925"/>
            </a:xfrm>
            <a:custGeom>
              <a:rect b="b" l="l" r="r" t="t"/>
              <a:pathLst>
                <a:path extrusionOk="0" h="1997" w="6841">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44"/>
            <p:cNvSpPr/>
            <p:nvPr/>
          </p:nvSpPr>
          <p:spPr>
            <a:xfrm>
              <a:off x="2296500" y="3507250"/>
              <a:ext cx="177475" cy="64725"/>
            </a:xfrm>
            <a:custGeom>
              <a:rect b="b" l="l" r="r" t="t"/>
              <a:pathLst>
                <a:path extrusionOk="0" h="2589" w="7099">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44"/>
            <p:cNvSpPr/>
            <p:nvPr/>
          </p:nvSpPr>
          <p:spPr>
            <a:xfrm>
              <a:off x="1536750" y="3107250"/>
              <a:ext cx="905800" cy="1073350"/>
            </a:xfrm>
            <a:custGeom>
              <a:rect b="b" l="l" r="r" t="t"/>
              <a:pathLst>
                <a:path extrusionOk="0" h="42934" w="36232">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44"/>
            <p:cNvSpPr/>
            <p:nvPr/>
          </p:nvSpPr>
          <p:spPr>
            <a:xfrm>
              <a:off x="1535825" y="3099650"/>
              <a:ext cx="904875" cy="1088800"/>
            </a:xfrm>
            <a:custGeom>
              <a:rect b="b" l="l" r="r" t="t"/>
              <a:pathLst>
                <a:path extrusionOk="0" h="43552" w="36195">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44"/>
            <p:cNvSpPr/>
            <p:nvPr/>
          </p:nvSpPr>
          <p:spPr>
            <a:xfrm>
              <a:off x="2022900" y="2863875"/>
              <a:ext cx="279150" cy="311575"/>
            </a:xfrm>
            <a:custGeom>
              <a:rect b="b" l="l" r="r" t="t"/>
              <a:pathLst>
                <a:path extrusionOk="0" h="12463" w="11166">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44"/>
            <p:cNvSpPr/>
            <p:nvPr/>
          </p:nvSpPr>
          <p:spPr>
            <a:xfrm>
              <a:off x="2014600" y="2855650"/>
              <a:ext cx="294850" cy="327200"/>
            </a:xfrm>
            <a:custGeom>
              <a:rect b="b" l="l" r="r" t="t"/>
              <a:pathLst>
                <a:path extrusionOk="0" h="13088" w="11794">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44"/>
            <p:cNvSpPr/>
            <p:nvPr/>
          </p:nvSpPr>
          <p:spPr>
            <a:xfrm>
              <a:off x="1440650" y="2636575"/>
              <a:ext cx="1007450" cy="899975"/>
            </a:xfrm>
            <a:custGeom>
              <a:rect b="b" l="l" r="r" t="t"/>
              <a:pathLst>
                <a:path extrusionOk="0" h="35999" w="40298">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44"/>
            <p:cNvSpPr/>
            <p:nvPr/>
          </p:nvSpPr>
          <p:spPr>
            <a:xfrm>
              <a:off x="1452650" y="2629200"/>
              <a:ext cx="995450" cy="915050"/>
            </a:xfrm>
            <a:custGeom>
              <a:rect b="b" l="l" r="r" t="t"/>
              <a:pathLst>
                <a:path extrusionOk="0" h="36602" w="39818">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44"/>
            <p:cNvSpPr/>
            <p:nvPr/>
          </p:nvSpPr>
          <p:spPr>
            <a:xfrm>
              <a:off x="1917550" y="3189350"/>
              <a:ext cx="738725" cy="637725"/>
            </a:xfrm>
            <a:custGeom>
              <a:rect b="b" l="l" r="r" t="t"/>
              <a:pathLst>
                <a:path extrusionOk="0" h="25509" w="29549">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44"/>
            <p:cNvSpPr/>
            <p:nvPr/>
          </p:nvSpPr>
          <p:spPr>
            <a:xfrm>
              <a:off x="1908300" y="3181900"/>
              <a:ext cx="755150" cy="653500"/>
            </a:xfrm>
            <a:custGeom>
              <a:rect b="b" l="l" r="r" t="t"/>
              <a:pathLst>
                <a:path extrusionOk="0" h="26140" w="30206">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44"/>
            <p:cNvSpPr/>
            <p:nvPr/>
          </p:nvSpPr>
          <p:spPr>
            <a:xfrm>
              <a:off x="2058950" y="3511875"/>
              <a:ext cx="597325" cy="315200"/>
            </a:xfrm>
            <a:custGeom>
              <a:rect b="b" l="l" r="r" t="t"/>
              <a:pathLst>
                <a:path extrusionOk="0" h="12608" w="23893">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44"/>
            <p:cNvSpPr/>
            <p:nvPr/>
          </p:nvSpPr>
          <p:spPr>
            <a:xfrm>
              <a:off x="2050625" y="3503550"/>
              <a:ext cx="612825" cy="331850"/>
            </a:xfrm>
            <a:custGeom>
              <a:rect b="b" l="l" r="r" t="t"/>
              <a:pathLst>
                <a:path extrusionOk="0" h="13274" w="24513">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44"/>
            <p:cNvSpPr/>
            <p:nvPr/>
          </p:nvSpPr>
          <p:spPr>
            <a:xfrm>
              <a:off x="1660600" y="4206925"/>
              <a:ext cx="147900" cy="871025"/>
            </a:xfrm>
            <a:custGeom>
              <a:rect b="b" l="l" r="r" t="t"/>
              <a:pathLst>
                <a:path extrusionOk="0" h="34841" w="5916">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44"/>
            <p:cNvSpPr/>
            <p:nvPr/>
          </p:nvSpPr>
          <p:spPr>
            <a:xfrm>
              <a:off x="1652275" y="4199525"/>
              <a:ext cx="162700" cy="886400"/>
            </a:xfrm>
            <a:custGeom>
              <a:rect b="b" l="l" r="r" t="t"/>
              <a:pathLst>
                <a:path extrusionOk="0" h="35456" w="6508">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44"/>
            <p:cNvSpPr/>
            <p:nvPr/>
          </p:nvSpPr>
          <p:spPr>
            <a:xfrm>
              <a:off x="1118050" y="4228175"/>
              <a:ext cx="260675" cy="847075"/>
            </a:xfrm>
            <a:custGeom>
              <a:rect b="b" l="l" r="r" t="t"/>
              <a:pathLst>
                <a:path extrusionOk="0" h="33883" w="10427">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44"/>
            <p:cNvSpPr/>
            <p:nvPr/>
          </p:nvSpPr>
          <p:spPr>
            <a:xfrm>
              <a:off x="1112500" y="4220175"/>
              <a:ext cx="274550" cy="862975"/>
            </a:xfrm>
            <a:custGeom>
              <a:rect b="b" l="l" r="r" t="t"/>
              <a:pathLst>
                <a:path extrusionOk="0" h="34519" w="10982">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44"/>
            <p:cNvSpPr/>
            <p:nvPr/>
          </p:nvSpPr>
          <p:spPr>
            <a:xfrm>
              <a:off x="1551525" y="4218000"/>
              <a:ext cx="190425" cy="859700"/>
            </a:xfrm>
            <a:custGeom>
              <a:rect b="b" l="l" r="r" t="t"/>
              <a:pathLst>
                <a:path extrusionOk="0" h="34388" w="7617">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44"/>
            <p:cNvSpPr/>
            <p:nvPr/>
          </p:nvSpPr>
          <p:spPr>
            <a:xfrm>
              <a:off x="1545075" y="4210000"/>
              <a:ext cx="205200" cy="875925"/>
            </a:xfrm>
            <a:custGeom>
              <a:rect b="b" l="l" r="r" t="t"/>
              <a:pathLst>
                <a:path extrusionOk="0" h="35037" w="8208">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44"/>
            <p:cNvSpPr/>
            <p:nvPr/>
          </p:nvSpPr>
          <p:spPr>
            <a:xfrm>
              <a:off x="2127350" y="4206925"/>
              <a:ext cx="147900" cy="871025"/>
            </a:xfrm>
            <a:custGeom>
              <a:rect b="b" l="l" r="r" t="t"/>
              <a:pathLst>
                <a:path extrusionOk="0" h="34841" w="5916">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44"/>
            <p:cNvSpPr/>
            <p:nvPr/>
          </p:nvSpPr>
          <p:spPr>
            <a:xfrm>
              <a:off x="2119025" y="4199525"/>
              <a:ext cx="162700" cy="886400"/>
            </a:xfrm>
            <a:custGeom>
              <a:rect b="b" l="l" r="r" t="t"/>
              <a:pathLst>
                <a:path extrusionOk="0" h="35456" w="6508">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44"/>
            <p:cNvSpPr/>
            <p:nvPr/>
          </p:nvSpPr>
          <p:spPr>
            <a:xfrm>
              <a:off x="1121750" y="3236425"/>
              <a:ext cx="1197875" cy="1049075"/>
            </a:xfrm>
            <a:custGeom>
              <a:rect b="b" l="l" r="r" t="t"/>
              <a:pathLst>
                <a:path extrusionOk="0" h="41963" w="47915">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44"/>
            <p:cNvSpPr/>
            <p:nvPr/>
          </p:nvSpPr>
          <p:spPr>
            <a:xfrm>
              <a:off x="1121750" y="3229050"/>
              <a:ext cx="1192325" cy="1063850"/>
            </a:xfrm>
            <a:custGeom>
              <a:rect b="b" l="l" r="r" t="t"/>
              <a:pathLst>
                <a:path extrusionOk="0" h="42554" w="47693">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44"/>
            <p:cNvSpPr/>
            <p:nvPr/>
          </p:nvSpPr>
          <p:spPr>
            <a:xfrm>
              <a:off x="1495150" y="3236425"/>
              <a:ext cx="824475" cy="1049075"/>
            </a:xfrm>
            <a:custGeom>
              <a:rect b="b" l="l" r="r" t="t"/>
              <a:pathLst>
                <a:path extrusionOk="0" h="41963" w="32979">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44"/>
            <p:cNvSpPr/>
            <p:nvPr/>
          </p:nvSpPr>
          <p:spPr>
            <a:xfrm>
              <a:off x="1495150" y="3229050"/>
              <a:ext cx="818925" cy="1063850"/>
            </a:xfrm>
            <a:custGeom>
              <a:rect b="b" l="l" r="r" t="t"/>
              <a:pathLst>
                <a:path extrusionOk="0" h="42554" w="32757">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5" name="Google Shape;2475;p44"/>
          <p:cNvSpPr txBox="1"/>
          <p:nvPr>
            <p:ph idx="2" type="subTitle"/>
          </p:nvPr>
        </p:nvSpPr>
        <p:spPr>
          <a:xfrm>
            <a:off x="3400200" y="1074800"/>
            <a:ext cx="24588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RandomForest and GradientBoosting</a:t>
            </a:r>
            <a:endParaRPr/>
          </a:p>
        </p:txBody>
      </p:sp>
      <p:sp>
        <p:nvSpPr>
          <p:cNvPr id="2476" name="Google Shape;2476;p44"/>
          <p:cNvSpPr txBox="1"/>
          <p:nvPr>
            <p:ph idx="1" type="subTitle"/>
          </p:nvPr>
        </p:nvSpPr>
        <p:spPr>
          <a:xfrm>
            <a:off x="6065000" y="1819650"/>
            <a:ext cx="20379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XGBoostClassifier</a:t>
            </a:r>
            <a:endParaRPr/>
          </a:p>
        </p:txBody>
      </p:sp>
      <p:sp>
        <p:nvSpPr>
          <p:cNvPr id="2477" name="Google Shape;2477;p44"/>
          <p:cNvSpPr txBox="1"/>
          <p:nvPr>
            <p:ph idx="3" type="subTitle"/>
          </p:nvPr>
        </p:nvSpPr>
        <p:spPr>
          <a:xfrm>
            <a:off x="1007875" y="1819650"/>
            <a:ext cx="22260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RIdgeClassifier, SVC and Gradient Boosting</a:t>
            </a:r>
            <a:endParaRPr/>
          </a:p>
        </p:txBody>
      </p:sp>
      <p:sp>
        <p:nvSpPr>
          <p:cNvPr id="2478" name="Google Shape;2478;p44"/>
          <p:cNvSpPr txBox="1"/>
          <p:nvPr>
            <p:ph idx="4" type="subTitle"/>
          </p:nvPr>
        </p:nvSpPr>
        <p:spPr>
          <a:xfrm>
            <a:off x="6065000" y="2139700"/>
            <a:ext cx="2274900" cy="8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“Oh ! I think i’ve got something, </a:t>
            </a:r>
            <a:r>
              <a:rPr lang="en"/>
              <a:t>definitely</a:t>
            </a:r>
            <a:r>
              <a:rPr lang="en"/>
              <a:t> gonna Tune this one !”</a:t>
            </a:r>
            <a:endParaRPr>
              <a:latin typeface="Barlow Semi Condensed"/>
              <a:ea typeface="Barlow Semi Condensed"/>
              <a:cs typeface="Barlow Semi Condensed"/>
              <a:sym typeface="Barlow Semi Condensed"/>
            </a:endParaRPr>
          </a:p>
        </p:txBody>
      </p:sp>
      <p:sp>
        <p:nvSpPr>
          <p:cNvPr id="2479" name="Google Shape;2479;p44"/>
          <p:cNvSpPr txBox="1"/>
          <p:nvPr>
            <p:ph idx="5" type="subTitle"/>
          </p:nvPr>
        </p:nvSpPr>
        <p:spPr>
          <a:xfrm>
            <a:off x="3512050" y="1459975"/>
            <a:ext cx="2274900" cy="8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“Pretty OK for one, may try to do some Hyperparameter Tuning”</a:t>
            </a:r>
            <a:endParaRPr>
              <a:latin typeface="Barlow Semi Condensed"/>
              <a:ea typeface="Barlow Semi Condensed"/>
              <a:cs typeface="Barlow Semi Condensed"/>
              <a:sym typeface="Barlow Semi Condensed"/>
            </a:endParaRPr>
          </a:p>
        </p:txBody>
      </p:sp>
      <p:sp>
        <p:nvSpPr>
          <p:cNvPr id="2480" name="Google Shape;2480;p44"/>
          <p:cNvSpPr txBox="1"/>
          <p:nvPr>
            <p:ph idx="6" type="subTitle"/>
          </p:nvPr>
        </p:nvSpPr>
        <p:spPr>
          <a:xfrm>
            <a:off x="1280179" y="2266221"/>
            <a:ext cx="1636800" cy="8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“Not that good for the three”</a:t>
            </a:r>
            <a:endParaRPr>
              <a:latin typeface="Barlow Semi Condensed"/>
              <a:ea typeface="Barlow Semi Condensed"/>
              <a:cs typeface="Barlow Semi Condensed"/>
              <a:sym typeface="Barlow Semi Condensed"/>
            </a:endParaRPr>
          </a:p>
        </p:txBody>
      </p:sp>
      <p:grpSp>
        <p:nvGrpSpPr>
          <p:cNvPr id="2481" name="Google Shape;2481;p44"/>
          <p:cNvGrpSpPr/>
          <p:nvPr/>
        </p:nvGrpSpPr>
        <p:grpSpPr>
          <a:xfrm>
            <a:off x="2021644" y="1725712"/>
            <a:ext cx="175013" cy="27000"/>
            <a:chOff x="5662375" y="212375"/>
            <a:chExt cx="175013" cy="27000"/>
          </a:xfrm>
        </p:grpSpPr>
        <p:sp>
          <p:nvSpPr>
            <p:cNvPr id="2482" name="Google Shape;2482;p4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4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4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5" name="Google Shape;2485;p44"/>
          <p:cNvGrpSpPr/>
          <p:nvPr/>
        </p:nvGrpSpPr>
        <p:grpSpPr>
          <a:xfrm>
            <a:off x="4484519" y="1167573"/>
            <a:ext cx="175013" cy="27000"/>
            <a:chOff x="5662375" y="212375"/>
            <a:chExt cx="175013" cy="27000"/>
          </a:xfrm>
        </p:grpSpPr>
        <p:sp>
          <p:nvSpPr>
            <p:cNvPr id="2486" name="Google Shape;2486;p4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4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4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9" name="Google Shape;2489;p44"/>
          <p:cNvGrpSpPr/>
          <p:nvPr/>
        </p:nvGrpSpPr>
        <p:grpSpPr>
          <a:xfrm>
            <a:off x="6949194" y="1725699"/>
            <a:ext cx="175013" cy="27000"/>
            <a:chOff x="5662375" y="212375"/>
            <a:chExt cx="175013" cy="27000"/>
          </a:xfrm>
        </p:grpSpPr>
        <p:sp>
          <p:nvSpPr>
            <p:cNvPr id="2490" name="Google Shape;2490;p4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4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4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3" name="Google Shape;2493;p44"/>
          <p:cNvGrpSpPr/>
          <p:nvPr/>
        </p:nvGrpSpPr>
        <p:grpSpPr>
          <a:xfrm>
            <a:off x="5495189" y="2811226"/>
            <a:ext cx="203374" cy="179736"/>
            <a:chOff x="-3137650" y="2787000"/>
            <a:chExt cx="291450" cy="257575"/>
          </a:xfrm>
        </p:grpSpPr>
        <p:sp>
          <p:nvSpPr>
            <p:cNvPr id="2494" name="Google Shape;2494;p44"/>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44"/>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44"/>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44"/>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44"/>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44"/>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44"/>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44"/>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2" name="Google Shape;2502;p44"/>
          <p:cNvGrpSpPr/>
          <p:nvPr/>
        </p:nvGrpSpPr>
        <p:grpSpPr>
          <a:xfrm>
            <a:off x="3830965" y="2799136"/>
            <a:ext cx="203915" cy="203915"/>
            <a:chOff x="-6354300" y="2757075"/>
            <a:chExt cx="292225" cy="292225"/>
          </a:xfrm>
        </p:grpSpPr>
        <p:sp>
          <p:nvSpPr>
            <p:cNvPr id="2503" name="Google Shape;2503;p44"/>
            <p:cNvSpPr/>
            <p:nvPr/>
          </p:nvSpPr>
          <p:spPr>
            <a:xfrm>
              <a:off x="-6354300" y="2757075"/>
              <a:ext cx="292225" cy="292225"/>
            </a:xfrm>
            <a:custGeom>
              <a:rect b="b" l="l" r="r" t="t"/>
              <a:pathLst>
                <a:path extrusionOk="0" h="11689" w="11689">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44"/>
            <p:cNvSpPr/>
            <p:nvPr/>
          </p:nvSpPr>
          <p:spPr>
            <a:xfrm>
              <a:off x="-6268450" y="2790150"/>
              <a:ext cx="119750" cy="18125"/>
            </a:xfrm>
            <a:custGeom>
              <a:rect b="b" l="l" r="r" t="t"/>
              <a:pathLst>
                <a:path extrusionOk="0" h="725" w="479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44"/>
            <p:cNvSpPr/>
            <p:nvPr/>
          </p:nvSpPr>
          <p:spPr>
            <a:xfrm>
              <a:off x="-6268450" y="2825600"/>
              <a:ext cx="119750" cy="18125"/>
            </a:xfrm>
            <a:custGeom>
              <a:rect b="b" l="l" r="r" t="t"/>
              <a:pathLst>
                <a:path extrusionOk="0" h="725" w="479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44"/>
            <p:cNvSpPr/>
            <p:nvPr/>
          </p:nvSpPr>
          <p:spPr>
            <a:xfrm>
              <a:off x="-6268450" y="2860250"/>
              <a:ext cx="119750" cy="17350"/>
            </a:xfrm>
            <a:custGeom>
              <a:rect b="b" l="l" r="r" t="t"/>
              <a:pathLst>
                <a:path extrusionOk="0" h="694" w="479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7" name="Google Shape;2507;p44"/>
          <p:cNvGrpSpPr/>
          <p:nvPr/>
        </p:nvGrpSpPr>
        <p:grpSpPr>
          <a:xfrm>
            <a:off x="4917834" y="2603164"/>
            <a:ext cx="203374" cy="203915"/>
            <a:chOff x="-1700225" y="2768875"/>
            <a:chExt cx="291450" cy="292225"/>
          </a:xfrm>
        </p:grpSpPr>
        <p:sp>
          <p:nvSpPr>
            <p:cNvPr id="2508" name="Google Shape;2508;p44"/>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44"/>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44"/>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44"/>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44"/>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44"/>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7" name="Shape 2517"/>
        <p:cNvGrpSpPr/>
        <p:nvPr/>
      </p:nvGrpSpPr>
      <p:grpSpPr>
        <a:xfrm>
          <a:off x="0" y="0"/>
          <a:ext cx="0" cy="0"/>
          <a:chOff x="0" y="0"/>
          <a:chExt cx="0" cy="0"/>
        </a:xfrm>
      </p:grpSpPr>
      <p:sp>
        <p:nvSpPr>
          <p:cNvPr id="2518" name="Google Shape;2518;p45"/>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RidgeClassifier</a:t>
            </a:r>
            <a:r>
              <a:rPr lang="en"/>
              <a:t> Score</a:t>
            </a:r>
            <a:endParaRPr/>
          </a:p>
        </p:txBody>
      </p:sp>
      <p:graphicFrame>
        <p:nvGraphicFramePr>
          <p:cNvPr id="2519" name="Google Shape;2519;p45"/>
          <p:cNvGraphicFramePr/>
          <p:nvPr/>
        </p:nvGraphicFramePr>
        <p:xfrm>
          <a:off x="1843875" y="1493260"/>
          <a:ext cx="3000000" cy="3000000"/>
        </p:xfrm>
        <a:graphic>
          <a:graphicData uri="http://schemas.openxmlformats.org/drawingml/2006/table">
            <a:tbl>
              <a:tblPr>
                <a:noFill/>
                <a:tableStyleId>{2BFDE902-9965-4197-A6FF-38613AB5B66B}</a:tableStyleId>
              </a:tblPr>
              <a:tblGrid>
                <a:gridCol w="1091250"/>
                <a:gridCol w="1091250"/>
                <a:gridCol w="1091250"/>
                <a:gridCol w="1091250"/>
                <a:gridCol w="1091250"/>
              </a:tblGrid>
              <a:tr h="290150">
                <a:tc>
                  <a:txBody>
                    <a:bodyPr/>
                    <a:lstStyle/>
                    <a:p>
                      <a:pPr indent="0" lvl="0" marL="0" rtl="0" algn="ctr">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Precision</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Recall</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F1-Score</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Support</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r>
              <a:tr h="264475">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0.99</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0.87</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0.93</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1313</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r>
              <a:tr h="264475">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0.20</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0.80</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0.31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51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7025">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267025">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3" name="Shape 2523"/>
        <p:cNvGrpSpPr/>
        <p:nvPr/>
      </p:nvGrpSpPr>
      <p:grpSpPr>
        <a:xfrm>
          <a:off x="0" y="0"/>
          <a:ext cx="0" cy="0"/>
          <a:chOff x="0" y="0"/>
          <a:chExt cx="0" cy="0"/>
        </a:xfrm>
      </p:grpSpPr>
      <p:sp>
        <p:nvSpPr>
          <p:cNvPr id="2524" name="Google Shape;2524;p4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SVC </a:t>
            </a:r>
            <a:r>
              <a:rPr lang="en"/>
              <a:t>Score</a:t>
            </a:r>
            <a:endParaRPr/>
          </a:p>
        </p:txBody>
      </p:sp>
      <p:graphicFrame>
        <p:nvGraphicFramePr>
          <p:cNvPr id="2525" name="Google Shape;2525;p46"/>
          <p:cNvGraphicFramePr/>
          <p:nvPr/>
        </p:nvGraphicFramePr>
        <p:xfrm>
          <a:off x="1843875" y="1493260"/>
          <a:ext cx="3000000" cy="3000000"/>
        </p:xfrm>
        <a:graphic>
          <a:graphicData uri="http://schemas.openxmlformats.org/drawingml/2006/table">
            <a:tbl>
              <a:tblPr>
                <a:noFill/>
                <a:tableStyleId>{2BFDE902-9965-4197-A6FF-38613AB5B66B}</a:tableStyleId>
              </a:tblPr>
              <a:tblGrid>
                <a:gridCol w="1091250"/>
                <a:gridCol w="1091250"/>
                <a:gridCol w="1091250"/>
                <a:gridCol w="1091250"/>
                <a:gridCol w="1091250"/>
              </a:tblGrid>
              <a:tr h="290150">
                <a:tc>
                  <a:txBody>
                    <a:bodyPr/>
                    <a:lstStyle/>
                    <a:p>
                      <a:pPr indent="0" lvl="0" marL="0" rtl="0" algn="ctr">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Precision</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Recall</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F1-Score</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Support</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r>
              <a:tr h="264475">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0.99</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0.92</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0.95</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1313</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r>
              <a:tr h="264475">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0.24</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0.65</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0.35</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51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7025">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267025">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9" name="Shape 2529"/>
        <p:cNvGrpSpPr/>
        <p:nvPr/>
      </p:nvGrpSpPr>
      <p:grpSpPr>
        <a:xfrm>
          <a:off x="0" y="0"/>
          <a:ext cx="0" cy="0"/>
          <a:chOff x="0" y="0"/>
          <a:chExt cx="0" cy="0"/>
        </a:xfrm>
      </p:grpSpPr>
      <p:sp>
        <p:nvSpPr>
          <p:cNvPr id="2530" name="Google Shape;2530;p47"/>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Gradient Boosting </a:t>
            </a:r>
            <a:r>
              <a:rPr lang="en"/>
              <a:t>Score</a:t>
            </a:r>
            <a:endParaRPr/>
          </a:p>
        </p:txBody>
      </p:sp>
      <p:graphicFrame>
        <p:nvGraphicFramePr>
          <p:cNvPr id="2531" name="Google Shape;2531;p47"/>
          <p:cNvGraphicFramePr/>
          <p:nvPr/>
        </p:nvGraphicFramePr>
        <p:xfrm>
          <a:off x="1843875" y="1493260"/>
          <a:ext cx="3000000" cy="3000000"/>
        </p:xfrm>
        <a:graphic>
          <a:graphicData uri="http://schemas.openxmlformats.org/drawingml/2006/table">
            <a:tbl>
              <a:tblPr>
                <a:noFill/>
                <a:tableStyleId>{2BFDE902-9965-4197-A6FF-38613AB5B66B}</a:tableStyleId>
              </a:tblPr>
              <a:tblGrid>
                <a:gridCol w="1091250"/>
                <a:gridCol w="1091250"/>
                <a:gridCol w="1091250"/>
                <a:gridCol w="1091250"/>
                <a:gridCol w="1091250"/>
              </a:tblGrid>
              <a:tr h="290150">
                <a:tc>
                  <a:txBody>
                    <a:bodyPr/>
                    <a:lstStyle/>
                    <a:p>
                      <a:pPr indent="0" lvl="0" marL="0" rtl="0" algn="ctr">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Precision</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Recall</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F1-Score</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Support</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r>
              <a:tr h="264475">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0.99</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0.95</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0.97</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1313</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r>
              <a:tr h="264475">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0.34</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0.65</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0.44</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51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7025">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267025">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5" name="Shape 2535"/>
        <p:cNvGrpSpPr/>
        <p:nvPr/>
      </p:nvGrpSpPr>
      <p:grpSpPr>
        <a:xfrm>
          <a:off x="0" y="0"/>
          <a:ext cx="0" cy="0"/>
          <a:chOff x="0" y="0"/>
          <a:chExt cx="0" cy="0"/>
        </a:xfrm>
      </p:grpSpPr>
      <p:sp>
        <p:nvSpPr>
          <p:cNvPr id="2536" name="Google Shape;2536;p48"/>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RandomForest</a:t>
            </a:r>
            <a:endParaRPr/>
          </a:p>
        </p:txBody>
      </p:sp>
      <p:graphicFrame>
        <p:nvGraphicFramePr>
          <p:cNvPr id="2537" name="Google Shape;2537;p48"/>
          <p:cNvGraphicFramePr/>
          <p:nvPr/>
        </p:nvGraphicFramePr>
        <p:xfrm>
          <a:off x="1843875" y="1493260"/>
          <a:ext cx="3000000" cy="3000000"/>
        </p:xfrm>
        <a:graphic>
          <a:graphicData uri="http://schemas.openxmlformats.org/drawingml/2006/table">
            <a:tbl>
              <a:tblPr>
                <a:noFill/>
                <a:tableStyleId>{2BFDE902-9965-4197-A6FF-38613AB5B66B}</a:tableStyleId>
              </a:tblPr>
              <a:tblGrid>
                <a:gridCol w="1091250"/>
                <a:gridCol w="1091250"/>
                <a:gridCol w="1091250"/>
                <a:gridCol w="1091250"/>
                <a:gridCol w="1091250"/>
              </a:tblGrid>
              <a:tr h="290150">
                <a:tc>
                  <a:txBody>
                    <a:bodyPr/>
                    <a:lstStyle/>
                    <a:p>
                      <a:pPr indent="0" lvl="0" marL="0" rtl="0" algn="ctr">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Precision</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Recall</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F1-Score</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Support</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r>
              <a:tr h="264475">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0.98</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0.97</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0.98</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1313</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r>
              <a:tr h="264475">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0.40</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0.43</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0.42</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51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7025">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267025">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1" name="Shape 2541"/>
        <p:cNvGrpSpPr/>
        <p:nvPr/>
      </p:nvGrpSpPr>
      <p:grpSpPr>
        <a:xfrm>
          <a:off x="0" y="0"/>
          <a:ext cx="0" cy="0"/>
          <a:chOff x="0" y="0"/>
          <a:chExt cx="0" cy="0"/>
        </a:xfrm>
      </p:grpSpPr>
      <p:sp>
        <p:nvSpPr>
          <p:cNvPr id="2542" name="Google Shape;2542;p49"/>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XGBoost </a:t>
            </a:r>
            <a:r>
              <a:rPr lang="en"/>
              <a:t>Score</a:t>
            </a:r>
            <a:endParaRPr/>
          </a:p>
        </p:txBody>
      </p:sp>
      <p:graphicFrame>
        <p:nvGraphicFramePr>
          <p:cNvPr id="2543" name="Google Shape;2543;p49"/>
          <p:cNvGraphicFramePr/>
          <p:nvPr/>
        </p:nvGraphicFramePr>
        <p:xfrm>
          <a:off x="1843875" y="1493260"/>
          <a:ext cx="3000000" cy="3000000"/>
        </p:xfrm>
        <a:graphic>
          <a:graphicData uri="http://schemas.openxmlformats.org/drawingml/2006/table">
            <a:tbl>
              <a:tblPr>
                <a:noFill/>
                <a:tableStyleId>{2BFDE902-9965-4197-A6FF-38613AB5B66B}</a:tableStyleId>
              </a:tblPr>
              <a:tblGrid>
                <a:gridCol w="1091250"/>
                <a:gridCol w="1091250"/>
                <a:gridCol w="1091250"/>
                <a:gridCol w="1091250"/>
                <a:gridCol w="1091250"/>
              </a:tblGrid>
              <a:tr h="290150">
                <a:tc>
                  <a:txBody>
                    <a:bodyPr/>
                    <a:lstStyle/>
                    <a:p>
                      <a:pPr indent="0" lvl="0" marL="0" rtl="0" algn="ctr">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Precision</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Recall</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F1-Score</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Support</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r>
              <a:tr h="264475">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0.98</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0.98</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0.98</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1313</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r>
              <a:tr h="264475">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0.50</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0.55</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0.52</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51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7025">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267025">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7" name="Shape 2547"/>
        <p:cNvGrpSpPr/>
        <p:nvPr/>
      </p:nvGrpSpPr>
      <p:grpSpPr>
        <a:xfrm>
          <a:off x="0" y="0"/>
          <a:ext cx="0" cy="0"/>
          <a:chOff x="0" y="0"/>
          <a:chExt cx="0" cy="0"/>
        </a:xfrm>
      </p:grpSpPr>
      <p:sp>
        <p:nvSpPr>
          <p:cNvPr id="2548" name="Google Shape;2548;p50"/>
          <p:cNvSpPr txBox="1"/>
          <p:nvPr>
            <p:ph type="title"/>
          </p:nvPr>
        </p:nvSpPr>
        <p:spPr>
          <a:xfrm>
            <a:off x="1284775" y="338325"/>
            <a:ext cx="6490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Here’s a ROC Curve to compare some models</a:t>
            </a:r>
            <a:endParaRPr/>
          </a:p>
        </p:txBody>
      </p:sp>
      <p:pic>
        <p:nvPicPr>
          <p:cNvPr id="2549" name="Google Shape;2549;p50"/>
          <p:cNvPicPr preferRelativeResize="0"/>
          <p:nvPr/>
        </p:nvPicPr>
        <p:blipFill>
          <a:blip r:embed="rId3">
            <a:alphaModFix/>
          </a:blip>
          <a:stretch>
            <a:fillRect/>
          </a:stretch>
        </p:blipFill>
        <p:spPr>
          <a:xfrm>
            <a:off x="2195163" y="1010700"/>
            <a:ext cx="4753668" cy="39276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3" name="Shape 2553"/>
        <p:cNvGrpSpPr/>
        <p:nvPr/>
      </p:nvGrpSpPr>
      <p:grpSpPr>
        <a:xfrm>
          <a:off x="0" y="0"/>
          <a:ext cx="0" cy="0"/>
          <a:chOff x="0" y="0"/>
          <a:chExt cx="0" cy="0"/>
        </a:xfrm>
      </p:grpSpPr>
      <p:sp>
        <p:nvSpPr>
          <p:cNvPr id="2554" name="Google Shape;2554;p51"/>
          <p:cNvSpPr txBox="1"/>
          <p:nvPr>
            <p:ph idx="4" type="subTitle"/>
          </p:nvPr>
        </p:nvSpPr>
        <p:spPr>
          <a:xfrm>
            <a:off x="5555275" y="3086300"/>
            <a:ext cx="20385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Accuracy: 0.94</a:t>
            </a:r>
            <a:endParaRPr>
              <a:latin typeface="Barlow Semi Condensed"/>
              <a:ea typeface="Barlow Semi Condensed"/>
              <a:cs typeface="Barlow Semi Condensed"/>
              <a:sym typeface="Barlow Semi Condensed"/>
            </a:endParaRPr>
          </a:p>
        </p:txBody>
      </p:sp>
      <p:sp>
        <p:nvSpPr>
          <p:cNvPr id="2555" name="Google Shape;2555;p51"/>
          <p:cNvSpPr txBox="1"/>
          <p:nvPr>
            <p:ph type="title"/>
          </p:nvPr>
        </p:nvSpPr>
        <p:spPr>
          <a:xfrm>
            <a:off x="2208175" y="338323"/>
            <a:ext cx="4727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Awards</a:t>
            </a:r>
            <a:endParaRPr/>
          </a:p>
        </p:txBody>
      </p:sp>
      <p:sp>
        <p:nvSpPr>
          <p:cNvPr id="2556" name="Google Shape;2556;p51"/>
          <p:cNvSpPr txBox="1"/>
          <p:nvPr>
            <p:ph idx="1" type="subTitle"/>
          </p:nvPr>
        </p:nvSpPr>
        <p:spPr>
          <a:xfrm>
            <a:off x="5555325" y="2742600"/>
            <a:ext cx="2038500" cy="4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Gradient Boosting</a:t>
            </a:r>
            <a:endParaRPr>
              <a:solidFill>
                <a:schemeClr val="accent1"/>
              </a:solidFill>
            </a:endParaRPr>
          </a:p>
        </p:txBody>
      </p:sp>
      <p:sp>
        <p:nvSpPr>
          <p:cNvPr id="2557" name="Google Shape;2557;p51"/>
          <p:cNvSpPr txBox="1"/>
          <p:nvPr>
            <p:ph idx="2" type="subTitle"/>
          </p:nvPr>
        </p:nvSpPr>
        <p:spPr>
          <a:xfrm>
            <a:off x="3455575" y="1635000"/>
            <a:ext cx="2222100" cy="4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XGBoost (Why him)</a:t>
            </a:r>
            <a:endParaRPr>
              <a:solidFill>
                <a:schemeClr val="accent1"/>
              </a:solidFill>
            </a:endParaRPr>
          </a:p>
        </p:txBody>
      </p:sp>
      <p:sp>
        <p:nvSpPr>
          <p:cNvPr id="2558" name="Google Shape;2558;p51"/>
          <p:cNvSpPr txBox="1"/>
          <p:nvPr>
            <p:ph idx="3" type="subTitle"/>
          </p:nvPr>
        </p:nvSpPr>
        <p:spPr>
          <a:xfrm>
            <a:off x="1636776" y="2256568"/>
            <a:ext cx="1865400" cy="4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RandomForest</a:t>
            </a:r>
            <a:endParaRPr>
              <a:solidFill>
                <a:schemeClr val="accent1"/>
              </a:solidFill>
            </a:endParaRPr>
          </a:p>
        </p:txBody>
      </p:sp>
      <p:sp>
        <p:nvSpPr>
          <p:cNvPr id="2559" name="Google Shape;2559;p51"/>
          <p:cNvSpPr/>
          <p:nvPr/>
        </p:nvSpPr>
        <p:spPr>
          <a:xfrm>
            <a:off x="3770875" y="2765825"/>
            <a:ext cx="1602300" cy="2377800"/>
          </a:xfrm>
          <a:prstGeom prst="round2SameRect">
            <a:avLst>
              <a:gd fmla="val 16667" name="adj1"/>
              <a:gd fmla="val 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51"/>
          <p:cNvSpPr/>
          <p:nvPr/>
        </p:nvSpPr>
        <p:spPr>
          <a:xfrm>
            <a:off x="5775650" y="3873425"/>
            <a:ext cx="1602300" cy="1270200"/>
          </a:xfrm>
          <a:prstGeom prst="round2SameRect">
            <a:avLst>
              <a:gd fmla="val 16667" name="adj1"/>
              <a:gd fmla="val 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1"/>
          <p:cNvSpPr/>
          <p:nvPr/>
        </p:nvSpPr>
        <p:spPr>
          <a:xfrm>
            <a:off x="1766100" y="3386650"/>
            <a:ext cx="1602300" cy="1757100"/>
          </a:xfrm>
          <a:prstGeom prst="round2SameRect">
            <a:avLst>
              <a:gd fmla="val 16667" name="adj1"/>
              <a:gd fmla="val 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2" name="Google Shape;2562;p51"/>
          <p:cNvGrpSpPr/>
          <p:nvPr/>
        </p:nvGrpSpPr>
        <p:grpSpPr>
          <a:xfrm>
            <a:off x="2379456" y="1848598"/>
            <a:ext cx="375591" cy="374060"/>
            <a:chOff x="-42062025" y="2316000"/>
            <a:chExt cx="319000" cy="317700"/>
          </a:xfrm>
        </p:grpSpPr>
        <p:sp>
          <p:nvSpPr>
            <p:cNvPr id="2563" name="Google Shape;2563;p51"/>
            <p:cNvSpPr/>
            <p:nvPr/>
          </p:nvSpPr>
          <p:spPr>
            <a:xfrm>
              <a:off x="-41965150" y="2477075"/>
              <a:ext cx="124475" cy="112675"/>
            </a:xfrm>
            <a:custGeom>
              <a:rect b="b" l="l" r="r" t="t"/>
              <a:pathLst>
                <a:path extrusionOk="0" h="4507" w="4979">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1"/>
            <p:cNvSpPr/>
            <p:nvPr/>
          </p:nvSpPr>
          <p:spPr>
            <a:xfrm>
              <a:off x="-42062025" y="2316000"/>
              <a:ext cx="319000" cy="317700"/>
            </a:xfrm>
            <a:custGeom>
              <a:rect b="b" l="l" r="r" t="t"/>
              <a:pathLst>
                <a:path extrusionOk="0" h="12708" w="1276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5" name="Google Shape;2565;p51"/>
          <p:cNvGrpSpPr/>
          <p:nvPr/>
        </p:nvGrpSpPr>
        <p:grpSpPr>
          <a:xfrm>
            <a:off x="4384259" y="1228693"/>
            <a:ext cx="375591" cy="372824"/>
            <a:chOff x="-40171725" y="2705875"/>
            <a:chExt cx="319000" cy="316650"/>
          </a:xfrm>
        </p:grpSpPr>
        <p:sp>
          <p:nvSpPr>
            <p:cNvPr id="2566" name="Google Shape;2566;p51"/>
            <p:cNvSpPr/>
            <p:nvPr/>
          </p:nvSpPr>
          <p:spPr>
            <a:xfrm>
              <a:off x="-40068550" y="2788575"/>
              <a:ext cx="48075" cy="58775"/>
            </a:xfrm>
            <a:custGeom>
              <a:rect b="b" l="l" r="r" t="t"/>
              <a:pathLst>
                <a:path extrusionOk="0" h="2351" w="1923">
                  <a:moveTo>
                    <a:pt x="442" y="0"/>
                  </a:moveTo>
                  <a:cubicBezTo>
                    <a:pt x="190" y="0"/>
                    <a:pt x="1" y="158"/>
                    <a:pt x="32" y="410"/>
                  </a:cubicBezTo>
                  <a:cubicBezTo>
                    <a:pt x="32" y="1261"/>
                    <a:pt x="505" y="1985"/>
                    <a:pt x="1261" y="2300"/>
                  </a:cubicBezTo>
                  <a:cubicBezTo>
                    <a:pt x="1322" y="2335"/>
                    <a:pt x="1386" y="2351"/>
                    <a:pt x="1448" y="2351"/>
                  </a:cubicBezTo>
                  <a:cubicBezTo>
                    <a:pt x="1607" y="2351"/>
                    <a:pt x="1751" y="2247"/>
                    <a:pt x="1796" y="2111"/>
                  </a:cubicBezTo>
                  <a:cubicBezTo>
                    <a:pt x="1922" y="1891"/>
                    <a:pt x="1796" y="1639"/>
                    <a:pt x="1607" y="1576"/>
                  </a:cubicBezTo>
                  <a:cubicBezTo>
                    <a:pt x="1135" y="1355"/>
                    <a:pt x="851" y="945"/>
                    <a:pt x="851" y="410"/>
                  </a:cubicBezTo>
                  <a:cubicBezTo>
                    <a:pt x="851" y="189"/>
                    <a:pt x="662" y="0"/>
                    <a:pt x="4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1"/>
            <p:cNvSpPr/>
            <p:nvPr/>
          </p:nvSpPr>
          <p:spPr>
            <a:xfrm>
              <a:off x="-40171725" y="2705875"/>
              <a:ext cx="319000" cy="316650"/>
            </a:xfrm>
            <a:custGeom>
              <a:rect b="b" l="l" r="r" t="t"/>
              <a:pathLst>
                <a:path extrusionOk="0" h="12666" w="12760">
                  <a:moveTo>
                    <a:pt x="2489" y="1639"/>
                  </a:moveTo>
                  <a:lnTo>
                    <a:pt x="2489" y="3718"/>
                  </a:lnTo>
                  <a:cubicBezTo>
                    <a:pt x="2489" y="4127"/>
                    <a:pt x="2552" y="4506"/>
                    <a:pt x="2678" y="4884"/>
                  </a:cubicBezTo>
                  <a:cubicBezTo>
                    <a:pt x="1639" y="4600"/>
                    <a:pt x="820" y="3623"/>
                    <a:pt x="820" y="2458"/>
                  </a:cubicBezTo>
                  <a:lnTo>
                    <a:pt x="820" y="2048"/>
                  </a:lnTo>
                  <a:cubicBezTo>
                    <a:pt x="820" y="1796"/>
                    <a:pt x="1009" y="1639"/>
                    <a:pt x="1261" y="1639"/>
                  </a:cubicBezTo>
                  <a:close/>
                  <a:moveTo>
                    <a:pt x="11500" y="1639"/>
                  </a:moveTo>
                  <a:cubicBezTo>
                    <a:pt x="11720" y="1639"/>
                    <a:pt x="11878" y="1828"/>
                    <a:pt x="11878" y="2048"/>
                  </a:cubicBezTo>
                  <a:lnTo>
                    <a:pt x="11878" y="2426"/>
                  </a:lnTo>
                  <a:cubicBezTo>
                    <a:pt x="11878" y="3623"/>
                    <a:pt x="11090" y="4569"/>
                    <a:pt x="10019" y="4884"/>
                  </a:cubicBezTo>
                  <a:cubicBezTo>
                    <a:pt x="10145" y="4506"/>
                    <a:pt x="10240" y="4127"/>
                    <a:pt x="10240" y="3718"/>
                  </a:cubicBezTo>
                  <a:lnTo>
                    <a:pt x="10240" y="1639"/>
                  </a:lnTo>
                  <a:close/>
                  <a:moveTo>
                    <a:pt x="9389" y="788"/>
                  </a:moveTo>
                  <a:lnTo>
                    <a:pt x="9389" y="3686"/>
                  </a:lnTo>
                  <a:cubicBezTo>
                    <a:pt x="9389" y="4789"/>
                    <a:pt x="8759" y="5860"/>
                    <a:pt x="7656" y="6333"/>
                  </a:cubicBezTo>
                  <a:cubicBezTo>
                    <a:pt x="7247" y="6522"/>
                    <a:pt x="6932" y="6963"/>
                    <a:pt x="6932" y="7467"/>
                  </a:cubicBezTo>
                  <a:cubicBezTo>
                    <a:pt x="6932" y="7467"/>
                    <a:pt x="6932" y="7908"/>
                    <a:pt x="7026" y="8507"/>
                  </a:cubicBezTo>
                  <a:cubicBezTo>
                    <a:pt x="7121" y="8759"/>
                    <a:pt x="7247" y="9074"/>
                    <a:pt x="7341" y="9357"/>
                  </a:cubicBezTo>
                  <a:lnTo>
                    <a:pt x="5356" y="9357"/>
                  </a:lnTo>
                  <a:cubicBezTo>
                    <a:pt x="5671" y="8759"/>
                    <a:pt x="5766" y="8066"/>
                    <a:pt x="5766" y="7498"/>
                  </a:cubicBezTo>
                  <a:cubicBezTo>
                    <a:pt x="5766" y="6994"/>
                    <a:pt x="5451" y="6553"/>
                    <a:pt x="5041" y="6364"/>
                  </a:cubicBezTo>
                  <a:cubicBezTo>
                    <a:pt x="4569" y="6144"/>
                    <a:pt x="4128" y="5766"/>
                    <a:pt x="3813" y="5293"/>
                  </a:cubicBezTo>
                  <a:cubicBezTo>
                    <a:pt x="3498" y="4821"/>
                    <a:pt x="3340" y="4285"/>
                    <a:pt x="3340" y="3686"/>
                  </a:cubicBezTo>
                  <a:lnTo>
                    <a:pt x="3340" y="788"/>
                  </a:lnTo>
                  <a:close/>
                  <a:moveTo>
                    <a:pt x="8696" y="10176"/>
                  </a:moveTo>
                  <a:lnTo>
                    <a:pt x="9263" y="11846"/>
                  </a:lnTo>
                  <a:lnTo>
                    <a:pt x="3498" y="11846"/>
                  </a:lnTo>
                  <a:lnTo>
                    <a:pt x="4033" y="10176"/>
                  </a:lnTo>
                  <a:close/>
                  <a:moveTo>
                    <a:pt x="2930" y="0"/>
                  </a:moveTo>
                  <a:cubicBezTo>
                    <a:pt x="2710" y="0"/>
                    <a:pt x="2552" y="189"/>
                    <a:pt x="2552" y="410"/>
                  </a:cubicBezTo>
                  <a:lnTo>
                    <a:pt x="2552" y="851"/>
                  </a:lnTo>
                  <a:lnTo>
                    <a:pt x="1324" y="851"/>
                  </a:lnTo>
                  <a:cubicBezTo>
                    <a:pt x="1302" y="850"/>
                    <a:pt x="1280" y="850"/>
                    <a:pt x="1258" y="850"/>
                  </a:cubicBezTo>
                  <a:cubicBezTo>
                    <a:pt x="506" y="850"/>
                    <a:pt x="1" y="1374"/>
                    <a:pt x="1" y="2048"/>
                  </a:cubicBezTo>
                  <a:lnTo>
                    <a:pt x="1" y="2426"/>
                  </a:lnTo>
                  <a:cubicBezTo>
                    <a:pt x="1" y="4190"/>
                    <a:pt x="1355" y="5608"/>
                    <a:pt x="3088" y="5766"/>
                  </a:cubicBezTo>
                  <a:cubicBezTo>
                    <a:pt x="3498" y="6364"/>
                    <a:pt x="4033" y="6837"/>
                    <a:pt x="4726" y="7120"/>
                  </a:cubicBezTo>
                  <a:cubicBezTo>
                    <a:pt x="4884" y="7183"/>
                    <a:pt x="4947" y="7309"/>
                    <a:pt x="4947" y="7498"/>
                  </a:cubicBezTo>
                  <a:cubicBezTo>
                    <a:pt x="4947" y="8097"/>
                    <a:pt x="4726" y="8885"/>
                    <a:pt x="4348" y="9357"/>
                  </a:cubicBezTo>
                  <a:lnTo>
                    <a:pt x="3718" y="9357"/>
                  </a:lnTo>
                  <a:cubicBezTo>
                    <a:pt x="3529" y="9357"/>
                    <a:pt x="3372" y="9483"/>
                    <a:pt x="3340" y="9641"/>
                  </a:cubicBezTo>
                  <a:lnTo>
                    <a:pt x="2521" y="12130"/>
                  </a:lnTo>
                  <a:cubicBezTo>
                    <a:pt x="2426" y="12382"/>
                    <a:pt x="2615" y="12665"/>
                    <a:pt x="2899" y="12665"/>
                  </a:cubicBezTo>
                  <a:lnTo>
                    <a:pt x="9799" y="12665"/>
                  </a:lnTo>
                  <a:cubicBezTo>
                    <a:pt x="10082" y="12665"/>
                    <a:pt x="10271" y="12382"/>
                    <a:pt x="10177" y="12130"/>
                  </a:cubicBezTo>
                  <a:lnTo>
                    <a:pt x="9357" y="9641"/>
                  </a:lnTo>
                  <a:cubicBezTo>
                    <a:pt x="9326" y="9483"/>
                    <a:pt x="9168" y="9357"/>
                    <a:pt x="8979" y="9357"/>
                  </a:cubicBezTo>
                  <a:lnTo>
                    <a:pt x="8349" y="9357"/>
                  </a:lnTo>
                  <a:cubicBezTo>
                    <a:pt x="7971" y="8885"/>
                    <a:pt x="7751" y="8097"/>
                    <a:pt x="7751" y="7498"/>
                  </a:cubicBezTo>
                  <a:cubicBezTo>
                    <a:pt x="7751" y="7341"/>
                    <a:pt x="7877" y="7183"/>
                    <a:pt x="7971" y="7152"/>
                  </a:cubicBezTo>
                  <a:cubicBezTo>
                    <a:pt x="8601" y="6868"/>
                    <a:pt x="9200" y="6396"/>
                    <a:pt x="9610" y="5829"/>
                  </a:cubicBezTo>
                  <a:cubicBezTo>
                    <a:pt x="10901" y="5734"/>
                    <a:pt x="12004" y="4947"/>
                    <a:pt x="12476" y="3781"/>
                  </a:cubicBezTo>
                  <a:cubicBezTo>
                    <a:pt x="12760" y="3056"/>
                    <a:pt x="12760" y="2552"/>
                    <a:pt x="12760" y="2080"/>
                  </a:cubicBezTo>
                  <a:cubicBezTo>
                    <a:pt x="12760" y="1435"/>
                    <a:pt x="12221" y="850"/>
                    <a:pt x="11581" y="850"/>
                  </a:cubicBezTo>
                  <a:cubicBezTo>
                    <a:pt x="11565" y="850"/>
                    <a:pt x="11548" y="850"/>
                    <a:pt x="11531" y="851"/>
                  </a:cubicBezTo>
                  <a:lnTo>
                    <a:pt x="10271" y="851"/>
                  </a:lnTo>
                  <a:lnTo>
                    <a:pt x="10271" y="410"/>
                  </a:lnTo>
                  <a:cubicBezTo>
                    <a:pt x="10271" y="189"/>
                    <a:pt x="10082" y="0"/>
                    <a:pt x="98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8" name="Google Shape;2568;p51"/>
          <p:cNvGrpSpPr/>
          <p:nvPr/>
        </p:nvGrpSpPr>
        <p:grpSpPr>
          <a:xfrm>
            <a:off x="6406789" y="2367589"/>
            <a:ext cx="340034" cy="341579"/>
            <a:chOff x="-12199250" y="2530225"/>
            <a:chExt cx="352075" cy="353675"/>
          </a:xfrm>
        </p:grpSpPr>
        <p:sp>
          <p:nvSpPr>
            <p:cNvPr id="2569" name="Google Shape;2569;p51"/>
            <p:cNvSpPr/>
            <p:nvPr/>
          </p:nvSpPr>
          <p:spPr>
            <a:xfrm>
              <a:off x="-12055900" y="2530225"/>
              <a:ext cx="63025" cy="62250"/>
            </a:xfrm>
            <a:custGeom>
              <a:rect b="b" l="l" r="r" t="t"/>
              <a:pathLst>
                <a:path extrusionOk="0" h="2490" w="2521">
                  <a:moveTo>
                    <a:pt x="1292" y="883"/>
                  </a:moveTo>
                  <a:cubicBezTo>
                    <a:pt x="1512" y="883"/>
                    <a:pt x="1733" y="1072"/>
                    <a:pt x="1733" y="1292"/>
                  </a:cubicBezTo>
                  <a:cubicBezTo>
                    <a:pt x="1701" y="1513"/>
                    <a:pt x="1544" y="1702"/>
                    <a:pt x="1292" y="1702"/>
                  </a:cubicBezTo>
                  <a:cubicBezTo>
                    <a:pt x="1071" y="1702"/>
                    <a:pt x="914" y="1513"/>
                    <a:pt x="914" y="1292"/>
                  </a:cubicBezTo>
                  <a:cubicBezTo>
                    <a:pt x="914" y="1072"/>
                    <a:pt x="1103" y="883"/>
                    <a:pt x="1292" y="883"/>
                  </a:cubicBezTo>
                  <a:close/>
                  <a:moveTo>
                    <a:pt x="1260" y="1"/>
                  </a:moveTo>
                  <a:cubicBezTo>
                    <a:pt x="567" y="1"/>
                    <a:pt x="0" y="568"/>
                    <a:pt x="0" y="1261"/>
                  </a:cubicBezTo>
                  <a:cubicBezTo>
                    <a:pt x="0" y="1923"/>
                    <a:pt x="567" y="2490"/>
                    <a:pt x="1260" y="2490"/>
                  </a:cubicBezTo>
                  <a:cubicBezTo>
                    <a:pt x="1985" y="2490"/>
                    <a:pt x="2520" y="1923"/>
                    <a:pt x="2520" y="1261"/>
                  </a:cubicBezTo>
                  <a:cubicBezTo>
                    <a:pt x="2520" y="599"/>
                    <a:pt x="1985" y="1"/>
                    <a:pt x="12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1"/>
            <p:cNvSpPr/>
            <p:nvPr/>
          </p:nvSpPr>
          <p:spPr>
            <a:xfrm>
              <a:off x="-12116550" y="2592450"/>
              <a:ext cx="185900" cy="291450"/>
            </a:xfrm>
            <a:custGeom>
              <a:rect b="b" l="l" r="r" t="t"/>
              <a:pathLst>
                <a:path extrusionOk="0" h="11658" w="7436">
                  <a:moveTo>
                    <a:pt x="5135" y="851"/>
                  </a:moveTo>
                  <a:cubicBezTo>
                    <a:pt x="5388" y="1324"/>
                    <a:pt x="5419" y="1891"/>
                    <a:pt x="5230" y="2395"/>
                  </a:cubicBezTo>
                  <a:lnTo>
                    <a:pt x="3938" y="1765"/>
                  </a:lnTo>
                  <a:cubicBezTo>
                    <a:pt x="3875" y="1749"/>
                    <a:pt x="3812" y="1741"/>
                    <a:pt x="3749" y="1741"/>
                  </a:cubicBezTo>
                  <a:cubicBezTo>
                    <a:pt x="3686" y="1741"/>
                    <a:pt x="3623" y="1749"/>
                    <a:pt x="3560" y="1765"/>
                  </a:cubicBezTo>
                  <a:lnTo>
                    <a:pt x="2269" y="2395"/>
                  </a:lnTo>
                  <a:cubicBezTo>
                    <a:pt x="2048" y="1891"/>
                    <a:pt x="2080" y="1324"/>
                    <a:pt x="2300" y="851"/>
                  </a:cubicBezTo>
                  <a:close/>
                  <a:moveTo>
                    <a:pt x="4159" y="2742"/>
                  </a:moveTo>
                  <a:lnTo>
                    <a:pt x="4946" y="3151"/>
                  </a:lnTo>
                  <a:lnTo>
                    <a:pt x="4253" y="7530"/>
                  </a:lnTo>
                  <a:lnTo>
                    <a:pt x="3308" y="7530"/>
                  </a:lnTo>
                  <a:lnTo>
                    <a:pt x="2552" y="3151"/>
                  </a:lnTo>
                  <a:lnTo>
                    <a:pt x="3340" y="2742"/>
                  </a:lnTo>
                  <a:lnTo>
                    <a:pt x="3340" y="4569"/>
                  </a:lnTo>
                  <a:cubicBezTo>
                    <a:pt x="3340" y="4789"/>
                    <a:pt x="3529" y="5010"/>
                    <a:pt x="3718" y="5010"/>
                  </a:cubicBezTo>
                  <a:cubicBezTo>
                    <a:pt x="3970" y="5010"/>
                    <a:pt x="4159" y="4789"/>
                    <a:pt x="4159" y="4569"/>
                  </a:cubicBezTo>
                  <a:lnTo>
                    <a:pt x="4159" y="2742"/>
                  </a:lnTo>
                  <a:close/>
                  <a:moveTo>
                    <a:pt x="5388" y="8318"/>
                  </a:moveTo>
                  <a:cubicBezTo>
                    <a:pt x="5608" y="8318"/>
                    <a:pt x="5766" y="8507"/>
                    <a:pt x="5766" y="8727"/>
                  </a:cubicBezTo>
                  <a:lnTo>
                    <a:pt x="5766" y="9169"/>
                  </a:lnTo>
                  <a:lnTo>
                    <a:pt x="1638" y="9169"/>
                  </a:lnTo>
                  <a:lnTo>
                    <a:pt x="1638" y="8727"/>
                  </a:lnTo>
                  <a:cubicBezTo>
                    <a:pt x="1638" y="8507"/>
                    <a:pt x="1827" y="8318"/>
                    <a:pt x="2080" y="8318"/>
                  </a:cubicBezTo>
                  <a:close/>
                  <a:moveTo>
                    <a:pt x="6207" y="9956"/>
                  </a:moveTo>
                  <a:cubicBezTo>
                    <a:pt x="6459" y="9956"/>
                    <a:pt x="6616" y="10145"/>
                    <a:pt x="6616" y="10397"/>
                  </a:cubicBezTo>
                  <a:lnTo>
                    <a:pt x="6616" y="10838"/>
                  </a:lnTo>
                  <a:lnTo>
                    <a:pt x="819" y="10838"/>
                  </a:lnTo>
                  <a:lnTo>
                    <a:pt x="819" y="10397"/>
                  </a:lnTo>
                  <a:cubicBezTo>
                    <a:pt x="819" y="10145"/>
                    <a:pt x="1008" y="9956"/>
                    <a:pt x="1260" y="9956"/>
                  </a:cubicBezTo>
                  <a:close/>
                  <a:moveTo>
                    <a:pt x="2080" y="1"/>
                  </a:moveTo>
                  <a:cubicBezTo>
                    <a:pt x="1922" y="1"/>
                    <a:pt x="1796" y="64"/>
                    <a:pt x="1733" y="190"/>
                  </a:cubicBezTo>
                  <a:cubicBezTo>
                    <a:pt x="1134" y="1040"/>
                    <a:pt x="1134" y="2143"/>
                    <a:pt x="1670" y="3057"/>
                  </a:cubicBezTo>
                  <a:lnTo>
                    <a:pt x="2426" y="7530"/>
                  </a:lnTo>
                  <a:lnTo>
                    <a:pt x="2080" y="7530"/>
                  </a:lnTo>
                  <a:cubicBezTo>
                    <a:pt x="1418" y="7530"/>
                    <a:pt x="819" y="8066"/>
                    <a:pt x="819" y="8759"/>
                  </a:cubicBezTo>
                  <a:lnTo>
                    <a:pt x="819" y="9232"/>
                  </a:lnTo>
                  <a:cubicBezTo>
                    <a:pt x="347" y="9389"/>
                    <a:pt x="0" y="9862"/>
                    <a:pt x="0" y="10429"/>
                  </a:cubicBezTo>
                  <a:lnTo>
                    <a:pt x="0" y="11248"/>
                  </a:lnTo>
                  <a:cubicBezTo>
                    <a:pt x="0" y="11500"/>
                    <a:pt x="189" y="11657"/>
                    <a:pt x="378" y="11657"/>
                  </a:cubicBezTo>
                  <a:lnTo>
                    <a:pt x="6994" y="11657"/>
                  </a:lnTo>
                  <a:cubicBezTo>
                    <a:pt x="7246" y="11657"/>
                    <a:pt x="7435" y="11437"/>
                    <a:pt x="7435" y="11248"/>
                  </a:cubicBezTo>
                  <a:lnTo>
                    <a:pt x="7435" y="10429"/>
                  </a:lnTo>
                  <a:cubicBezTo>
                    <a:pt x="7435" y="9862"/>
                    <a:pt x="7089" y="9452"/>
                    <a:pt x="6616" y="9232"/>
                  </a:cubicBezTo>
                  <a:lnTo>
                    <a:pt x="6616" y="8759"/>
                  </a:lnTo>
                  <a:cubicBezTo>
                    <a:pt x="6616" y="8066"/>
                    <a:pt x="6049" y="7530"/>
                    <a:pt x="5388" y="7530"/>
                  </a:cubicBezTo>
                  <a:lnTo>
                    <a:pt x="5041" y="7530"/>
                  </a:lnTo>
                  <a:lnTo>
                    <a:pt x="5766" y="3057"/>
                  </a:lnTo>
                  <a:cubicBezTo>
                    <a:pt x="6333" y="2206"/>
                    <a:pt x="6301" y="1072"/>
                    <a:pt x="5734" y="190"/>
                  </a:cubicBezTo>
                  <a:cubicBezTo>
                    <a:pt x="5671" y="64"/>
                    <a:pt x="5545" y="1"/>
                    <a:pt x="53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1"/>
            <p:cNvSpPr/>
            <p:nvPr/>
          </p:nvSpPr>
          <p:spPr>
            <a:xfrm>
              <a:off x="-11950375" y="2633400"/>
              <a:ext cx="103200" cy="102425"/>
            </a:xfrm>
            <a:custGeom>
              <a:rect b="b" l="l" r="r" t="t"/>
              <a:pathLst>
                <a:path extrusionOk="0" h="4097" w="4128">
                  <a:moveTo>
                    <a:pt x="2017" y="1324"/>
                  </a:moveTo>
                  <a:lnTo>
                    <a:pt x="2206" y="1671"/>
                  </a:lnTo>
                  <a:cubicBezTo>
                    <a:pt x="2238" y="1734"/>
                    <a:pt x="2332" y="1828"/>
                    <a:pt x="2395" y="1860"/>
                  </a:cubicBezTo>
                  <a:lnTo>
                    <a:pt x="2742" y="2049"/>
                  </a:lnTo>
                  <a:lnTo>
                    <a:pt x="2395" y="2269"/>
                  </a:lnTo>
                  <a:cubicBezTo>
                    <a:pt x="2332" y="2301"/>
                    <a:pt x="2238" y="2364"/>
                    <a:pt x="2206" y="2458"/>
                  </a:cubicBezTo>
                  <a:lnTo>
                    <a:pt x="2017" y="2805"/>
                  </a:lnTo>
                  <a:lnTo>
                    <a:pt x="1797" y="2458"/>
                  </a:lnTo>
                  <a:cubicBezTo>
                    <a:pt x="1765" y="2364"/>
                    <a:pt x="1702" y="2301"/>
                    <a:pt x="1607" y="2269"/>
                  </a:cubicBezTo>
                  <a:lnTo>
                    <a:pt x="1261" y="2049"/>
                  </a:lnTo>
                  <a:lnTo>
                    <a:pt x="1607" y="1860"/>
                  </a:lnTo>
                  <a:cubicBezTo>
                    <a:pt x="1702" y="1828"/>
                    <a:pt x="1765" y="1734"/>
                    <a:pt x="1797" y="1671"/>
                  </a:cubicBezTo>
                  <a:lnTo>
                    <a:pt x="2017" y="1324"/>
                  </a:lnTo>
                  <a:close/>
                  <a:moveTo>
                    <a:pt x="2049" y="1"/>
                  </a:moveTo>
                  <a:cubicBezTo>
                    <a:pt x="1891" y="1"/>
                    <a:pt x="1734" y="95"/>
                    <a:pt x="1702" y="253"/>
                  </a:cubicBezTo>
                  <a:lnTo>
                    <a:pt x="1229" y="1230"/>
                  </a:lnTo>
                  <a:lnTo>
                    <a:pt x="221" y="1702"/>
                  </a:lnTo>
                  <a:cubicBezTo>
                    <a:pt x="64" y="1797"/>
                    <a:pt x="1" y="1891"/>
                    <a:pt x="1" y="2049"/>
                  </a:cubicBezTo>
                  <a:cubicBezTo>
                    <a:pt x="1" y="2206"/>
                    <a:pt x="64" y="2364"/>
                    <a:pt x="221" y="2427"/>
                  </a:cubicBezTo>
                  <a:lnTo>
                    <a:pt x="1229" y="2899"/>
                  </a:lnTo>
                  <a:lnTo>
                    <a:pt x="1702" y="3876"/>
                  </a:lnTo>
                  <a:cubicBezTo>
                    <a:pt x="1765" y="4034"/>
                    <a:pt x="1891" y="4097"/>
                    <a:pt x="2049" y="4097"/>
                  </a:cubicBezTo>
                  <a:cubicBezTo>
                    <a:pt x="2206" y="4097"/>
                    <a:pt x="2364" y="4034"/>
                    <a:pt x="2395" y="3876"/>
                  </a:cubicBezTo>
                  <a:lnTo>
                    <a:pt x="2868" y="2899"/>
                  </a:lnTo>
                  <a:lnTo>
                    <a:pt x="3907" y="2427"/>
                  </a:lnTo>
                  <a:cubicBezTo>
                    <a:pt x="4065" y="2332"/>
                    <a:pt x="4128" y="2206"/>
                    <a:pt x="4128" y="2049"/>
                  </a:cubicBezTo>
                  <a:cubicBezTo>
                    <a:pt x="4128" y="1891"/>
                    <a:pt x="4065" y="1734"/>
                    <a:pt x="3907" y="1702"/>
                  </a:cubicBezTo>
                  <a:lnTo>
                    <a:pt x="2868" y="1230"/>
                  </a:lnTo>
                  <a:lnTo>
                    <a:pt x="2395" y="253"/>
                  </a:lnTo>
                  <a:cubicBezTo>
                    <a:pt x="2332" y="95"/>
                    <a:pt x="2206" y="1"/>
                    <a:pt x="20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1"/>
            <p:cNvSpPr/>
            <p:nvPr/>
          </p:nvSpPr>
          <p:spPr>
            <a:xfrm>
              <a:off x="-12199250" y="2633400"/>
              <a:ext cx="103200" cy="102425"/>
            </a:xfrm>
            <a:custGeom>
              <a:rect b="b" l="l" r="r" t="t"/>
              <a:pathLst>
                <a:path extrusionOk="0" h="4097" w="4128">
                  <a:moveTo>
                    <a:pt x="2048" y="1324"/>
                  </a:moveTo>
                  <a:lnTo>
                    <a:pt x="2237" y="1671"/>
                  </a:lnTo>
                  <a:cubicBezTo>
                    <a:pt x="2269" y="1734"/>
                    <a:pt x="2363" y="1828"/>
                    <a:pt x="2426" y="1860"/>
                  </a:cubicBezTo>
                  <a:lnTo>
                    <a:pt x="2804" y="2049"/>
                  </a:lnTo>
                  <a:lnTo>
                    <a:pt x="2426" y="2269"/>
                  </a:lnTo>
                  <a:cubicBezTo>
                    <a:pt x="2363" y="2301"/>
                    <a:pt x="2269" y="2364"/>
                    <a:pt x="2237" y="2458"/>
                  </a:cubicBezTo>
                  <a:lnTo>
                    <a:pt x="2048" y="2805"/>
                  </a:lnTo>
                  <a:lnTo>
                    <a:pt x="1859" y="2458"/>
                  </a:lnTo>
                  <a:cubicBezTo>
                    <a:pt x="1796" y="2364"/>
                    <a:pt x="1733" y="2301"/>
                    <a:pt x="1638" y="2269"/>
                  </a:cubicBezTo>
                  <a:lnTo>
                    <a:pt x="1292" y="2049"/>
                  </a:lnTo>
                  <a:lnTo>
                    <a:pt x="1638" y="1860"/>
                  </a:lnTo>
                  <a:cubicBezTo>
                    <a:pt x="1733" y="1828"/>
                    <a:pt x="1796" y="1734"/>
                    <a:pt x="1859" y="1671"/>
                  </a:cubicBezTo>
                  <a:lnTo>
                    <a:pt x="2048" y="1324"/>
                  </a:lnTo>
                  <a:close/>
                  <a:moveTo>
                    <a:pt x="2079" y="1"/>
                  </a:moveTo>
                  <a:cubicBezTo>
                    <a:pt x="1922" y="1"/>
                    <a:pt x="1764" y="95"/>
                    <a:pt x="1733" y="253"/>
                  </a:cubicBezTo>
                  <a:lnTo>
                    <a:pt x="1260" y="1230"/>
                  </a:lnTo>
                  <a:lnTo>
                    <a:pt x="221" y="1702"/>
                  </a:lnTo>
                  <a:cubicBezTo>
                    <a:pt x="63" y="1797"/>
                    <a:pt x="0" y="1891"/>
                    <a:pt x="0" y="2049"/>
                  </a:cubicBezTo>
                  <a:cubicBezTo>
                    <a:pt x="0" y="2206"/>
                    <a:pt x="63" y="2364"/>
                    <a:pt x="221" y="2427"/>
                  </a:cubicBezTo>
                  <a:lnTo>
                    <a:pt x="1260" y="2899"/>
                  </a:lnTo>
                  <a:lnTo>
                    <a:pt x="1733" y="3876"/>
                  </a:lnTo>
                  <a:cubicBezTo>
                    <a:pt x="1796" y="4034"/>
                    <a:pt x="1922" y="4097"/>
                    <a:pt x="2079" y="4097"/>
                  </a:cubicBezTo>
                  <a:cubicBezTo>
                    <a:pt x="2237" y="4097"/>
                    <a:pt x="2395" y="4034"/>
                    <a:pt x="2426" y="3876"/>
                  </a:cubicBezTo>
                  <a:lnTo>
                    <a:pt x="2899" y="2899"/>
                  </a:lnTo>
                  <a:lnTo>
                    <a:pt x="3907" y="2427"/>
                  </a:lnTo>
                  <a:cubicBezTo>
                    <a:pt x="4033" y="2364"/>
                    <a:pt x="4127" y="2206"/>
                    <a:pt x="4127" y="2049"/>
                  </a:cubicBezTo>
                  <a:cubicBezTo>
                    <a:pt x="4127" y="1891"/>
                    <a:pt x="4033" y="1734"/>
                    <a:pt x="3907" y="1702"/>
                  </a:cubicBezTo>
                  <a:lnTo>
                    <a:pt x="2899" y="1230"/>
                  </a:lnTo>
                  <a:lnTo>
                    <a:pt x="2426" y="253"/>
                  </a:lnTo>
                  <a:cubicBezTo>
                    <a:pt x="2363" y="95"/>
                    <a:pt x="2237" y="1"/>
                    <a:pt x="20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3" name="Google Shape;2573;p51"/>
          <p:cNvSpPr txBox="1"/>
          <p:nvPr>
            <p:ph idx="5" type="subTitle"/>
          </p:nvPr>
        </p:nvSpPr>
        <p:spPr>
          <a:xfrm>
            <a:off x="3639312" y="1978676"/>
            <a:ext cx="18654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Accuracy: 0.96</a:t>
            </a:r>
            <a:endParaRPr>
              <a:latin typeface="Barlow Semi Condensed"/>
              <a:ea typeface="Barlow Semi Condensed"/>
              <a:cs typeface="Barlow Semi Condensed"/>
              <a:sym typeface="Barlow Semi Condensed"/>
            </a:endParaRPr>
          </a:p>
        </p:txBody>
      </p:sp>
      <p:sp>
        <p:nvSpPr>
          <p:cNvPr id="2574" name="Google Shape;2574;p51"/>
          <p:cNvSpPr txBox="1"/>
          <p:nvPr>
            <p:ph idx="6" type="subTitle"/>
          </p:nvPr>
        </p:nvSpPr>
        <p:spPr>
          <a:xfrm>
            <a:off x="1636776" y="2599873"/>
            <a:ext cx="18654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Accuracy: 0.95</a:t>
            </a:r>
            <a:endParaRPr>
              <a:latin typeface="Barlow Semi Condensed"/>
              <a:ea typeface="Barlow Semi Condensed"/>
              <a:cs typeface="Barlow Semi Condensed"/>
              <a:sym typeface="Barlow Semi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grpSp>
        <p:nvGrpSpPr>
          <p:cNvPr id="1887" name="Google Shape;1887;p34"/>
          <p:cNvGrpSpPr/>
          <p:nvPr/>
        </p:nvGrpSpPr>
        <p:grpSpPr>
          <a:xfrm>
            <a:off x="4576748" y="1606033"/>
            <a:ext cx="4430405" cy="3106404"/>
            <a:chOff x="862950" y="825025"/>
            <a:chExt cx="5862650" cy="4111175"/>
          </a:xfrm>
        </p:grpSpPr>
        <p:sp>
          <p:nvSpPr>
            <p:cNvPr id="1888" name="Google Shape;1888;p34"/>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4"/>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4"/>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4"/>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4"/>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4"/>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4"/>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4"/>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4"/>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4"/>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4"/>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4"/>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4"/>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4"/>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4"/>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4"/>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4"/>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4"/>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4"/>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4"/>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4"/>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4"/>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4"/>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4"/>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4"/>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4"/>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4"/>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4"/>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4"/>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4"/>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4"/>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4"/>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4"/>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4"/>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4"/>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4"/>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4"/>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4"/>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4"/>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4"/>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4"/>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4"/>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4"/>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4"/>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4"/>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4"/>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4"/>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4"/>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4"/>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4"/>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4"/>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4"/>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4"/>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4"/>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4"/>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4"/>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4"/>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4"/>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4"/>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4"/>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4"/>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4"/>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4"/>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4"/>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4"/>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4"/>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4"/>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4"/>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4"/>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4"/>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4"/>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4"/>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4"/>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4"/>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4"/>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4"/>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4"/>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4"/>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4"/>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4"/>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4"/>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4"/>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4"/>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4"/>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4"/>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4"/>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4"/>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4"/>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4"/>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4"/>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4"/>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4"/>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4"/>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4"/>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4"/>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4"/>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4"/>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4"/>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4"/>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4"/>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4"/>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4"/>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4"/>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4"/>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4"/>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4"/>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4"/>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4"/>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4"/>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4"/>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4"/>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4"/>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4"/>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4"/>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4"/>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4"/>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4"/>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4"/>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4"/>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4"/>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4"/>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4"/>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4"/>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4"/>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4"/>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4"/>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4"/>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4"/>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4"/>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4"/>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4"/>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4"/>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4"/>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4"/>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4"/>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4"/>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4"/>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4"/>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4"/>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4"/>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4"/>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4"/>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4"/>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4"/>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4"/>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4"/>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4"/>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4"/>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4"/>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4"/>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4"/>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4"/>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4"/>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4"/>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4"/>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4"/>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4"/>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4"/>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4"/>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4"/>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4"/>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4"/>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4"/>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4"/>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4"/>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4"/>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4"/>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4"/>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4"/>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4"/>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4"/>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4"/>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4"/>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4"/>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4"/>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4"/>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4"/>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4"/>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4"/>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4"/>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4"/>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4"/>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4"/>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4"/>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4"/>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4"/>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4"/>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4"/>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4"/>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4"/>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4"/>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4"/>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4"/>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4"/>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4"/>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4"/>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4"/>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4"/>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4"/>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4"/>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4"/>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4"/>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4"/>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4"/>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4"/>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4"/>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4"/>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7" name="Google Shape;2097;p34"/>
          <p:cNvGrpSpPr/>
          <p:nvPr/>
        </p:nvGrpSpPr>
        <p:grpSpPr>
          <a:xfrm>
            <a:off x="731647" y="573573"/>
            <a:ext cx="635100" cy="734640"/>
            <a:chOff x="731647" y="573573"/>
            <a:chExt cx="635100" cy="734640"/>
          </a:xfrm>
        </p:grpSpPr>
        <p:grpSp>
          <p:nvGrpSpPr>
            <p:cNvPr id="2098" name="Google Shape;2098;p34"/>
            <p:cNvGrpSpPr/>
            <p:nvPr/>
          </p:nvGrpSpPr>
          <p:grpSpPr>
            <a:xfrm>
              <a:off x="731647" y="573573"/>
              <a:ext cx="635100" cy="635100"/>
              <a:chOff x="917231" y="750460"/>
              <a:chExt cx="635100" cy="635100"/>
            </a:xfrm>
          </p:grpSpPr>
          <p:sp>
            <p:nvSpPr>
              <p:cNvPr id="2099" name="Google Shape;2099;p34"/>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1" name="Google Shape;2101;p34"/>
            <p:cNvGrpSpPr/>
            <p:nvPr/>
          </p:nvGrpSpPr>
          <p:grpSpPr>
            <a:xfrm>
              <a:off x="961679" y="1281213"/>
              <a:ext cx="175013" cy="27000"/>
              <a:chOff x="5662375" y="212375"/>
              <a:chExt cx="175013" cy="27000"/>
            </a:xfrm>
          </p:grpSpPr>
          <p:sp>
            <p:nvSpPr>
              <p:cNvPr id="2102" name="Google Shape;2102;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03" name="Google Shape;2103;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04" name="Google Shape;2104;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05" name="Google Shape;2105;p34"/>
          <p:cNvGrpSpPr/>
          <p:nvPr/>
        </p:nvGrpSpPr>
        <p:grpSpPr>
          <a:xfrm>
            <a:off x="731647" y="1650460"/>
            <a:ext cx="635100" cy="733490"/>
            <a:chOff x="731647" y="1650460"/>
            <a:chExt cx="635100" cy="733490"/>
          </a:xfrm>
        </p:grpSpPr>
        <p:grpSp>
          <p:nvGrpSpPr>
            <p:cNvPr id="2106" name="Google Shape;2106;p34"/>
            <p:cNvGrpSpPr/>
            <p:nvPr/>
          </p:nvGrpSpPr>
          <p:grpSpPr>
            <a:xfrm>
              <a:off x="731647" y="1650460"/>
              <a:ext cx="635100" cy="635100"/>
              <a:chOff x="917231" y="1827973"/>
              <a:chExt cx="635100" cy="635100"/>
            </a:xfrm>
          </p:grpSpPr>
          <p:sp>
            <p:nvSpPr>
              <p:cNvPr id="2107" name="Google Shape;2107;p34"/>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4"/>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9" name="Google Shape;2109;p34"/>
            <p:cNvGrpSpPr/>
            <p:nvPr/>
          </p:nvGrpSpPr>
          <p:grpSpPr>
            <a:xfrm>
              <a:off x="961679" y="2356951"/>
              <a:ext cx="175013" cy="27000"/>
              <a:chOff x="5662375" y="212375"/>
              <a:chExt cx="175013" cy="27000"/>
            </a:xfrm>
          </p:grpSpPr>
          <p:sp>
            <p:nvSpPr>
              <p:cNvPr id="2110" name="Google Shape;2110;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11" name="Google Shape;2111;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12" name="Google Shape;2112;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13" name="Google Shape;2113;p34"/>
          <p:cNvGrpSpPr/>
          <p:nvPr/>
        </p:nvGrpSpPr>
        <p:grpSpPr>
          <a:xfrm>
            <a:off x="731647" y="2728277"/>
            <a:ext cx="635100" cy="734984"/>
            <a:chOff x="731647" y="2728277"/>
            <a:chExt cx="635100" cy="734984"/>
          </a:xfrm>
        </p:grpSpPr>
        <p:grpSp>
          <p:nvGrpSpPr>
            <p:cNvPr id="2114" name="Google Shape;2114;p34"/>
            <p:cNvGrpSpPr/>
            <p:nvPr/>
          </p:nvGrpSpPr>
          <p:grpSpPr>
            <a:xfrm>
              <a:off x="731647" y="2728277"/>
              <a:ext cx="635100" cy="635100"/>
              <a:chOff x="917231" y="2905502"/>
              <a:chExt cx="635100" cy="635100"/>
            </a:xfrm>
          </p:grpSpPr>
          <p:sp>
            <p:nvSpPr>
              <p:cNvPr id="2115" name="Google Shape;2115;p34"/>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4"/>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7" name="Google Shape;2117;p34"/>
            <p:cNvGrpSpPr/>
            <p:nvPr/>
          </p:nvGrpSpPr>
          <p:grpSpPr>
            <a:xfrm>
              <a:off x="961679" y="3436260"/>
              <a:ext cx="175013" cy="27000"/>
              <a:chOff x="5662375" y="212375"/>
              <a:chExt cx="175013" cy="27000"/>
            </a:xfrm>
          </p:grpSpPr>
          <p:sp>
            <p:nvSpPr>
              <p:cNvPr id="2118" name="Google Shape;2118;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19" name="Google Shape;2119;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20" name="Google Shape;2120;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21" name="Google Shape;2121;p34"/>
          <p:cNvGrpSpPr/>
          <p:nvPr/>
        </p:nvGrpSpPr>
        <p:grpSpPr>
          <a:xfrm>
            <a:off x="731647" y="3806675"/>
            <a:ext cx="635100" cy="734704"/>
            <a:chOff x="731647" y="3806675"/>
            <a:chExt cx="635100" cy="734704"/>
          </a:xfrm>
        </p:grpSpPr>
        <p:grpSp>
          <p:nvGrpSpPr>
            <p:cNvPr id="2122" name="Google Shape;2122;p34"/>
            <p:cNvGrpSpPr/>
            <p:nvPr/>
          </p:nvGrpSpPr>
          <p:grpSpPr>
            <a:xfrm>
              <a:off x="731647" y="3806675"/>
              <a:ext cx="635100" cy="635100"/>
              <a:chOff x="917231" y="3983097"/>
              <a:chExt cx="635100" cy="635100"/>
            </a:xfrm>
          </p:grpSpPr>
          <p:sp>
            <p:nvSpPr>
              <p:cNvPr id="2123" name="Google Shape;2123;p34"/>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4"/>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5" name="Google Shape;2125;p34"/>
            <p:cNvGrpSpPr/>
            <p:nvPr/>
          </p:nvGrpSpPr>
          <p:grpSpPr>
            <a:xfrm>
              <a:off x="961679" y="4514379"/>
              <a:ext cx="175013" cy="27000"/>
              <a:chOff x="5662375" y="212375"/>
              <a:chExt cx="175013" cy="27000"/>
            </a:xfrm>
          </p:grpSpPr>
          <p:sp>
            <p:nvSpPr>
              <p:cNvPr id="2126" name="Google Shape;2126;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27" name="Google Shape;2127;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28" name="Google Shape;2128;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2129" name="Google Shape;2129;p34"/>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Table of Contents</a:t>
            </a:r>
            <a:endParaRPr/>
          </a:p>
        </p:txBody>
      </p:sp>
      <p:sp>
        <p:nvSpPr>
          <p:cNvPr id="2130" name="Google Shape;2130;p34"/>
          <p:cNvSpPr txBox="1"/>
          <p:nvPr>
            <p:ph idx="2" type="subTitle"/>
          </p:nvPr>
        </p:nvSpPr>
        <p:spPr>
          <a:xfrm>
            <a:off x="1664208" y="713232"/>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Quick presentation of the project and the Data</a:t>
            </a:r>
            <a:endParaRPr>
              <a:latin typeface="Barlow Semi Condensed"/>
              <a:ea typeface="Barlow Semi Condensed"/>
              <a:cs typeface="Barlow Semi Condensed"/>
              <a:sym typeface="Barlow Semi Condensed"/>
            </a:endParaRPr>
          </a:p>
        </p:txBody>
      </p:sp>
      <p:sp>
        <p:nvSpPr>
          <p:cNvPr id="2131" name="Google Shape;2131;p34"/>
          <p:cNvSpPr txBox="1"/>
          <p:nvPr>
            <p:ph idx="1" type="subTitle"/>
          </p:nvPr>
        </p:nvSpPr>
        <p:spPr>
          <a:xfrm>
            <a:off x="1664197" y="429775"/>
            <a:ext cx="37875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Introduction and Data Overview</a:t>
            </a:r>
            <a:endParaRPr/>
          </a:p>
        </p:txBody>
      </p:sp>
      <p:sp>
        <p:nvSpPr>
          <p:cNvPr id="2132" name="Google Shape;2132;p34"/>
          <p:cNvSpPr txBox="1"/>
          <p:nvPr>
            <p:ph idx="3" type="subTitle"/>
          </p:nvPr>
        </p:nvSpPr>
        <p:spPr>
          <a:xfrm>
            <a:off x="1664201" y="1508750"/>
            <a:ext cx="42429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Data Preparation and Initial Modeling</a:t>
            </a:r>
            <a:endParaRPr/>
          </a:p>
        </p:txBody>
      </p:sp>
      <p:sp>
        <p:nvSpPr>
          <p:cNvPr id="2133" name="Google Shape;2133;p34"/>
          <p:cNvSpPr txBox="1"/>
          <p:nvPr>
            <p:ph idx="4" type="subTitle"/>
          </p:nvPr>
        </p:nvSpPr>
        <p:spPr>
          <a:xfrm>
            <a:off x="1664208" y="1792224"/>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preprocessing</a:t>
            </a:r>
            <a:endParaRPr/>
          </a:p>
        </p:txBody>
      </p:sp>
      <p:sp>
        <p:nvSpPr>
          <p:cNvPr id="2134" name="Google Shape;2134;p34"/>
          <p:cNvSpPr txBox="1"/>
          <p:nvPr>
            <p:ph idx="5" type="subTitle"/>
          </p:nvPr>
        </p:nvSpPr>
        <p:spPr>
          <a:xfrm>
            <a:off x="1664196" y="2587750"/>
            <a:ext cx="37875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Model Optimization and Evaluation</a:t>
            </a:r>
            <a:endParaRPr/>
          </a:p>
        </p:txBody>
      </p:sp>
      <p:sp>
        <p:nvSpPr>
          <p:cNvPr id="2135" name="Google Shape;2135;p34"/>
          <p:cNvSpPr txBox="1"/>
          <p:nvPr>
            <p:ph idx="6" type="subTitle"/>
          </p:nvPr>
        </p:nvSpPr>
        <p:spPr>
          <a:xfrm>
            <a:off x="1664208" y="2871216"/>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Test Models and Performance</a:t>
            </a:r>
            <a:endParaRPr/>
          </a:p>
        </p:txBody>
      </p:sp>
      <p:sp>
        <p:nvSpPr>
          <p:cNvPr id="2136" name="Google Shape;2136;p34"/>
          <p:cNvSpPr txBox="1"/>
          <p:nvPr>
            <p:ph idx="7" type="subTitle"/>
          </p:nvPr>
        </p:nvSpPr>
        <p:spPr>
          <a:xfrm>
            <a:off x="1664208" y="3666744"/>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Conclusion and Directions</a:t>
            </a:r>
            <a:endParaRPr/>
          </a:p>
        </p:txBody>
      </p:sp>
      <p:sp>
        <p:nvSpPr>
          <p:cNvPr id="2137" name="Google Shape;2137;p34"/>
          <p:cNvSpPr txBox="1"/>
          <p:nvPr>
            <p:ph idx="8" type="subTitle"/>
          </p:nvPr>
        </p:nvSpPr>
        <p:spPr>
          <a:xfrm>
            <a:off x="1664208" y="3950208"/>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Model Comparison</a:t>
            </a:r>
            <a:endParaRPr/>
          </a:p>
        </p:txBody>
      </p:sp>
      <p:sp>
        <p:nvSpPr>
          <p:cNvPr id="2138" name="Google Shape;2138;p34"/>
          <p:cNvSpPr txBox="1"/>
          <p:nvPr>
            <p:ph idx="9" type="title"/>
          </p:nvPr>
        </p:nvSpPr>
        <p:spPr>
          <a:xfrm>
            <a:off x="813816" y="722376"/>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139" name="Google Shape;2139;p34"/>
          <p:cNvSpPr txBox="1"/>
          <p:nvPr>
            <p:ph idx="13" type="title"/>
          </p:nvPr>
        </p:nvSpPr>
        <p:spPr>
          <a:xfrm>
            <a:off x="813816" y="1801368"/>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140" name="Google Shape;2140;p34"/>
          <p:cNvSpPr txBox="1"/>
          <p:nvPr>
            <p:ph idx="14" type="title"/>
          </p:nvPr>
        </p:nvSpPr>
        <p:spPr>
          <a:xfrm>
            <a:off x="813816" y="2880360"/>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141" name="Google Shape;2141;p34"/>
          <p:cNvSpPr txBox="1"/>
          <p:nvPr>
            <p:ph idx="15" type="title"/>
          </p:nvPr>
        </p:nvSpPr>
        <p:spPr>
          <a:xfrm>
            <a:off x="813816" y="3959352"/>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8" name="Shape 2578"/>
        <p:cNvGrpSpPr/>
        <p:nvPr/>
      </p:nvGrpSpPr>
      <p:grpSpPr>
        <a:xfrm>
          <a:off x="0" y="0"/>
          <a:ext cx="0" cy="0"/>
          <a:chOff x="0" y="0"/>
          <a:chExt cx="0" cy="0"/>
        </a:xfrm>
      </p:grpSpPr>
      <p:sp>
        <p:nvSpPr>
          <p:cNvPr id="2579" name="Google Shape;2579;p52"/>
          <p:cNvSpPr txBox="1"/>
          <p:nvPr>
            <p:ph type="title"/>
          </p:nvPr>
        </p:nvSpPr>
        <p:spPr>
          <a:xfrm>
            <a:off x="2167128" y="440124"/>
            <a:ext cx="4809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XGBoost is the Winner</a:t>
            </a:r>
            <a:endParaRPr/>
          </a:p>
        </p:txBody>
      </p:sp>
      <p:sp>
        <p:nvSpPr>
          <p:cNvPr id="2580" name="Google Shape;2580;p52"/>
          <p:cNvSpPr txBox="1"/>
          <p:nvPr>
            <p:ph idx="1" type="subTitle"/>
          </p:nvPr>
        </p:nvSpPr>
        <p:spPr>
          <a:xfrm>
            <a:off x="1439825" y="1453675"/>
            <a:ext cx="6257700" cy="33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u="sng"/>
              <a:t>XGBoost:</a:t>
            </a:r>
            <a:r>
              <a:rPr lang="en" sz="1600"/>
              <a:t> </a:t>
            </a:r>
            <a:br>
              <a:rPr lang="en" sz="1600"/>
            </a:br>
            <a:br>
              <a:rPr lang="en" sz="1600"/>
            </a:br>
            <a:r>
              <a:rPr lang="en" sz="1600"/>
              <a:t>He’s a supervised learning algorithm within the ensemble methods category, which employs the gradient boosting framework with decision trees to incrementally improve predictions. Known for its efficiency in classification, regression, and ranking tasks. Key features include handling missing values, parallel processing capabilities, loss function optimization with regularization to prevent overfitting, and built-in routines for cross-validation and managing a wide range of data types. Commonly used in fields where large amounts of structured data require fast and accurate predictions.</a:t>
            </a:r>
            <a:endParaRPr>
              <a:latin typeface="Barlow Semi Condensed"/>
              <a:ea typeface="Barlow Semi Condensed"/>
              <a:cs typeface="Barlow Semi Condensed"/>
              <a:sym typeface="Barlow Semi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4" name="Shape 2584"/>
        <p:cNvGrpSpPr/>
        <p:nvPr/>
      </p:nvGrpSpPr>
      <p:grpSpPr>
        <a:xfrm>
          <a:off x="0" y="0"/>
          <a:ext cx="0" cy="0"/>
          <a:chOff x="0" y="0"/>
          <a:chExt cx="0" cy="0"/>
        </a:xfrm>
      </p:grpSpPr>
      <p:grpSp>
        <p:nvGrpSpPr>
          <p:cNvPr id="2585" name="Google Shape;2585;p53"/>
          <p:cNvGrpSpPr/>
          <p:nvPr/>
        </p:nvGrpSpPr>
        <p:grpSpPr>
          <a:xfrm>
            <a:off x="4360149" y="632092"/>
            <a:ext cx="3879489" cy="3879489"/>
            <a:chOff x="4522050" y="622650"/>
            <a:chExt cx="3898200" cy="3898200"/>
          </a:xfrm>
        </p:grpSpPr>
        <p:sp>
          <p:nvSpPr>
            <p:cNvPr id="2586" name="Google Shape;2586;p53"/>
            <p:cNvSpPr/>
            <p:nvPr/>
          </p:nvSpPr>
          <p:spPr>
            <a:xfrm>
              <a:off x="4522050" y="622650"/>
              <a:ext cx="3898200" cy="3898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53"/>
            <p:cNvSpPr/>
            <p:nvPr/>
          </p:nvSpPr>
          <p:spPr>
            <a:xfrm>
              <a:off x="4698900" y="799500"/>
              <a:ext cx="3544500" cy="3544500"/>
            </a:xfrm>
            <a:prstGeom prst="ellipse">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8" name="Google Shape;2588;p53"/>
          <p:cNvSpPr txBox="1"/>
          <p:nvPr>
            <p:ph idx="1" type="subTitle"/>
          </p:nvPr>
        </p:nvSpPr>
        <p:spPr>
          <a:xfrm>
            <a:off x="804672" y="1984248"/>
            <a:ext cx="3291900" cy="13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it’s time to do some HyperParameter Tuning on two Models !</a:t>
            </a:r>
            <a:endParaRPr>
              <a:latin typeface="Barlow Semi Condensed"/>
              <a:ea typeface="Barlow Semi Condensed"/>
              <a:cs typeface="Barlow Semi Condensed"/>
              <a:sym typeface="Barlow Semi Condensed"/>
            </a:endParaRPr>
          </a:p>
        </p:txBody>
      </p:sp>
      <p:pic>
        <p:nvPicPr>
          <p:cNvPr id="2589" name="Google Shape;2589;p53"/>
          <p:cNvPicPr preferRelativeResize="0"/>
          <p:nvPr/>
        </p:nvPicPr>
        <p:blipFill rotWithShape="1">
          <a:blip r:embed="rId3">
            <a:alphaModFix/>
          </a:blip>
          <a:srcRect b="0" l="34985" r="2674" t="0"/>
          <a:stretch/>
        </p:blipFill>
        <p:spPr>
          <a:xfrm>
            <a:off x="4718153" y="995200"/>
            <a:ext cx="3144600" cy="3153000"/>
          </a:xfrm>
          <a:prstGeom prst="ellipse">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3" name="Shape 2593"/>
        <p:cNvGrpSpPr/>
        <p:nvPr/>
      </p:nvGrpSpPr>
      <p:grpSpPr>
        <a:xfrm>
          <a:off x="0" y="0"/>
          <a:ext cx="0" cy="0"/>
          <a:chOff x="0" y="0"/>
          <a:chExt cx="0" cy="0"/>
        </a:xfrm>
      </p:grpSpPr>
      <p:sp>
        <p:nvSpPr>
          <p:cNvPr id="2594" name="Google Shape;2594;p54"/>
          <p:cNvSpPr txBox="1"/>
          <p:nvPr>
            <p:ph type="title"/>
          </p:nvPr>
        </p:nvSpPr>
        <p:spPr>
          <a:xfrm>
            <a:off x="1528425" y="338325"/>
            <a:ext cx="62799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Here’s the winners for the GridSearchCV</a:t>
            </a:r>
            <a:endParaRPr/>
          </a:p>
        </p:txBody>
      </p:sp>
      <p:sp>
        <p:nvSpPr>
          <p:cNvPr id="2595" name="Google Shape;2595;p54"/>
          <p:cNvSpPr/>
          <p:nvPr/>
        </p:nvSpPr>
        <p:spPr>
          <a:xfrm>
            <a:off x="4665800" y="1135707"/>
            <a:ext cx="2676000" cy="3222300"/>
          </a:xfrm>
          <a:prstGeom prst="roundRect">
            <a:avLst>
              <a:gd fmla="val 16667" name="adj"/>
            </a:avLst>
          </a:prstGeom>
          <a:solidFill>
            <a:schemeClr val="accen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54"/>
          <p:cNvSpPr/>
          <p:nvPr/>
        </p:nvSpPr>
        <p:spPr>
          <a:xfrm>
            <a:off x="4850900" y="1329357"/>
            <a:ext cx="2305800" cy="28350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54"/>
          <p:cNvSpPr/>
          <p:nvPr/>
        </p:nvSpPr>
        <p:spPr>
          <a:xfrm>
            <a:off x="1802225" y="1135707"/>
            <a:ext cx="2676000" cy="3222300"/>
          </a:xfrm>
          <a:prstGeom prst="roundRect">
            <a:avLst>
              <a:gd fmla="val 16667" name="adj"/>
            </a:avLst>
          </a:prstGeom>
          <a:solidFill>
            <a:schemeClr val="accen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54"/>
          <p:cNvSpPr/>
          <p:nvPr/>
        </p:nvSpPr>
        <p:spPr>
          <a:xfrm>
            <a:off x="1987325" y="1329357"/>
            <a:ext cx="2305800" cy="28350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54"/>
          <p:cNvSpPr txBox="1"/>
          <p:nvPr>
            <p:ph idx="1" type="subTitle"/>
          </p:nvPr>
        </p:nvSpPr>
        <p:spPr>
          <a:xfrm>
            <a:off x="4956048" y="2532888"/>
            <a:ext cx="2084700" cy="136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play with the number of trees</a:t>
            </a:r>
            <a:endParaRPr>
              <a:latin typeface="Barlow Semi Condensed"/>
              <a:ea typeface="Barlow Semi Condensed"/>
              <a:cs typeface="Barlow Semi Condensed"/>
              <a:sym typeface="Barlow Semi Condensed"/>
            </a:endParaRPr>
          </a:p>
        </p:txBody>
      </p:sp>
      <p:sp>
        <p:nvSpPr>
          <p:cNvPr id="2600" name="Google Shape;2600;p54"/>
          <p:cNvSpPr txBox="1"/>
          <p:nvPr>
            <p:ph idx="2" type="subTitle"/>
          </p:nvPr>
        </p:nvSpPr>
        <p:spPr>
          <a:xfrm>
            <a:off x="2093976" y="2532888"/>
            <a:ext cx="2084700" cy="136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play with the learning rate</a:t>
            </a:r>
            <a:endParaRPr>
              <a:latin typeface="Barlow Semi Condensed"/>
              <a:ea typeface="Barlow Semi Condensed"/>
              <a:cs typeface="Barlow Semi Condensed"/>
              <a:sym typeface="Barlow Semi Condensed"/>
            </a:endParaRPr>
          </a:p>
        </p:txBody>
      </p:sp>
      <p:sp>
        <p:nvSpPr>
          <p:cNvPr id="2601" name="Google Shape;2601;p54"/>
          <p:cNvSpPr txBox="1"/>
          <p:nvPr>
            <p:ph idx="3" type="subTitle"/>
          </p:nvPr>
        </p:nvSpPr>
        <p:spPr>
          <a:xfrm>
            <a:off x="4956048" y="2221992"/>
            <a:ext cx="2084700" cy="28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RandomForest</a:t>
            </a:r>
            <a:endParaRPr sz="1800"/>
          </a:p>
        </p:txBody>
      </p:sp>
      <p:sp>
        <p:nvSpPr>
          <p:cNvPr id="2602" name="Google Shape;2602;p54"/>
          <p:cNvSpPr txBox="1"/>
          <p:nvPr>
            <p:ph idx="4" type="subTitle"/>
          </p:nvPr>
        </p:nvSpPr>
        <p:spPr>
          <a:xfrm>
            <a:off x="2093976" y="2203704"/>
            <a:ext cx="2084700" cy="31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XGBoost</a:t>
            </a:r>
            <a:endParaRPr sz="1800"/>
          </a:p>
        </p:txBody>
      </p:sp>
      <p:sp>
        <p:nvSpPr>
          <p:cNvPr id="2603" name="Google Shape;2603;p54"/>
          <p:cNvSpPr txBox="1"/>
          <p:nvPr>
            <p:ph idx="5" type="title"/>
          </p:nvPr>
        </p:nvSpPr>
        <p:spPr>
          <a:xfrm>
            <a:off x="2779776" y="1627632"/>
            <a:ext cx="7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604" name="Google Shape;2604;p54"/>
          <p:cNvSpPr txBox="1"/>
          <p:nvPr>
            <p:ph idx="6" type="title"/>
          </p:nvPr>
        </p:nvSpPr>
        <p:spPr>
          <a:xfrm>
            <a:off x="5641848" y="1627632"/>
            <a:ext cx="7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8" name="Shape 2608"/>
        <p:cNvGrpSpPr/>
        <p:nvPr/>
      </p:nvGrpSpPr>
      <p:grpSpPr>
        <a:xfrm>
          <a:off x="0" y="0"/>
          <a:ext cx="0" cy="0"/>
          <a:chOff x="0" y="0"/>
          <a:chExt cx="0" cy="0"/>
        </a:xfrm>
      </p:grpSpPr>
      <p:sp>
        <p:nvSpPr>
          <p:cNvPr id="2609" name="Google Shape;2609;p55"/>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RandomForest </a:t>
            </a:r>
            <a:r>
              <a:rPr lang="en"/>
              <a:t>Before</a:t>
            </a:r>
            <a:endParaRPr/>
          </a:p>
        </p:txBody>
      </p:sp>
      <p:graphicFrame>
        <p:nvGraphicFramePr>
          <p:cNvPr id="2610" name="Google Shape;2610;p55"/>
          <p:cNvGraphicFramePr/>
          <p:nvPr/>
        </p:nvGraphicFramePr>
        <p:xfrm>
          <a:off x="1843875" y="1493260"/>
          <a:ext cx="3000000" cy="3000000"/>
        </p:xfrm>
        <a:graphic>
          <a:graphicData uri="http://schemas.openxmlformats.org/drawingml/2006/table">
            <a:tbl>
              <a:tblPr>
                <a:noFill/>
                <a:tableStyleId>{2BFDE902-9965-4197-A6FF-38613AB5B66B}</a:tableStyleId>
              </a:tblPr>
              <a:tblGrid>
                <a:gridCol w="1091250"/>
                <a:gridCol w="1091250"/>
                <a:gridCol w="1091250"/>
                <a:gridCol w="1091250"/>
                <a:gridCol w="1091250"/>
              </a:tblGrid>
              <a:tr h="290150">
                <a:tc>
                  <a:txBody>
                    <a:bodyPr/>
                    <a:lstStyle/>
                    <a:p>
                      <a:pPr indent="0" lvl="0" marL="0" rtl="0" algn="ctr">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Precision</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Recall</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F1-Score</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Support</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r>
              <a:tr h="264475">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0.98</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0.97</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0.98</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1313</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r>
              <a:tr h="264475">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0.40</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0.43</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0.42</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51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7025">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267025">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4" name="Shape 2614"/>
        <p:cNvGrpSpPr/>
        <p:nvPr/>
      </p:nvGrpSpPr>
      <p:grpSpPr>
        <a:xfrm>
          <a:off x="0" y="0"/>
          <a:ext cx="0" cy="0"/>
          <a:chOff x="0" y="0"/>
          <a:chExt cx="0" cy="0"/>
        </a:xfrm>
      </p:grpSpPr>
      <p:sp>
        <p:nvSpPr>
          <p:cNvPr id="2615" name="Google Shape;2615;p5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RandomForest After</a:t>
            </a:r>
            <a:endParaRPr/>
          </a:p>
        </p:txBody>
      </p:sp>
      <p:graphicFrame>
        <p:nvGraphicFramePr>
          <p:cNvPr id="2616" name="Google Shape;2616;p56"/>
          <p:cNvGraphicFramePr/>
          <p:nvPr/>
        </p:nvGraphicFramePr>
        <p:xfrm>
          <a:off x="1843875" y="1493260"/>
          <a:ext cx="3000000" cy="3000000"/>
        </p:xfrm>
        <a:graphic>
          <a:graphicData uri="http://schemas.openxmlformats.org/drawingml/2006/table">
            <a:tbl>
              <a:tblPr>
                <a:noFill/>
                <a:tableStyleId>{2BFDE902-9965-4197-A6FF-38613AB5B66B}</a:tableStyleId>
              </a:tblPr>
              <a:tblGrid>
                <a:gridCol w="1091250"/>
                <a:gridCol w="1091250"/>
                <a:gridCol w="1091250"/>
                <a:gridCol w="1091250"/>
                <a:gridCol w="1091250"/>
              </a:tblGrid>
              <a:tr h="290150">
                <a:tc>
                  <a:txBody>
                    <a:bodyPr/>
                    <a:lstStyle/>
                    <a:p>
                      <a:pPr indent="0" lvl="0" marL="0" rtl="0" algn="ctr">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Precision</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Recall</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F1-Score</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Support</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r>
              <a:tr h="264475">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0.98</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0.97</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0.98</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1313</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r>
              <a:tr h="264475">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0.41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0.55</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0.47</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51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7025">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267025">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0" name="Shape 2620"/>
        <p:cNvGrpSpPr/>
        <p:nvPr/>
      </p:nvGrpSpPr>
      <p:grpSpPr>
        <a:xfrm>
          <a:off x="0" y="0"/>
          <a:ext cx="0" cy="0"/>
          <a:chOff x="0" y="0"/>
          <a:chExt cx="0" cy="0"/>
        </a:xfrm>
      </p:grpSpPr>
      <p:sp>
        <p:nvSpPr>
          <p:cNvPr id="2621" name="Google Shape;2621;p57"/>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XGBoost Before</a:t>
            </a:r>
            <a:endParaRPr/>
          </a:p>
        </p:txBody>
      </p:sp>
      <p:graphicFrame>
        <p:nvGraphicFramePr>
          <p:cNvPr id="2622" name="Google Shape;2622;p57"/>
          <p:cNvGraphicFramePr/>
          <p:nvPr/>
        </p:nvGraphicFramePr>
        <p:xfrm>
          <a:off x="1843875" y="1493260"/>
          <a:ext cx="3000000" cy="3000000"/>
        </p:xfrm>
        <a:graphic>
          <a:graphicData uri="http://schemas.openxmlformats.org/drawingml/2006/table">
            <a:tbl>
              <a:tblPr>
                <a:noFill/>
                <a:tableStyleId>{2BFDE902-9965-4197-A6FF-38613AB5B66B}</a:tableStyleId>
              </a:tblPr>
              <a:tblGrid>
                <a:gridCol w="1091250"/>
                <a:gridCol w="1091250"/>
                <a:gridCol w="1091250"/>
                <a:gridCol w="1091250"/>
                <a:gridCol w="1091250"/>
              </a:tblGrid>
              <a:tr h="290150">
                <a:tc>
                  <a:txBody>
                    <a:bodyPr/>
                    <a:lstStyle/>
                    <a:p>
                      <a:pPr indent="0" lvl="0" marL="0" rtl="0" algn="ctr">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Precision</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Recall</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F1-Score</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Support</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r>
              <a:tr h="264475">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0.98</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0.98</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0.98</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1313</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r>
              <a:tr h="264475">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0.50</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0.55</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0.52</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51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7025">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267025">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6" name="Shape 2626"/>
        <p:cNvGrpSpPr/>
        <p:nvPr/>
      </p:nvGrpSpPr>
      <p:grpSpPr>
        <a:xfrm>
          <a:off x="0" y="0"/>
          <a:ext cx="0" cy="0"/>
          <a:chOff x="0" y="0"/>
          <a:chExt cx="0" cy="0"/>
        </a:xfrm>
      </p:grpSpPr>
      <p:sp>
        <p:nvSpPr>
          <p:cNvPr id="2627" name="Google Shape;2627;p58"/>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XGBoost After</a:t>
            </a:r>
            <a:endParaRPr/>
          </a:p>
        </p:txBody>
      </p:sp>
      <p:graphicFrame>
        <p:nvGraphicFramePr>
          <p:cNvPr id="2628" name="Google Shape;2628;p58"/>
          <p:cNvGraphicFramePr/>
          <p:nvPr/>
        </p:nvGraphicFramePr>
        <p:xfrm>
          <a:off x="1843875" y="1493260"/>
          <a:ext cx="3000000" cy="3000000"/>
        </p:xfrm>
        <a:graphic>
          <a:graphicData uri="http://schemas.openxmlformats.org/drawingml/2006/table">
            <a:tbl>
              <a:tblPr>
                <a:noFill/>
                <a:tableStyleId>{2BFDE902-9965-4197-A6FF-38613AB5B66B}</a:tableStyleId>
              </a:tblPr>
              <a:tblGrid>
                <a:gridCol w="1091250"/>
                <a:gridCol w="1091250"/>
                <a:gridCol w="1091250"/>
                <a:gridCol w="1091250"/>
                <a:gridCol w="1091250"/>
              </a:tblGrid>
              <a:tr h="290150">
                <a:tc>
                  <a:txBody>
                    <a:bodyPr/>
                    <a:lstStyle/>
                    <a:p>
                      <a:pPr indent="0" lvl="0" marL="0" rtl="0" algn="ctr">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Precision</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Recall</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F1-Score</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Support</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r>
              <a:tr h="264475">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0.98</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0.98</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0.98</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1313</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r>
              <a:tr h="264475">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0.51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0.47</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0.49</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51</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7025">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267025">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2" name="Shape 2632"/>
        <p:cNvGrpSpPr/>
        <p:nvPr/>
      </p:nvGrpSpPr>
      <p:grpSpPr>
        <a:xfrm>
          <a:off x="0" y="0"/>
          <a:ext cx="0" cy="0"/>
          <a:chOff x="0" y="0"/>
          <a:chExt cx="0" cy="0"/>
        </a:xfrm>
      </p:grpSpPr>
      <p:sp>
        <p:nvSpPr>
          <p:cNvPr id="2633" name="Google Shape;2633;p59"/>
          <p:cNvSpPr txBox="1"/>
          <p:nvPr>
            <p:ph type="title"/>
          </p:nvPr>
        </p:nvSpPr>
        <p:spPr>
          <a:xfrm>
            <a:off x="2167128" y="440124"/>
            <a:ext cx="4809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634" name="Google Shape;2634;p59"/>
          <p:cNvSpPr txBox="1"/>
          <p:nvPr>
            <p:ph idx="1" type="subTitle"/>
          </p:nvPr>
        </p:nvSpPr>
        <p:spPr>
          <a:xfrm>
            <a:off x="1439825" y="1453675"/>
            <a:ext cx="6257700" cy="33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With SMOTE and after tuning hyperparameters using GridSearchCV, both Random Forest and XGBoost models achieved high accuracy in predicting bankruptcy, but they differ in handling the minority class (bankrupt cases). The best-performing Random Forest model shows a moderate precision and recall for the minority class, while the best XGBoost model slightly improves on these metrics. Despite similar accuracies, these differences in minority class prediction are crucial for practical applications where predicting bankruptcy accurately is more important than overall accuracy. The choice of model should therefore be based on the specific performance requirements of the task at hand.</a:t>
            </a:r>
            <a:endParaRPr>
              <a:latin typeface="Barlow Semi Condensed"/>
              <a:ea typeface="Barlow Semi Condensed"/>
              <a:cs typeface="Barlow Semi Condensed"/>
              <a:sym typeface="Barlow Semi Condense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60"/>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Thanks!</a:t>
            </a:r>
            <a:endParaRPr sz="7200"/>
          </a:p>
        </p:txBody>
      </p:sp>
      <p:sp>
        <p:nvSpPr>
          <p:cNvPr id="2640" name="Google Shape;2640;p60"/>
          <p:cNvSpPr txBox="1"/>
          <p:nvPr>
            <p:ph idx="1" type="subTitle"/>
          </p:nvPr>
        </p:nvSpPr>
        <p:spPr>
          <a:xfrm>
            <a:off x="3017520" y="1709928"/>
            <a:ext cx="3099900" cy="14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accent1"/>
                </a:solidFill>
                <a:latin typeface="Barlow Semi Condensed"/>
                <a:ea typeface="Barlow Semi Condensed"/>
                <a:cs typeface="Barlow Semi Condensed"/>
                <a:sym typeface="Barlow Semi Condensed"/>
              </a:rPr>
              <a:t>Do you have any questions?</a:t>
            </a:r>
            <a:r>
              <a:rPr lang="en">
                <a:solidFill>
                  <a:schemeClr val="dk2"/>
                </a:solidFill>
                <a:latin typeface="Barlow Semi Condensed"/>
                <a:ea typeface="Barlow Semi Condensed"/>
                <a:cs typeface="Barlow Semi Condensed"/>
                <a:sym typeface="Barlow Semi Condensed"/>
              </a:rPr>
              <a:t> </a:t>
            </a:r>
            <a:endParaRPr>
              <a:solidFill>
                <a:schemeClr val="dk2"/>
              </a:solidFill>
              <a:latin typeface="Barlow Semi Condensed Light"/>
              <a:ea typeface="Barlow Semi Condensed Light"/>
              <a:cs typeface="Barlow Semi Condensed Light"/>
              <a:sym typeface="Barlow Semi Condensed Light"/>
            </a:endParaRPr>
          </a:p>
        </p:txBody>
      </p:sp>
      <p:sp>
        <p:nvSpPr>
          <p:cNvPr id="2641" name="Google Shape;2641;p60"/>
          <p:cNvSpPr txBox="1"/>
          <p:nvPr>
            <p:ph idx="4294967295" type="subTitle"/>
          </p:nvPr>
        </p:nvSpPr>
        <p:spPr>
          <a:xfrm>
            <a:off x="2618275" y="4244350"/>
            <a:ext cx="3793200" cy="33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Please keep this slide for attribution</a:t>
            </a:r>
            <a:endParaRPr sz="1100">
              <a:latin typeface="Barlow Semi Condensed"/>
              <a:ea typeface="Barlow Semi Condensed"/>
              <a:cs typeface="Barlow Semi Condensed"/>
              <a:sym typeface="Barlow Semi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5" name="Shape 2145"/>
        <p:cNvGrpSpPr/>
        <p:nvPr/>
      </p:nvGrpSpPr>
      <p:grpSpPr>
        <a:xfrm>
          <a:off x="0" y="0"/>
          <a:ext cx="0" cy="0"/>
          <a:chOff x="0" y="0"/>
          <a:chExt cx="0" cy="0"/>
        </a:xfrm>
      </p:grpSpPr>
      <p:sp>
        <p:nvSpPr>
          <p:cNvPr id="2146" name="Google Shape;2146;p35"/>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Subject</a:t>
            </a:r>
            <a:endParaRPr/>
          </a:p>
        </p:txBody>
      </p:sp>
      <p:sp>
        <p:nvSpPr>
          <p:cNvPr id="2147" name="Google Shape;2147;p35"/>
          <p:cNvSpPr txBox="1"/>
          <p:nvPr>
            <p:ph idx="1" type="subTitle"/>
          </p:nvPr>
        </p:nvSpPr>
        <p:spPr>
          <a:xfrm>
            <a:off x="2167128" y="3137171"/>
            <a:ext cx="4809600" cy="113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The Data that gonna be analysed come from the Taiwan Economic Journal for the years 1999 to 2009. Company bankruptcy was defined based on the business regulations of the Taiwan Stock Exchange.</a:t>
            </a:r>
            <a:endParaRPr>
              <a:latin typeface="Barlow Semi Condensed"/>
              <a:ea typeface="Barlow Semi Condensed"/>
              <a:cs typeface="Barlow Semi Condensed"/>
              <a:sym typeface="Barlow Semi Condensed"/>
            </a:endParaRPr>
          </a:p>
        </p:txBody>
      </p:sp>
      <p:pic>
        <p:nvPicPr>
          <p:cNvPr id="2148" name="Google Shape;2148;p35"/>
          <p:cNvPicPr preferRelativeResize="0"/>
          <p:nvPr/>
        </p:nvPicPr>
        <p:blipFill>
          <a:blip r:embed="rId3">
            <a:alphaModFix/>
          </a:blip>
          <a:stretch>
            <a:fillRect/>
          </a:stretch>
        </p:blipFill>
        <p:spPr>
          <a:xfrm>
            <a:off x="3524663" y="221650"/>
            <a:ext cx="2094675" cy="2173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2" name="Shape 2152"/>
        <p:cNvGrpSpPr/>
        <p:nvPr/>
      </p:nvGrpSpPr>
      <p:grpSpPr>
        <a:xfrm>
          <a:off x="0" y="0"/>
          <a:ext cx="0" cy="0"/>
          <a:chOff x="0" y="0"/>
          <a:chExt cx="0" cy="0"/>
        </a:xfrm>
      </p:grpSpPr>
      <p:grpSp>
        <p:nvGrpSpPr>
          <p:cNvPr id="2153" name="Google Shape;2153;p36"/>
          <p:cNvGrpSpPr/>
          <p:nvPr/>
        </p:nvGrpSpPr>
        <p:grpSpPr>
          <a:xfrm>
            <a:off x="1819024" y="3893816"/>
            <a:ext cx="175013" cy="27000"/>
            <a:chOff x="5662375" y="212375"/>
            <a:chExt cx="175013" cy="27000"/>
          </a:xfrm>
        </p:grpSpPr>
        <p:sp>
          <p:nvSpPr>
            <p:cNvPr id="2154" name="Google Shape;2154;p3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55" name="Google Shape;2155;p3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56" name="Google Shape;2156;p3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nvGrpSpPr>
          <p:cNvPr id="2157" name="Google Shape;2157;p36"/>
          <p:cNvGrpSpPr/>
          <p:nvPr/>
        </p:nvGrpSpPr>
        <p:grpSpPr>
          <a:xfrm>
            <a:off x="4484494" y="3893828"/>
            <a:ext cx="175013" cy="27000"/>
            <a:chOff x="5662375" y="212375"/>
            <a:chExt cx="175013" cy="27000"/>
          </a:xfrm>
        </p:grpSpPr>
        <p:sp>
          <p:nvSpPr>
            <p:cNvPr id="2158" name="Google Shape;2158;p3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59" name="Google Shape;2159;p3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60" name="Google Shape;2160;p3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nvGrpSpPr>
          <p:cNvPr id="2161" name="Google Shape;2161;p36"/>
          <p:cNvGrpSpPr/>
          <p:nvPr/>
        </p:nvGrpSpPr>
        <p:grpSpPr>
          <a:xfrm>
            <a:off x="7149964" y="3893816"/>
            <a:ext cx="175013" cy="27000"/>
            <a:chOff x="5662375" y="212375"/>
            <a:chExt cx="175013" cy="27000"/>
          </a:xfrm>
        </p:grpSpPr>
        <p:sp>
          <p:nvSpPr>
            <p:cNvPr id="2162" name="Google Shape;2162;p3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63" name="Google Shape;2163;p3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64" name="Google Shape;2164;p3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sp>
        <p:nvSpPr>
          <p:cNvPr id="2165" name="Google Shape;2165;p36"/>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Overview</a:t>
            </a:r>
            <a:endParaRPr/>
          </a:p>
        </p:txBody>
      </p:sp>
      <p:sp>
        <p:nvSpPr>
          <p:cNvPr id="2166" name="Google Shape;2166;p36"/>
          <p:cNvSpPr txBox="1"/>
          <p:nvPr>
            <p:ph idx="1" type="subTitle"/>
          </p:nvPr>
        </p:nvSpPr>
        <p:spPr>
          <a:xfrm>
            <a:off x="3694176" y="2414016"/>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NULL</a:t>
            </a:r>
            <a:endParaRPr/>
          </a:p>
        </p:txBody>
      </p:sp>
      <p:sp>
        <p:nvSpPr>
          <p:cNvPr id="2167" name="Google Shape;2167;p36"/>
          <p:cNvSpPr txBox="1"/>
          <p:nvPr>
            <p:ph idx="2" type="subTitle"/>
          </p:nvPr>
        </p:nvSpPr>
        <p:spPr>
          <a:xfrm>
            <a:off x="1024128" y="2414016"/>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SHAPE</a:t>
            </a:r>
            <a:endParaRPr/>
          </a:p>
        </p:txBody>
      </p:sp>
      <p:sp>
        <p:nvSpPr>
          <p:cNvPr id="2168" name="Google Shape;2168;p36"/>
          <p:cNvSpPr txBox="1"/>
          <p:nvPr>
            <p:ph idx="3" type="subTitle"/>
          </p:nvPr>
        </p:nvSpPr>
        <p:spPr>
          <a:xfrm>
            <a:off x="6355080" y="2414016"/>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IMBALANCED</a:t>
            </a:r>
            <a:endParaRPr/>
          </a:p>
        </p:txBody>
      </p:sp>
      <p:sp>
        <p:nvSpPr>
          <p:cNvPr id="2169" name="Google Shape;2169;p36"/>
          <p:cNvSpPr txBox="1"/>
          <p:nvPr>
            <p:ph idx="4" type="subTitle"/>
          </p:nvPr>
        </p:nvSpPr>
        <p:spPr>
          <a:xfrm>
            <a:off x="3694176" y="2825496"/>
            <a:ext cx="17649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 NULL</a:t>
            </a:r>
            <a:endParaRPr/>
          </a:p>
          <a:p>
            <a:pPr indent="0" lvl="0" marL="0" rtl="0" algn="ctr">
              <a:spcBef>
                <a:spcPts val="0"/>
              </a:spcBef>
              <a:spcAft>
                <a:spcPts val="0"/>
              </a:spcAft>
              <a:buNone/>
            </a:pPr>
            <a:r>
              <a:rPr lang="en"/>
              <a:t>0 DUPLICATE</a:t>
            </a:r>
            <a:endParaRPr/>
          </a:p>
        </p:txBody>
      </p:sp>
      <p:sp>
        <p:nvSpPr>
          <p:cNvPr id="2170" name="Google Shape;2170;p36"/>
          <p:cNvSpPr txBox="1"/>
          <p:nvPr>
            <p:ph idx="5" type="subTitle"/>
          </p:nvPr>
        </p:nvSpPr>
        <p:spPr>
          <a:xfrm>
            <a:off x="1024128" y="2825496"/>
            <a:ext cx="17649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6819 ROWS</a:t>
            </a:r>
            <a:endParaRPr/>
          </a:p>
          <a:p>
            <a:pPr indent="0" lvl="0" marL="0" rtl="0" algn="ctr">
              <a:spcBef>
                <a:spcPts val="0"/>
              </a:spcBef>
              <a:spcAft>
                <a:spcPts val="0"/>
              </a:spcAft>
              <a:buNone/>
            </a:pPr>
            <a:r>
              <a:rPr lang="en"/>
              <a:t>96 COLUMNS</a:t>
            </a:r>
            <a:endParaRPr/>
          </a:p>
          <a:p>
            <a:pPr indent="0" lvl="0" marL="0" rtl="0" algn="ctr">
              <a:spcBef>
                <a:spcPts val="0"/>
              </a:spcBef>
              <a:spcAft>
                <a:spcPts val="0"/>
              </a:spcAft>
              <a:buNone/>
            </a:pPr>
            <a:r>
              <a:rPr lang="en"/>
              <a:t>All Numerical</a:t>
            </a:r>
            <a:endParaRPr/>
          </a:p>
        </p:txBody>
      </p:sp>
      <p:sp>
        <p:nvSpPr>
          <p:cNvPr id="2171" name="Google Shape;2171;p36"/>
          <p:cNvSpPr txBox="1"/>
          <p:nvPr>
            <p:ph idx="6" type="subTitle"/>
          </p:nvPr>
        </p:nvSpPr>
        <p:spPr>
          <a:xfrm>
            <a:off x="6355080" y="2825496"/>
            <a:ext cx="17649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VERY IMBALANCED</a:t>
            </a:r>
            <a:endParaRPr/>
          </a:p>
          <a:p>
            <a:pPr indent="0" lvl="0" marL="0" rtl="0" algn="ctr">
              <a:spcBef>
                <a:spcPts val="0"/>
              </a:spcBef>
              <a:spcAft>
                <a:spcPts val="0"/>
              </a:spcAft>
              <a:buNone/>
            </a:pPr>
            <a:r>
              <a:rPr lang="en"/>
              <a:t>6599 - 0</a:t>
            </a:r>
            <a:endParaRPr/>
          </a:p>
          <a:p>
            <a:pPr indent="0" lvl="0" marL="0" rtl="0" algn="ctr">
              <a:spcBef>
                <a:spcPts val="0"/>
              </a:spcBef>
              <a:spcAft>
                <a:spcPts val="0"/>
              </a:spcAft>
              <a:buNone/>
            </a:pPr>
            <a:r>
              <a:rPr lang="en"/>
              <a:t>220 - 1</a:t>
            </a:r>
            <a:endParaRPr/>
          </a:p>
        </p:txBody>
      </p:sp>
      <p:grpSp>
        <p:nvGrpSpPr>
          <p:cNvPr id="2172" name="Google Shape;2172;p36"/>
          <p:cNvGrpSpPr/>
          <p:nvPr/>
        </p:nvGrpSpPr>
        <p:grpSpPr>
          <a:xfrm>
            <a:off x="1696099" y="1908349"/>
            <a:ext cx="420796" cy="370732"/>
            <a:chOff x="-3137650" y="2067900"/>
            <a:chExt cx="291450" cy="256775"/>
          </a:xfrm>
        </p:grpSpPr>
        <p:sp>
          <p:nvSpPr>
            <p:cNvPr id="2173" name="Google Shape;2173;p36"/>
            <p:cNvSpPr/>
            <p:nvPr/>
          </p:nvSpPr>
          <p:spPr>
            <a:xfrm>
              <a:off x="-3137650" y="2067900"/>
              <a:ext cx="291450" cy="187475"/>
            </a:xfrm>
            <a:custGeom>
              <a:rect b="b" l="l" r="r" t="t"/>
              <a:pathLst>
                <a:path extrusionOk="0" h="7499" w="11658">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174" name="Google Shape;2174;p36"/>
            <p:cNvSpPr/>
            <p:nvPr/>
          </p:nvSpPr>
          <p:spPr>
            <a:xfrm>
              <a:off x="-3137650" y="2273475"/>
              <a:ext cx="291450" cy="51200"/>
            </a:xfrm>
            <a:custGeom>
              <a:rect b="b" l="l" r="r" t="t"/>
              <a:pathLst>
                <a:path extrusionOk="0" h="2048" w="11658">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175" name="Google Shape;2175;p36"/>
            <p:cNvSpPr/>
            <p:nvPr/>
          </p:nvSpPr>
          <p:spPr>
            <a:xfrm>
              <a:off x="-3035250" y="2103000"/>
              <a:ext cx="104000" cy="118500"/>
            </a:xfrm>
            <a:custGeom>
              <a:rect b="b" l="l" r="r" t="t"/>
              <a:pathLst>
                <a:path extrusionOk="0" h="4740" w="416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grpSp>
      <p:grpSp>
        <p:nvGrpSpPr>
          <p:cNvPr id="2176" name="Google Shape;2176;p36"/>
          <p:cNvGrpSpPr/>
          <p:nvPr/>
        </p:nvGrpSpPr>
        <p:grpSpPr>
          <a:xfrm>
            <a:off x="4361602" y="1908360"/>
            <a:ext cx="420796" cy="421770"/>
            <a:chOff x="-3137650" y="2408950"/>
            <a:chExt cx="291450" cy="292125"/>
          </a:xfrm>
        </p:grpSpPr>
        <p:sp>
          <p:nvSpPr>
            <p:cNvPr id="2177" name="Google Shape;2177;p36"/>
            <p:cNvSpPr/>
            <p:nvPr/>
          </p:nvSpPr>
          <p:spPr>
            <a:xfrm>
              <a:off x="-3137650" y="2408950"/>
              <a:ext cx="291450" cy="292125"/>
            </a:xfrm>
            <a:custGeom>
              <a:rect b="b" l="l" r="r" t="t"/>
              <a:pathLst>
                <a:path extrusionOk="0" h="11685" w="11658">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178" name="Google Shape;2178;p36"/>
            <p:cNvSpPr/>
            <p:nvPr/>
          </p:nvSpPr>
          <p:spPr>
            <a:xfrm>
              <a:off x="-3104575" y="24428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179" name="Google Shape;2179;p36"/>
            <p:cNvSpPr/>
            <p:nvPr/>
          </p:nvSpPr>
          <p:spPr>
            <a:xfrm>
              <a:off x="-306990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180" name="Google Shape;2180;p36"/>
            <p:cNvSpPr/>
            <p:nvPr/>
          </p:nvSpPr>
          <p:spPr>
            <a:xfrm>
              <a:off x="-303525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181" name="Google Shape;2181;p36"/>
            <p:cNvSpPr/>
            <p:nvPr/>
          </p:nvSpPr>
          <p:spPr>
            <a:xfrm>
              <a:off x="-3002175" y="2442800"/>
              <a:ext cx="120525" cy="17350"/>
            </a:xfrm>
            <a:custGeom>
              <a:rect b="b" l="l" r="r" t="t"/>
              <a:pathLst>
                <a:path extrusionOk="0" h="694" w="4821">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grpSp>
      <p:grpSp>
        <p:nvGrpSpPr>
          <p:cNvPr id="2182" name="Google Shape;2182;p36"/>
          <p:cNvGrpSpPr/>
          <p:nvPr/>
        </p:nvGrpSpPr>
        <p:grpSpPr>
          <a:xfrm>
            <a:off x="7027102" y="1909371"/>
            <a:ext cx="421914" cy="420759"/>
            <a:chOff x="-2571737" y="2403625"/>
            <a:chExt cx="292225" cy="291425"/>
          </a:xfrm>
        </p:grpSpPr>
        <p:sp>
          <p:nvSpPr>
            <p:cNvPr id="2183" name="Google Shape;2183;p36"/>
            <p:cNvSpPr/>
            <p:nvPr/>
          </p:nvSpPr>
          <p:spPr>
            <a:xfrm>
              <a:off x="-2571737" y="2403625"/>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184" name="Google Shape;2184;p36"/>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185" name="Google Shape;2185;p36"/>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186" name="Google Shape;2186;p36"/>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187" name="Google Shape;2187;p36"/>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188" name="Google Shape;2188;p36"/>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189" name="Google Shape;2189;p36"/>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3" name="Shape 2193"/>
        <p:cNvGrpSpPr/>
        <p:nvPr/>
      </p:nvGrpSpPr>
      <p:grpSpPr>
        <a:xfrm>
          <a:off x="0" y="0"/>
          <a:ext cx="0" cy="0"/>
          <a:chOff x="0" y="0"/>
          <a:chExt cx="0" cy="0"/>
        </a:xfrm>
      </p:grpSpPr>
      <p:pic>
        <p:nvPicPr>
          <p:cNvPr id="2194" name="Google Shape;2194;p37"/>
          <p:cNvPicPr preferRelativeResize="0"/>
          <p:nvPr/>
        </p:nvPicPr>
        <p:blipFill>
          <a:blip r:embed="rId3">
            <a:alphaModFix/>
          </a:blip>
          <a:stretch>
            <a:fillRect/>
          </a:stretch>
        </p:blipFill>
        <p:spPr>
          <a:xfrm>
            <a:off x="1884225" y="514350"/>
            <a:ext cx="5524500" cy="411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8" name="Shape 2198"/>
        <p:cNvGrpSpPr/>
        <p:nvPr/>
      </p:nvGrpSpPr>
      <p:grpSpPr>
        <a:xfrm>
          <a:off x="0" y="0"/>
          <a:ext cx="0" cy="0"/>
          <a:chOff x="0" y="0"/>
          <a:chExt cx="0" cy="0"/>
        </a:xfrm>
      </p:grpSpPr>
      <p:sp>
        <p:nvSpPr>
          <p:cNvPr id="2199" name="Google Shape;2199;p38"/>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Preparation and Initial Modeling</a:t>
            </a:r>
            <a:endParaRPr/>
          </a:p>
        </p:txBody>
      </p:sp>
      <p:sp>
        <p:nvSpPr>
          <p:cNvPr id="2200" name="Google Shape;2200;p38"/>
          <p:cNvSpPr txBox="1"/>
          <p:nvPr>
            <p:ph idx="1" type="subTitle"/>
          </p:nvPr>
        </p:nvSpPr>
        <p:spPr>
          <a:xfrm>
            <a:off x="1709928" y="1545336"/>
            <a:ext cx="19452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Data Preprocessing </a:t>
            </a:r>
            <a:endParaRPr/>
          </a:p>
        </p:txBody>
      </p:sp>
      <p:sp>
        <p:nvSpPr>
          <p:cNvPr id="2201" name="Google Shape;2201;p38"/>
          <p:cNvSpPr txBox="1"/>
          <p:nvPr>
            <p:ph idx="2" type="subTitle"/>
          </p:nvPr>
        </p:nvSpPr>
        <p:spPr>
          <a:xfrm>
            <a:off x="1709928" y="1938528"/>
            <a:ext cx="19452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Step cleaning and prepare the Data</a:t>
            </a:r>
            <a:endParaRPr>
              <a:latin typeface="Barlow Semi Condensed"/>
              <a:ea typeface="Barlow Semi Condensed"/>
              <a:cs typeface="Barlow Semi Condensed"/>
              <a:sym typeface="Barlow Semi Condensed"/>
            </a:endParaRPr>
          </a:p>
        </p:txBody>
      </p:sp>
      <p:sp>
        <p:nvSpPr>
          <p:cNvPr id="2202" name="Google Shape;2202;p38"/>
          <p:cNvSpPr txBox="1"/>
          <p:nvPr>
            <p:ph idx="3" type="subTitle"/>
          </p:nvPr>
        </p:nvSpPr>
        <p:spPr>
          <a:xfrm>
            <a:off x="5468095" y="1545325"/>
            <a:ext cx="27441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SMOTE and the IMPACT</a:t>
            </a:r>
            <a:endParaRPr/>
          </a:p>
        </p:txBody>
      </p:sp>
      <p:sp>
        <p:nvSpPr>
          <p:cNvPr id="2203" name="Google Shape;2203;p38"/>
          <p:cNvSpPr txBox="1"/>
          <p:nvPr>
            <p:ph idx="4" type="subTitle"/>
          </p:nvPr>
        </p:nvSpPr>
        <p:spPr>
          <a:xfrm>
            <a:off x="5468112" y="1938528"/>
            <a:ext cx="19476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Handle the Imbalance target/data</a:t>
            </a:r>
            <a:endParaRPr>
              <a:latin typeface="Barlow Semi Condensed"/>
              <a:ea typeface="Barlow Semi Condensed"/>
              <a:cs typeface="Barlow Semi Condensed"/>
              <a:sym typeface="Barlow Semi Condensed"/>
            </a:endParaRPr>
          </a:p>
        </p:txBody>
      </p:sp>
      <p:sp>
        <p:nvSpPr>
          <p:cNvPr id="2204" name="Google Shape;2204;p38"/>
          <p:cNvSpPr txBox="1"/>
          <p:nvPr>
            <p:ph idx="5" type="subTitle"/>
          </p:nvPr>
        </p:nvSpPr>
        <p:spPr>
          <a:xfrm>
            <a:off x="2825496" y="3200400"/>
            <a:ext cx="19452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Model Training</a:t>
            </a:r>
            <a:endParaRPr/>
          </a:p>
        </p:txBody>
      </p:sp>
      <p:sp>
        <p:nvSpPr>
          <p:cNvPr id="2205" name="Google Shape;2205;p38"/>
          <p:cNvSpPr txBox="1"/>
          <p:nvPr>
            <p:ph idx="6" type="subTitle"/>
          </p:nvPr>
        </p:nvSpPr>
        <p:spPr>
          <a:xfrm>
            <a:off x="2825500" y="3593607"/>
            <a:ext cx="1945200" cy="14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Select and train the initials models, see how the model perform</a:t>
            </a:r>
            <a:endParaRPr>
              <a:latin typeface="Barlow Semi Condensed"/>
              <a:ea typeface="Barlow Semi Condensed"/>
              <a:cs typeface="Barlow Semi Condensed"/>
              <a:sym typeface="Barlow Semi Condensed"/>
            </a:endParaRPr>
          </a:p>
        </p:txBody>
      </p:sp>
      <p:sp>
        <p:nvSpPr>
          <p:cNvPr id="2206" name="Google Shape;2206;p38"/>
          <p:cNvSpPr txBox="1"/>
          <p:nvPr/>
        </p:nvSpPr>
        <p:spPr>
          <a:xfrm>
            <a:off x="512064" y="1700784"/>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
        <p:nvSpPr>
          <p:cNvPr id="2207" name="Google Shape;2207;p38"/>
          <p:cNvSpPr txBox="1"/>
          <p:nvPr/>
        </p:nvSpPr>
        <p:spPr>
          <a:xfrm>
            <a:off x="1623369" y="3355848"/>
            <a:ext cx="1179600" cy="107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03</a:t>
            </a:r>
            <a:endParaRPr sz="7200">
              <a:solidFill>
                <a:schemeClr val="accent1"/>
              </a:solidFill>
              <a:latin typeface="Fjalla One"/>
              <a:ea typeface="Fjalla One"/>
              <a:cs typeface="Fjalla One"/>
              <a:sym typeface="Fjalla One"/>
            </a:endParaRPr>
          </a:p>
        </p:txBody>
      </p:sp>
      <p:sp>
        <p:nvSpPr>
          <p:cNvPr id="2208" name="Google Shape;2208;p38"/>
          <p:cNvSpPr txBox="1"/>
          <p:nvPr/>
        </p:nvSpPr>
        <p:spPr>
          <a:xfrm>
            <a:off x="4268116" y="1700784"/>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grpSp>
        <p:nvGrpSpPr>
          <p:cNvPr id="2213" name="Google Shape;2213;p39"/>
          <p:cNvGrpSpPr/>
          <p:nvPr/>
        </p:nvGrpSpPr>
        <p:grpSpPr>
          <a:xfrm>
            <a:off x="4360149" y="632092"/>
            <a:ext cx="3879489" cy="3879489"/>
            <a:chOff x="4522050" y="622650"/>
            <a:chExt cx="3898200" cy="3898200"/>
          </a:xfrm>
        </p:grpSpPr>
        <p:sp>
          <p:nvSpPr>
            <p:cNvPr id="2214" name="Google Shape;2214;p39"/>
            <p:cNvSpPr/>
            <p:nvPr/>
          </p:nvSpPr>
          <p:spPr>
            <a:xfrm>
              <a:off x="4522050" y="622650"/>
              <a:ext cx="3898200" cy="3898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9"/>
            <p:cNvSpPr/>
            <p:nvPr/>
          </p:nvSpPr>
          <p:spPr>
            <a:xfrm>
              <a:off x="4698900" y="799500"/>
              <a:ext cx="3544500" cy="3544500"/>
            </a:xfrm>
            <a:prstGeom prst="ellipse">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6" name="Google Shape;2216;p39"/>
          <p:cNvSpPr txBox="1"/>
          <p:nvPr>
            <p:ph idx="1" type="subTitle"/>
          </p:nvPr>
        </p:nvSpPr>
        <p:spPr>
          <a:xfrm>
            <a:off x="804672" y="1740598"/>
            <a:ext cx="3291900" cy="13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like i was saying this data was pretty clear, no nulls, no duplicated, the only thing to do was to understand the meaning, the context prepare the Data to be trained, like split it and choose the goods features !</a:t>
            </a:r>
            <a:endParaRPr>
              <a:latin typeface="Barlow Semi Condensed"/>
              <a:ea typeface="Barlow Semi Condensed"/>
              <a:cs typeface="Barlow Semi Condensed"/>
              <a:sym typeface="Barlow Semi Condensed"/>
            </a:endParaRPr>
          </a:p>
        </p:txBody>
      </p:sp>
      <p:pic>
        <p:nvPicPr>
          <p:cNvPr id="2217" name="Google Shape;2217;p39"/>
          <p:cNvPicPr preferRelativeResize="0"/>
          <p:nvPr/>
        </p:nvPicPr>
        <p:blipFill rotWithShape="1">
          <a:blip r:embed="rId3">
            <a:alphaModFix/>
          </a:blip>
          <a:srcRect b="0" l="34985" r="2674" t="0"/>
          <a:stretch/>
        </p:blipFill>
        <p:spPr>
          <a:xfrm>
            <a:off x="4718153" y="995200"/>
            <a:ext cx="3144600" cy="3153000"/>
          </a:xfrm>
          <a:prstGeom prst="ellipse">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1" name="Shape 2221"/>
        <p:cNvGrpSpPr/>
        <p:nvPr/>
      </p:nvGrpSpPr>
      <p:grpSpPr>
        <a:xfrm>
          <a:off x="0" y="0"/>
          <a:ext cx="0" cy="0"/>
          <a:chOff x="0" y="0"/>
          <a:chExt cx="0" cy="0"/>
        </a:xfrm>
      </p:grpSpPr>
      <p:grpSp>
        <p:nvGrpSpPr>
          <p:cNvPr id="2222" name="Google Shape;2222;p40"/>
          <p:cNvGrpSpPr/>
          <p:nvPr/>
        </p:nvGrpSpPr>
        <p:grpSpPr>
          <a:xfrm>
            <a:off x="4360149" y="632092"/>
            <a:ext cx="3879489" cy="3879489"/>
            <a:chOff x="4522050" y="622650"/>
            <a:chExt cx="3898200" cy="3898200"/>
          </a:xfrm>
        </p:grpSpPr>
        <p:sp>
          <p:nvSpPr>
            <p:cNvPr id="2223" name="Google Shape;2223;p40"/>
            <p:cNvSpPr/>
            <p:nvPr/>
          </p:nvSpPr>
          <p:spPr>
            <a:xfrm>
              <a:off x="4522050" y="622650"/>
              <a:ext cx="3898200" cy="3898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0"/>
            <p:cNvSpPr/>
            <p:nvPr/>
          </p:nvSpPr>
          <p:spPr>
            <a:xfrm>
              <a:off x="4698900" y="799500"/>
              <a:ext cx="3544500" cy="3544500"/>
            </a:xfrm>
            <a:prstGeom prst="ellipse">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5" name="Google Shape;2225;p40"/>
          <p:cNvSpPr txBox="1"/>
          <p:nvPr>
            <p:ph idx="1" type="subTitle"/>
          </p:nvPr>
        </p:nvSpPr>
        <p:spPr>
          <a:xfrm>
            <a:off x="804672" y="1740598"/>
            <a:ext cx="3291900" cy="13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The Features: </a:t>
            </a:r>
            <a:r>
              <a:rPr lang="en"/>
              <a:t>Too many features for me (96) and it was impossible to use a Heat Map to visualize the high </a:t>
            </a:r>
            <a:r>
              <a:rPr lang="en">
                <a:solidFill>
                  <a:schemeClr val="dk1"/>
                </a:solidFill>
              </a:rPr>
              <a:t>collinearity, so i use a simple </a:t>
            </a:r>
            <a:r>
              <a:rPr lang="en">
                <a:solidFill>
                  <a:schemeClr val="dk1"/>
                </a:solidFill>
              </a:rPr>
              <a:t>function</a:t>
            </a:r>
            <a:r>
              <a:rPr lang="en">
                <a:solidFill>
                  <a:schemeClr val="dk1"/>
                </a:solidFill>
              </a:rPr>
              <a:t> to find the features with correlation greater than a threshold at 0.5.</a:t>
            </a:r>
            <a:endParaRPr>
              <a:solidFill>
                <a:schemeClr val="dk1"/>
              </a:solidFill>
            </a:endParaRPr>
          </a:p>
          <a:p>
            <a:pPr indent="0" lvl="0" marL="0" rtl="0" algn="l">
              <a:spcBef>
                <a:spcPts val="0"/>
              </a:spcBef>
              <a:spcAft>
                <a:spcPts val="0"/>
              </a:spcAft>
              <a:buNone/>
            </a:pPr>
            <a:r>
              <a:t/>
            </a:r>
            <a:endParaRPr/>
          </a:p>
        </p:txBody>
      </p:sp>
      <p:pic>
        <p:nvPicPr>
          <p:cNvPr id="2226" name="Google Shape;2226;p40"/>
          <p:cNvPicPr preferRelativeResize="0"/>
          <p:nvPr/>
        </p:nvPicPr>
        <p:blipFill rotWithShape="1">
          <a:blip r:embed="rId3">
            <a:alphaModFix/>
          </a:blip>
          <a:srcRect b="0" l="34985" r="2674" t="0"/>
          <a:stretch/>
        </p:blipFill>
        <p:spPr>
          <a:xfrm>
            <a:off x="4718153" y="995200"/>
            <a:ext cx="3144600" cy="3153000"/>
          </a:xfrm>
          <a:prstGeom prst="ellipse">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0" name="Shape 2230"/>
        <p:cNvGrpSpPr/>
        <p:nvPr/>
      </p:nvGrpSpPr>
      <p:grpSpPr>
        <a:xfrm>
          <a:off x="0" y="0"/>
          <a:ext cx="0" cy="0"/>
          <a:chOff x="0" y="0"/>
          <a:chExt cx="0" cy="0"/>
        </a:xfrm>
      </p:grpSpPr>
      <p:sp>
        <p:nvSpPr>
          <p:cNvPr id="2231" name="Google Shape;2231;p41"/>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PROCESS</a:t>
            </a:r>
            <a:endParaRPr/>
          </a:p>
        </p:txBody>
      </p:sp>
      <p:sp>
        <p:nvSpPr>
          <p:cNvPr id="2232" name="Google Shape;2232;p41"/>
          <p:cNvSpPr txBox="1"/>
          <p:nvPr/>
        </p:nvSpPr>
        <p:spPr>
          <a:xfrm>
            <a:off x="1005450" y="932550"/>
            <a:ext cx="2429700" cy="63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Split the test data between the Target and the features.</a:t>
            </a:r>
            <a:endParaRPr sz="1600">
              <a:solidFill>
                <a:schemeClr val="dk2"/>
              </a:solidFill>
              <a:latin typeface="Barlow Semi Condensed"/>
              <a:ea typeface="Barlow Semi Condensed"/>
              <a:cs typeface="Barlow Semi Condensed"/>
              <a:sym typeface="Barlow Semi Condensed"/>
            </a:endParaRPr>
          </a:p>
        </p:txBody>
      </p:sp>
      <p:sp>
        <p:nvSpPr>
          <p:cNvPr id="2233" name="Google Shape;2233;p41"/>
          <p:cNvSpPr txBox="1"/>
          <p:nvPr/>
        </p:nvSpPr>
        <p:spPr>
          <a:xfrm>
            <a:off x="3812225" y="932550"/>
            <a:ext cx="3942900" cy="63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Scale the DATA and use logistic Regression for its simplicity in binary outcomes.</a:t>
            </a:r>
            <a:endParaRPr sz="1600">
              <a:solidFill>
                <a:schemeClr val="dk2"/>
              </a:solidFill>
              <a:latin typeface="Barlow Semi Condensed"/>
              <a:ea typeface="Barlow Semi Condensed"/>
              <a:cs typeface="Barlow Semi Condensed"/>
              <a:sym typeface="Barlow Semi Condensed"/>
            </a:endParaRPr>
          </a:p>
        </p:txBody>
      </p:sp>
      <p:sp>
        <p:nvSpPr>
          <p:cNvPr id="2234" name="Google Shape;2234;p41"/>
          <p:cNvSpPr txBox="1"/>
          <p:nvPr/>
        </p:nvSpPr>
        <p:spPr>
          <a:xfrm>
            <a:off x="2643350" y="3609329"/>
            <a:ext cx="2219400" cy="63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Use the SMOTE to balance the data, increase the synthetic minority class samples</a:t>
            </a:r>
            <a:endParaRPr sz="1600">
              <a:solidFill>
                <a:schemeClr val="dk2"/>
              </a:solidFill>
              <a:latin typeface="Barlow Semi Condensed"/>
              <a:ea typeface="Barlow Semi Condensed"/>
              <a:cs typeface="Barlow Semi Condensed"/>
              <a:sym typeface="Barlow Semi Condensed"/>
            </a:endParaRPr>
          </a:p>
        </p:txBody>
      </p:sp>
      <p:sp>
        <p:nvSpPr>
          <p:cNvPr id="2235" name="Google Shape;2235;p41"/>
          <p:cNvSpPr txBox="1"/>
          <p:nvPr/>
        </p:nvSpPr>
        <p:spPr>
          <a:xfrm>
            <a:off x="5919150" y="3609329"/>
            <a:ext cx="2219400" cy="63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The metrics showing a correct prediction 74% </a:t>
            </a:r>
            <a:r>
              <a:rPr b="1" lang="en" sz="1600">
                <a:solidFill>
                  <a:schemeClr val="dk2"/>
                </a:solidFill>
                <a:latin typeface="Barlow Semi Condensed"/>
                <a:ea typeface="Barlow Semi Condensed"/>
                <a:cs typeface="Barlow Semi Condensed"/>
                <a:sym typeface="Barlow Semi Condensed"/>
              </a:rPr>
              <a:t>BUT DOUBLE BUT</a:t>
            </a:r>
            <a:endParaRPr b="1" sz="1600">
              <a:solidFill>
                <a:schemeClr val="dk2"/>
              </a:solidFill>
              <a:latin typeface="Barlow Semi Condensed"/>
              <a:ea typeface="Barlow Semi Condensed"/>
              <a:cs typeface="Barlow Semi Condensed"/>
              <a:sym typeface="Barlow Semi Condensed"/>
            </a:endParaRPr>
          </a:p>
        </p:txBody>
      </p:sp>
      <p:grpSp>
        <p:nvGrpSpPr>
          <p:cNvPr id="2236" name="Google Shape;2236;p41"/>
          <p:cNvGrpSpPr/>
          <p:nvPr/>
        </p:nvGrpSpPr>
        <p:grpSpPr>
          <a:xfrm>
            <a:off x="1079358" y="1589769"/>
            <a:ext cx="7059196" cy="2034464"/>
            <a:chOff x="1621724" y="2106974"/>
            <a:chExt cx="5900364" cy="1517351"/>
          </a:xfrm>
        </p:grpSpPr>
        <p:grpSp>
          <p:nvGrpSpPr>
            <p:cNvPr id="2237" name="Google Shape;2237;p41"/>
            <p:cNvGrpSpPr/>
            <p:nvPr/>
          </p:nvGrpSpPr>
          <p:grpSpPr>
            <a:xfrm>
              <a:off x="2604811" y="2884996"/>
              <a:ext cx="4021725" cy="538"/>
              <a:chOff x="3762462" y="2553002"/>
              <a:chExt cx="1121570" cy="150"/>
            </a:xfrm>
          </p:grpSpPr>
          <p:cxnSp>
            <p:nvCxnSpPr>
              <p:cNvPr id="2238" name="Google Shape;2238;p41"/>
              <p:cNvCxnSpPr/>
              <p:nvPr/>
            </p:nvCxnSpPr>
            <p:spPr>
              <a:xfrm>
                <a:off x="4195395" y="2553002"/>
                <a:ext cx="231600" cy="0"/>
              </a:xfrm>
              <a:prstGeom prst="straightConnector1">
                <a:avLst/>
              </a:prstGeom>
              <a:noFill/>
              <a:ln cap="flat" cmpd="sng" w="9525">
                <a:solidFill>
                  <a:srgbClr val="595959"/>
                </a:solidFill>
                <a:prstDash val="solid"/>
                <a:round/>
                <a:headEnd len="med" w="med" type="none"/>
                <a:tailEnd len="med" w="med" type="none"/>
              </a:ln>
            </p:spPr>
          </p:cxnSp>
          <p:cxnSp>
            <p:nvCxnSpPr>
              <p:cNvPr id="2239" name="Google Shape;2239;p41"/>
              <p:cNvCxnSpPr/>
              <p:nvPr/>
            </p:nvCxnSpPr>
            <p:spPr>
              <a:xfrm>
                <a:off x="4652432" y="2553002"/>
                <a:ext cx="231600" cy="0"/>
              </a:xfrm>
              <a:prstGeom prst="straightConnector1">
                <a:avLst/>
              </a:prstGeom>
              <a:noFill/>
              <a:ln cap="flat" cmpd="sng" w="9525">
                <a:solidFill>
                  <a:srgbClr val="595959"/>
                </a:solidFill>
                <a:prstDash val="solid"/>
                <a:round/>
                <a:headEnd len="med" w="med" type="none"/>
                <a:tailEnd len="med" w="med" type="none"/>
              </a:ln>
            </p:spPr>
          </p:cxnSp>
          <p:cxnSp>
            <p:nvCxnSpPr>
              <p:cNvPr id="2240" name="Google Shape;2240;p41"/>
              <p:cNvCxnSpPr>
                <a:stCxn id="2241" idx="6"/>
                <a:endCxn id="2242" idx="2"/>
              </p:cNvCxnSpPr>
              <p:nvPr/>
            </p:nvCxnSpPr>
            <p:spPr>
              <a:xfrm>
                <a:off x="3762462" y="2553152"/>
                <a:ext cx="183000" cy="0"/>
              </a:xfrm>
              <a:prstGeom prst="straightConnector1">
                <a:avLst/>
              </a:prstGeom>
              <a:noFill/>
              <a:ln cap="flat" cmpd="sng" w="9525">
                <a:solidFill>
                  <a:srgbClr val="595959"/>
                </a:solidFill>
                <a:prstDash val="solid"/>
                <a:round/>
                <a:headEnd len="med" w="med" type="none"/>
                <a:tailEnd len="med" w="med" type="none"/>
              </a:ln>
            </p:spPr>
          </p:cxnSp>
        </p:grpSp>
        <p:cxnSp>
          <p:nvCxnSpPr>
            <p:cNvPr id="2243" name="Google Shape;2243;p41"/>
            <p:cNvCxnSpPr/>
            <p:nvPr/>
          </p:nvCxnSpPr>
          <p:spPr>
            <a:xfrm>
              <a:off x="3752008" y="3186309"/>
              <a:ext cx="0" cy="358221"/>
            </a:xfrm>
            <a:prstGeom prst="straightConnector1">
              <a:avLst/>
            </a:prstGeom>
            <a:noFill/>
            <a:ln cap="flat" cmpd="sng" w="9525">
              <a:solidFill>
                <a:schemeClr val="dk2"/>
              </a:solidFill>
              <a:prstDash val="solid"/>
              <a:round/>
              <a:headEnd len="med" w="med" type="none"/>
              <a:tailEnd len="med" w="med" type="none"/>
            </a:ln>
          </p:spPr>
        </p:cxnSp>
        <p:grpSp>
          <p:nvGrpSpPr>
            <p:cNvPr id="2244" name="Google Shape;2244;p41"/>
            <p:cNvGrpSpPr/>
            <p:nvPr/>
          </p:nvGrpSpPr>
          <p:grpSpPr>
            <a:xfrm>
              <a:off x="3261117" y="2393765"/>
              <a:ext cx="983055" cy="983055"/>
              <a:chOff x="3347725" y="2480342"/>
              <a:chExt cx="810032" cy="810032"/>
            </a:xfrm>
          </p:grpSpPr>
          <p:sp>
            <p:nvSpPr>
              <p:cNvPr id="2242" name="Google Shape;2242;p41"/>
              <p:cNvSpPr/>
              <p:nvPr/>
            </p:nvSpPr>
            <p:spPr>
              <a:xfrm>
                <a:off x="3347725" y="2480342"/>
                <a:ext cx="810032" cy="810032"/>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1"/>
              <p:cNvSpPr/>
              <p:nvPr/>
            </p:nvSpPr>
            <p:spPr>
              <a:xfrm>
                <a:off x="3451091" y="2583719"/>
                <a:ext cx="603490" cy="60349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46" name="Google Shape;2246;p41"/>
            <p:cNvCxnSpPr>
              <a:stCxn id="2247" idx="0"/>
            </p:cNvCxnSpPr>
            <p:nvPr/>
          </p:nvCxnSpPr>
          <p:spPr>
            <a:xfrm rot="10800000">
              <a:off x="5391613" y="2122099"/>
              <a:ext cx="0" cy="396900"/>
            </a:xfrm>
            <a:prstGeom prst="straightConnector1">
              <a:avLst/>
            </a:prstGeom>
            <a:noFill/>
            <a:ln cap="flat" cmpd="sng" w="9525">
              <a:solidFill>
                <a:schemeClr val="dk2"/>
              </a:solidFill>
              <a:prstDash val="solid"/>
              <a:round/>
              <a:headEnd len="med" w="med" type="none"/>
              <a:tailEnd len="med" w="med" type="none"/>
            </a:ln>
          </p:spPr>
        </p:cxnSp>
        <p:grpSp>
          <p:nvGrpSpPr>
            <p:cNvPr id="2248" name="Google Shape;2248;p41"/>
            <p:cNvGrpSpPr/>
            <p:nvPr/>
          </p:nvGrpSpPr>
          <p:grpSpPr>
            <a:xfrm>
              <a:off x="4899976" y="2393376"/>
              <a:ext cx="983044" cy="983044"/>
              <a:chOff x="4987056" y="2480342"/>
              <a:chExt cx="808956" cy="808956"/>
            </a:xfrm>
          </p:grpSpPr>
          <p:sp>
            <p:nvSpPr>
              <p:cNvPr id="2249" name="Google Shape;2249;p41"/>
              <p:cNvSpPr/>
              <p:nvPr/>
            </p:nvSpPr>
            <p:spPr>
              <a:xfrm>
                <a:off x="4987056" y="2480342"/>
                <a:ext cx="808956" cy="808956"/>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1"/>
              <p:cNvSpPr/>
              <p:nvPr/>
            </p:nvSpPr>
            <p:spPr>
              <a:xfrm>
                <a:off x="5090423" y="2583719"/>
                <a:ext cx="602414" cy="602414"/>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50" name="Google Shape;2250;p41"/>
            <p:cNvCxnSpPr/>
            <p:nvPr/>
          </p:nvCxnSpPr>
          <p:spPr>
            <a:xfrm>
              <a:off x="7031106" y="3186309"/>
              <a:ext cx="0" cy="357146"/>
            </a:xfrm>
            <a:prstGeom prst="straightConnector1">
              <a:avLst/>
            </a:prstGeom>
            <a:noFill/>
            <a:ln cap="flat" cmpd="sng" w="9525">
              <a:solidFill>
                <a:schemeClr val="dk2"/>
              </a:solidFill>
              <a:prstDash val="solid"/>
              <a:round/>
              <a:headEnd len="med" w="med" type="none"/>
              <a:tailEnd len="med" w="med" type="none"/>
            </a:ln>
          </p:spPr>
        </p:cxnSp>
        <p:grpSp>
          <p:nvGrpSpPr>
            <p:cNvPr id="2251" name="Google Shape;2251;p41"/>
            <p:cNvGrpSpPr/>
            <p:nvPr/>
          </p:nvGrpSpPr>
          <p:grpSpPr>
            <a:xfrm>
              <a:off x="6539045" y="2393178"/>
              <a:ext cx="983044" cy="983044"/>
              <a:chOff x="6626363" y="2480342"/>
              <a:chExt cx="808956" cy="808956"/>
            </a:xfrm>
          </p:grpSpPr>
          <p:sp>
            <p:nvSpPr>
              <p:cNvPr id="2252" name="Google Shape;2252;p41"/>
              <p:cNvSpPr/>
              <p:nvPr/>
            </p:nvSpPr>
            <p:spPr>
              <a:xfrm>
                <a:off x="6626363" y="2480342"/>
                <a:ext cx="808956" cy="808956"/>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1"/>
              <p:cNvSpPr/>
              <p:nvPr/>
            </p:nvSpPr>
            <p:spPr>
              <a:xfrm>
                <a:off x="6729729" y="2583719"/>
                <a:ext cx="602414" cy="602414"/>
              </a:xfrm>
              <a:prstGeom prst="ellipse">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54" name="Google Shape;2254;p41"/>
            <p:cNvCxnSpPr>
              <a:stCxn id="2255" idx="0"/>
            </p:cNvCxnSpPr>
            <p:nvPr/>
          </p:nvCxnSpPr>
          <p:spPr>
            <a:xfrm rot="10800000">
              <a:off x="2113432" y="2122227"/>
              <a:ext cx="0" cy="397200"/>
            </a:xfrm>
            <a:prstGeom prst="straightConnector1">
              <a:avLst/>
            </a:prstGeom>
            <a:noFill/>
            <a:ln cap="flat" cmpd="sng" w="9525">
              <a:solidFill>
                <a:schemeClr val="dk2"/>
              </a:solidFill>
              <a:prstDash val="solid"/>
              <a:round/>
              <a:headEnd len="med" w="med" type="none"/>
              <a:tailEnd len="med" w="med" type="none"/>
            </a:ln>
          </p:spPr>
        </p:cxnSp>
        <p:grpSp>
          <p:nvGrpSpPr>
            <p:cNvPr id="2256" name="Google Shape;2256;p41"/>
            <p:cNvGrpSpPr/>
            <p:nvPr/>
          </p:nvGrpSpPr>
          <p:grpSpPr>
            <a:xfrm>
              <a:off x="1621724" y="2393805"/>
              <a:ext cx="983087" cy="983459"/>
              <a:chOff x="1708681" y="2480698"/>
              <a:chExt cx="809125" cy="809432"/>
            </a:xfrm>
          </p:grpSpPr>
          <p:sp>
            <p:nvSpPr>
              <p:cNvPr id="2241" name="Google Shape;2241;p41"/>
              <p:cNvSpPr/>
              <p:nvPr/>
            </p:nvSpPr>
            <p:spPr>
              <a:xfrm>
                <a:off x="1708681" y="2480698"/>
                <a:ext cx="809125" cy="809432"/>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1"/>
              <p:cNvSpPr/>
              <p:nvPr/>
            </p:nvSpPr>
            <p:spPr>
              <a:xfrm>
                <a:off x="1812063" y="2584091"/>
                <a:ext cx="602631" cy="602631"/>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7" name="Google Shape;2257;p41"/>
            <p:cNvSpPr/>
            <p:nvPr/>
          </p:nvSpPr>
          <p:spPr>
            <a:xfrm>
              <a:off x="2073125" y="2106975"/>
              <a:ext cx="79800" cy="79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1"/>
            <p:cNvSpPr/>
            <p:nvPr/>
          </p:nvSpPr>
          <p:spPr>
            <a:xfrm>
              <a:off x="5351645" y="2106974"/>
              <a:ext cx="79800" cy="79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1"/>
            <p:cNvSpPr/>
            <p:nvPr/>
          </p:nvSpPr>
          <p:spPr>
            <a:xfrm>
              <a:off x="3711575" y="3544525"/>
              <a:ext cx="79800" cy="798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1"/>
            <p:cNvSpPr/>
            <p:nvPr/>
          </p:nvSpPr>
          <p:spPr>
            <a:xfrm>
              <a:off x="6990966" y="3544525"/>
              <a:ext cx="79800" cy="798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1" name="Google Shape;2261;p41"/>
          <p:cNvSpPr txBox="1"/>
          <p:nvPr/>
        </p:nvSpPr>
        <p:spPr>
          <a:xfrm>
            <a:off x="893649" y="2465250"/>
            <a:ext cx="15786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lt1"/>
                </a:solidFill>
                <a:latin typeface="Barlow Semi Condensed Medium"/>
                <a:ea typeface="Barlow Semi Condensed Medium"/>
                <a:cs typeface="Barlow Semi Condensed Medium"/>
                <a:sym typeface="Barlow Semi Condensed Medium"/>
              </a:rPr>
              <a:t>Preprocessing</a:t>
            </a:r>
            <a:endParaRPr sz="1000">
              <a:solidFill>
                <a:schemeClr val="lt1"/>
              </a:solidFill>
              <a:latin typeface="Barlow Semi Condensed Medium"/>
              <a:ea typeface="Barlow Semi Condensed Medium"/>
              <a:cs typeface="Barlow Semi Condensed Medium"/>
              <a:sym typeface="Barlow Semi Condensed Medium"/>
            </a:endParaRPr>
          </a:p>
        </p:txBody>
      </p:sp>
      <p:sp>
        <p:nvSpPr>
          <p:cNvPr id="2262" name="Google Shape;2262;p41"/>
          <p:cNvSpPr txBox="1"/>
          <p:nvPr/>
        </p:nvSpPr>
        <p:spPr>
          <a:xfrm>
            <a:off x="3041725" y="2465238"/>
            <a:ext cx="12396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accent1"/>
                </a:solidFill>
                <a:latin typeface="Barlow Semi Condensed Medium"/>
                <a:ea typeface="Barlow Semi Condensed Medium"/>
                <a:cs typeface="Barlow Semi Condensed Medium"/>
                <a:sym typeface="Barlow Semi Condensed Medium"/>
              </a:rPr>
              <a:t>SMOTE</a:t>
            </a:r>
            <a:endParaRPr sz="1000">
              <a:solidFill>
                <a:schemeClr val="accent1"/>
              </a:solidFill>
              <a:latin typeface="Barlow Semi Condensed Medium"/>
              <a:ea typeface="Barlow Semi Condensed Medium"/>
              <a:cs typeface="Barlow Semi Condensed Medium"/>
              <a:sym typeface="Barlow Semi Condensed Medium"/>
            </a:endParaRPr>
          </a:p>
        </p:txBody>
      </p:sp>
      <p:sp>
        <p:nvSpPr>
          <p:cNvPr id="2263" name="Google Shape;2263;p41"/>
          <p:cNvSpPr txBox="1"/>
          <p:nvPr/>
        </p:nvSpPr>
        <p:spPr>
          <a:xfrm>
            <a:off x="4850774" y="2465250"/>
            <a:ext cx="14433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lt1"/>
                </a:solidFill>
                <a:latin typeface="Barlow Semi Condensed Medium"/>
                <a:ea typeface="Barlow Semi Condensed Medium"/>
                <a:cs typeface="Barlow Semi Condensed Medium"/>
                <a:sym typeface="Barlow Semi Condensed Medium"/>
              </a:rPr>
              <a:t>Model Training</a:t>
            </a:r>
            <a:endParaRPr sz="1000">
              <a:solidFill>
                <a:schemeClr val="lt1"/>
              </a:solidFill>
              <a:latin typeface="Barlow Semi Condensed Medium"/>
              <a:ea typeface="Barlow Semi Condensed Medium"/>
              <a:cs typeface="Barlow Semi Condensed Medium"/>
              <a:sym typeface="Barlow Semi Condensed Medium"/>
            </a:endParaRPr>
          </a:p>
        </p:txBody>
      </p:sp>
      <p:sp>
        <p:nvSpPr>
          <p:cNvPr id="2264" name="Google Shape;2264;p41"/>
          <p:cNvSpPr txBox="1"/>
          <p:nvPr/>
        </p:nvSpPr>
        <p:spPr>
          <a:xfrm>
            <a:off x="6832924" y="2465250"/>
            <a:ext cx="14433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accent1"/>
                </a:solidFill>
                <a:latin typeface="Barlow Semi Condensed Medium"/>
                <a:ea typeface="Barlow Semi Condensed Medium"/>
                <a:cs typeface="Barlow Semi Condensed Medium"/>
                <a:sym typeface="Barlow Semi Condensed Medium"/>
              </a:rPr>
              <a:t>Evaluation</a:t>
            </a:r>
            <a:endParaRPr sz="1000">
              <a:solidFill>
                <a:schemeClr val="accent1"/>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