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33" Type="http://schemas.openxmlformats.org/officeDocument/2006/relationships/font" Target="fonts/Comfortaa-bold.fntdata"/><Relationship Id="rId10" Type="http://schemas.openxmlformats.org/officeDocument/2006/relationships/slide" Target="slides/slide5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8894e18fcc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8894e18fcc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894e18fcc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894e18fcc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8894e18fcc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8894e18fcc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e89b2f43db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e89b2f43db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89c61442e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89c61442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89c61444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89c61444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81d1e0682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81d1e0682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894e18fcc_0_2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894e18fcc_0_2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894e18fc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894e18fc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8894e18fcc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8894e18fcc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8894e18fcc_1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8894e18fcc_1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8894e18fcc_1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8894e18fcc_1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89ce95dc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89ce95dc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8894e18fcc_1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8894e18fcc_1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89b2f43d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89b2f43d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043503" y="0"/>
            <a:ext cx="3814072" cy="3339502"/>
            <a:chOff x="5043503" y="0"/>
            <a:chExt cx="3814072" cy="3339502"/>
          </a:xfrm>
        </p:grpSpPr>
        <p:sp>
          <p:nvSpPr>
            <p:cNvPr id="14" name="Google Shape;14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6" name="Google Shape;16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rgbClr val="DEA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21" name="Google Shape;21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rgbClr val="DEA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1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31" name="Google Shape;131;p11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32" name="Google Shape;132;p1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11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36" name="Google Shape;136;p11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11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40" name="Google Shape;140;p1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" name="Google Shape;142;p1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0" name="Google Shape;150;p12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1" name="Google Shape;151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54" name="Google Shape;154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60" name="Google Shape;160;p1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61" name="Google Shape;161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66" name="Google Shape;166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72" name="Google Shape;172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77" name="Google Shape;177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81" name="Google Shape;181;p1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87" name="Google Shape;187;p1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92" name="Google Shape;192;p1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96" name="Google Shape;196;p1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1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02" name="Google Shape;202;p1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1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07" name="Google Shape;207;p1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12" name="Google Shape;212;p1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16" name="Google Shape;216;p1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21" name="Google Shape;221;p1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26" name="Google Shape;226;p1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32" name="Google Shape;232;p1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1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37" name="Google Shape;237;p1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41" name="Google Shape;241;p1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1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46" name="Google Shape;246;p1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1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52" name="Google Shape;252;p1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57" name="Google Shape;257;p1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61" name="Google Shape;261;p1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" name="Google Shape;266;p1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67" name="Google Shape;267;p1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1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72" name="Google Shape;272;p1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1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77" name="Google Shape;277;p1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1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81" name="Google Shape;281;p1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5" name="Google Shape;285;p14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7647812" y="179238"/>
            <a:ext cx="1209763" cy="3160264"/>
            <a:chOff x="7647812" y="179238"/>
            <a:chExt cx="1209763" cy="3160264"/>
          </a:xfrm>
        </p:grpSpPr>
        <p:sp>
          <p:nvSpPr>
            <p:cNvPr id="33" name="Google Shape;33;p3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5" name="Google Shape;35;p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" name="Google Shape;38;p3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rgbClr val="DEA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" name="Google Shape;39;p3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0" name="Google Shape;40;p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5043503" y="0"/>
            <a:ext cx="3814072" cy="3339502"/>
            <a:chOff x="5043503" y="0"/>
            <a:chExt cx="3814072" cy="3339502"/>
          </a:xfrm>
        </p:grpSpPr>
        <p:sp>
          <p:nvSpPr>
            <p:cNvPr id="47" name="Google Shape;47;p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" name="Google Shape;48;p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49" name="Google Shape;49;p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" name="Google Shape;52;p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rgbClr val="DEA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" name="Google Shape;53;p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54" name="Google Shape;54;p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" name="Google Shape;56;p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rgbClr val="DEA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3" name="Google Shape;63;p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4" name="Google Shape;64;p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C0791B">
                  <a:alpha val="746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C0791B">
                  <a:alpha val="746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C0791B">
                  <a:alpha val="746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5" name="Google Shape;75;p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C0791B">
                  <a:alpha val="746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" name="Google Shape;80;p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6957859" y="2904008"/>
            <a:ext cx="2186148" cy="2239500"/>
            <a:chOff x="6775084" y="2904008"/>
            <a:chExt cx="2186148" cy="2239500"/>
          </a:xfrm>
        </p:grpSpPr>
        <p:grpSp>
          <p:nvGrpSpPr>
            <p:cNvPr id="83" name="Google Shape;83;p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84" name="Google Shape;84;p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87" name="Google Shape;87;p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91" name="Google Shape;91;p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DEA65C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0" name="Google Shape;110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18" name="Google Shape;118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4" name="Google Shape;124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F2E7D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trello.com/b/HKQZIrwm/database-project-week-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rello.com/b/HKQZIrw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ctrTitle"/>
          </p:nvPr>
        </p:nvSpPr>
        <p:spPr>
          <a:xfrm>
            <a:off x="560225" y="1076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1595"/>
              <a:buNone/>
            </a:pPr>
            <a:r>
              <a:rPr lang="en" sz="3133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Database Project</a:t>
            </a:r>
            <a:endParaRPr sz="3452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60202"/>
              <a:buNone/>
            </a:pPr>
            <a:r>
              <a:rPr b="0" lang="en" sz="1644" u="sng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Female Indicator Well-Being (FIWB)</a:t>
            </a:r>
            <a:endParaRPr b="0" sz="1644" u="sng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60202"/>
              <a:buNone/>
            </a:pPr>
            <a:r>
              <a:t/>
            </a:r>
            <a:endParaRPr b="0" sz="1644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60202"/>
              <a:buNone/>
            </a:pPr>
            <a:r>
              <a:rPr b="0" lang="en" sz="1644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Team members: </a:t>
            </a:r>
            <a:endParaRPr b="0" sz="1644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ct val="60202"/>
              <a:buNone/>
            </a:pPr>
            <a:r>
              <a:rPr b="0" lang="en" sz="1644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Guillaume Capelli &amp; </a:t>
            </a:r>
            <a:r>
              <a:rPr b="0" lang="en" sz="1644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Hilda Monterrubio</a:t>
            </a:r>
            <a:endParaRPr b="0" sz="1644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0202"/>
              <a:buNone/>
            </a:pPr>
            <a:r>
              <a:t/>
            </a:r>
            <a:endParaRPr b="0" sz="1644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0202"/>
              <a:buNone/>
            </a:pPr>
            <a:r>
              <a:t/>
            </a:r>
            <a:endParaRPr b="0" sz="1644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0202"/>
              <a:buNone/>
            </a:pPr>
            <a:r>
              <a:rPr b="0" lang="en" sz="1644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October 9th, 2023</a:t>
            </a:r>
            <a:endParaRPr sz="1885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25" y="4048600"/>
            <a:ext cx="813752" cy="81375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8550500" y="163100"/>
            <a:ext cx="34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/>
        </p:nvSpPr>
        <p:spPr>
          <a:xfrm>
            <a:off x="368250" y="1256975"/>
            <a:ext cx="8159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What was the most important technical challenge you faced?</a:t>
            </a:r>
            <a:endParaRPr b="1" sz="12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lphaL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Ensuring that the selected indicators were providing us with data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lphaL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Cleaning the data accordingly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lphaL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Exporting the DataFrames into a SQL database in the required format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D1C1D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How did you overcome those challenges?</a:t>
            </a:r>
            <a:endParaRPr b="1" sz="12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82" name="Google Shape;382;p25"/>
          <p:cNvSpPr txBox="1"/>
          <p:nvPr>
            <p:ph type="ctrTitle"/>
          </p:nvPr>
        </p:nvSpPr>
        <p:spPr>
          <a:xfrm>
            <a:off x="409575" y="307750"/>
            <a:ext cx="52521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2. Technical challenges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25"/>
          <p:cNvSpPr txBox="1"/>
          <p:nvPr/>
        </p:nvSpPr>
        <p:spPr>
          <a:xfrm>
            <a:off x="8550500" y="143000"/>
            <a:ext cx="34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/>
        </p:nvSpPr>
        <p:spPr>
          <a:xfrm>
            <a:off x="476050" y="1134500"/>
            <a:ext cx="76821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High-level process:</a:t>
            </a:r>
            <a:endParaRPr b="1" sz="1200">
              <a:solidFill>
                <a:srgbClr val="1D1C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Created a project plan in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Trello</a:t>
            </a: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Chose a subject and started digging into the available data sources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Tested a couple of indicators as there were many with ‘null’ data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Narrowed down our scope and selected our 5 indicators 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Collected the data, created our Dataframes and exported them into our SQL database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Created our ER model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Sorted, cleaned and filtered the data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Implemented the queries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5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Worked on the methodology of our composite Indicator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90" name="Google Shape;390;p26"/>
          <p:cNvSpPr txBox="1"/>
          <p:nvPr>
            <p:ph type="ctrTitle"/>
          </p:nvPr>
        </p:nvSpPr>
        <p:spPr>
          <a:xfrm>
            <a:off x="419000" y="276967"/>
            <a:ext cx="42555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3. Process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26"/>
          <p:cNvSpPr txBox="1"/>
          <p:nvPr/>
        </p:nvSpPr>
        <p:spPr>
          <a:xfrm>
            <a:off x="8451050" y="161825"/>
            <a:ext cx="34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97" name="Google Shape;397;p27"/>
          <p:cNvSpPr txBox="1"/>
          <p:nvPr>
            <p:ph type="ctrTitle"/>
          </p:nvPr>
        </p:nvSpPr>
        <p:spPr>
          <a:xfrm>
            <a:off x="495200" y="429367"/>
            <a:ext cx="42555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Main results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8" name="Google Shape;398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50" y="1378287"/>
            <a:ext cx="4468149" cy="2762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525" y="1388766"/>
            <a:ext cx="4434201" cy="274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1475" y="3823900"/>
            <a:ext cx="1523750" cy="2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7"/>
          <p:cNvSpPr txBox="1"/>
          <p:nvPr/>
        </p:nvSpPr>
        <p:spPr>
          <a:xfrm>
            <a:off x="8451050" y="161825"/>
            <a:ext cx="34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07" name="Google Shape;407;p28"/>
          <p:cNvSpPr txBox="1"/>
          <p:nvPr>
            <p:ph type="ctrTitle"/>
          </p:nvPr>
        </p:nvSpPr>
        <p:spPr>
          <a:xfrm>
            <a:off x="495200" y="429367"/>
            <a:ext cx="42555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4. Main AVG results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8" name="Google Shape;4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6650"/>
            <a:ext cx="4343374" cy="24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775" y="1696638"/>
            <a:ext cx="4088501" cy="243904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8"/>
          <p:cNvSpPr txBox="1"/>
          <p:nvPr/>
        </p:nvSpPr>
        <p:spPr>
          <a:xfrm>
            <a:off x="8451050" y="161825"/>
            <a:ext cx="34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16" name="Google Shape;416;p29"/>
          <p:cNvSpPr txBox="1"/>
          <p:nvPr>
            <p:ph type="ctrTitle"/>
          </p:nvPr>
        </p:nvSpPr>
        <p:spPr>
          <a:xfrm>
            <a:off x="316500" y="231542"/>
            <a:ext cx="42555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4. Main results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7" name="Google Shape;417;p29" title="Chart"/>
          <p:cNvPicPr preferRelativeResize="0"/>
          <p:nvPr/>
        </p:nvPicPr>
        <p:blipFill rotWithShape="1">
          <a:blip r:embed="rId3">
            <a:alphaModFix/>
          </a:blip>
          <a:srcRect b="3250" l="0" r="2704" t="0"/>
          <a:stretch/>
        </p:blipFill>
        <p:spPr>
          <a:xfrm>
            <a:off x="169575" y="1045650"/>
            <a:ext cx="8591324" cy="380582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9"/>
          <p:cNvSpPr txBox="1"/>
          <p:nvPr/>
        </p:nvSpPr>
        <p:spPr>
          <a:xfrm>
            <a:off x="8451050" y="161825"/>
            <a:ext cx="34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424" name="Google Shape;424;p30"/>
          <p:cNvSpPr txBox="1"/>
          <p:nvPr>
            <p:ph type="ctrTitle"/>
          </p:nvPr>
        </p:nvSpPr>
        <p:spPr>
          <a:xfrm>
            <a:off x="401000" y="212692"/>
            <a:ext cx="42555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4. Main results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5" name="Google Shape;425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75" y="904350"/>
            <a:ext cx="7724924" cy="404907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0"/>
          <p:cNvSpPr txBox="1"/>
          <p:nvPr/>
        </p:nvSpPr>
        <p:spPr>
          <a:xfrm>
            <a:off x="8451050" y="161825"/>
            <a:ext cx="34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31"/>
          <p:cNvSpPr txBox="1"/>
          <p:nvPr>
            <p:ph type="ctrTitle"/>
          </p:nvPr>
        </p:nvSpPr>
        <p:spPr>
          <a:xfrm>
            <a:off x="824000" y="14536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31"/>
          <p:cNvSpPr txBox="1"/>
          <p:nvPr>
            <p:ph idx="1" type="subTitle"/>
          </p:nvPr>
        </p:nvSpPr>
        <p:spPr>
          <a:xfrm>
            <a:off x="900200" y="29925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sz="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538925" y="1324825"/>
            <a:ext cx="4680300" cy="3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ontserrat"/>
              <a:buAutoNum type="arabicPeriod"/>
            </a:pPr>
            <a:r>
              <a:rPr lang="en" sz="155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5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Project Description</a:t>
            </a:r>
            <a:endParaRPr sz="155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ontserrat"/>
              <a:buAutoNum type="arabicPeriod"/>
            </a:pPr>
            <a:r>
              <a:rPr lang="en" sz="155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 Technical Challenges</a:t>
            </a:r>
            <a:endParaRPr sz="155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ontserrat"/>
              <a:buAutoNum type="arabicPeriod"/>
            </a:pPr>
            <a:r>
              <a:rPr lang="en" sz="155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 Process</a:t>
            </a:r>
            <a:endParaRPr sz="155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ontserrat"/>
              <a:buAutoNum type="arabicPeriod"/>
            </a:pPr>
            <a:r>
              <a:rPr lang="en" sz="155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Main results</a:t>
            </a:r>
            <a:endParaRPr sz="155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7025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550"/>
              <a:buFont typeface="Montserrat"/>
              <a:buAutoNum type="arabicPeriod"/>
            </a:pPr>
            <a:r>
              <a:rPr lang="en" sz="155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 Closure</a:t>
            </a:r>
            <a:endParaRPr sz="155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17"/>
          <p:cNvSpPr txBox="1"/>
          <p:nvPr>
            <p:ph type="ctrTitle"/>
          </p:nvPr>
        </p:nvSpPr>
        <p:spPr>
          <a:xfrm>
            <a:off x="602275" y="115969"/>
            <a:ext cx="42555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602275" y="1373625"/>
            <a:ext cx="349800" cy="349800"/>
          </a:xfrm>
          <a:prstGeom prst="ellipse">
            <a:avLst/>
          </a:prstGeom>
          <a:solidFill>
            <a:srgbClr val="DEA65C"/>
          </a:solidFill>
          <a:ln cap="flat" cmpd="sng" w="9525">
            <a:solidFill>
              <a:srgbClr val="DEA6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1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602275" y="1939975"/>
            <a:ext cx="349800" cy="349800"/>
          </a:xfrm>
          <a:prstGeom prst="ellipse">
            <a:avLst/>
          </a:prstGeom>
          <a:solidFill>
            <a:srgbClr val="DEA65C"/>
          </a:solidFill>
          <a:ln cap="flat" cmpd="sng" w="9525">
            <a:solidFill>
              <a:srgbClr val="DEA6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2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602275" y="2506313"/>
            <a:ext cx="349800" cy="349800"/>
          </a:xfrm>
          <a:prstGeom prst="ellipse">
            <a:avLst/>
          </a:prstGeom>
          <a:solidFill>
            <a:srgbClr val="DEA65C"/>
          </a:solidFill>
          <a:ln cap="flat" cmpd="sng" w="9525">
            <a:solidFill>
              <a:srgbClr val="DEA6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3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602275" y="3121400"/>
            <a:ext cx="349800" cy="349800"/>
          </a:xfrm>
          <a:prstGeom prst="ellipse">
            <a:avLst/>
          </a:prstGeom>
          <a:solidFill>
            <a:srgbClr val="DEA65C"/>
          </a:solidFill>
          <a:ln cap="flat" cmpd="sng" w="9525">
            <a:solidFill>
              <a:srgbClr val="DEA6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4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602275" y="3711025"/>
            <a:ext cx="349800" cy="349800"/>
          </a:xfrm>
          <a:prstGeom prst="ellipse">
            <a:avLst/>
          </a:prstGeom>
          <a:solidFill>
            <a:srgbClr val="DEA65C"/>
          </a:solidFill>
          <a:ln cap="flat" cmpd="sng" w="9525">
            <a:solidFill>
              <a:srgbClr val="DEA6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5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8611875" y="115975"/>
            <a:ext cx="34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ctrTitle"/>
          </p:nvPr>
        </p:nvSpPr>
        <p:spPr>
          <a:xfrm>
            <a:off x="316500" y="113024"/>
            <a:ext cx="4255500" cy="10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Montserrat"/>
              <a:buAutoNum type="arabicPeriod"/>
            </a:pPr>
            <a:r>
              <a:rPr lang="en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Project Description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512175" y="1037950"/>
            <a:ext cx="7052400" cy="3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Planning available here &gt;</a:t>
            </a:r>
            <a:r>
              <a:rPr lang="en" sz="1200">
                <a:solidFill>
                  <a:srgbClr val="1D1C1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https://trello.com/b/HKQZIrwm</a:t>
            </a:r>
            <a:endParaRPr b="1"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Data source &gt; </a:t>
            </a:r>
            <a:r>
              <a:rPr b="1"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World Bank</a:t>
            </a: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 &gt; API connection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Scope &gt; </a:t>
            </a:r>
            <a:r>
              <a:rPr b="1"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gender</a:t>
            </a: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 &gt; </a:t>
            </a:r>
            <a:r>
              <a:rPr b="1"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female-related data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Char char="●"/>
            </a:pPr>
            <a:r>
              <a:rPr b="1"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Indicators we selected to build our own female well-being indicator:</a:t>
            </a:r>
            <a:endParaRPr b="1"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Educational attainment: Percentage of females who have at least completed lower secondary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Unemployment: Percentage of females with basic education that are unemployed 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Equality: Percentage of companies led by female managers.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Equality: Time required to start a business, female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rabicPeriod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Equality: Time required to start a business, men (for comparison purposes)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8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658875" y="3059850"/>
            <a:ext cx="217200" cy="227700"/>
          </a:xfrm>
          <a:prstGeom prst="ellipse">
            <a:avLst/>
          </a:prstGeom>
          <a:solidFill>
            <a:srgbClr val="DEA65C"/>
          </a:solidFill>
          <a:ln cap="flat" cmpd="sng" w="9525">
            <a:solidFill>
              <a:srgbClr val="DEA6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1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319" name="Google Shape;319;p18"/>
          <p:cNvSpPr/>
          <p:nvPr/>
        </p:nvSpPr>
        <p:spPr>
          <a:xfrm>
            <a:off x="658875" y="3476025"/>
            <a:ext cx="217200" cy="227700"/>
          </a:xfrm>
          <a:prstGeom prst="ellipse">
            <a:avLst/>
          </a:prstGeom>
          <a:solidFill>
            <a:srgbClr val="DEA65C"/>
          </a:solidFill>
          <a:ln cap="flat" cmpd="sng" w="9525">
            <a:solidFill>
              <a:srgbClr val="DEA6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2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658875" y="3703725"/>
            <a:ext cx="217200" cy="227700"/>
          </a:xfrm>
          <a:prstGeom prst="ellipse">
            <a:avLst/>
          </a:prstGeom>
          <a:solidFill>
            <a:srgbClr val="DEA65C"/>
          </a:solidFill>
          <a:ln cap="flat" cmpd="sng" w="9525">
            <a:solidFill>
              <a:srgbClr val="DEA6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3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658875" y="3931425"/>
            <a:ext cx="217200" cy="227700"/>
          </a:xfrm>
          <a:prstGeom prst="ellipse">
            <a:avLst/>
          </a:prstGeom>
          <a:solidFill>
            <a:srgbClr val="DEA65C"/>
          </a:solidFill>
          <a:ln cap="flat" cmpd="sng" w="9525">
            <a:solidFill>
              <a:srgbClr val="DEA6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4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658875" y="4159125"/>
            <a:ext cx="217200" cy="227700"/>
          </a:xfrm>
          <a:prstGeom prst="ellipse">
            <a:avLst/>
          </a:prstGeom>
          <a:solidFill>
            <a:srgbClr val="DEA65C"/>
          </a:solidFill>
          <a:ln cap="flat" cmpd="sng" w="9525">
            <a:solidFill>
              <a:srgbClr val="DEA6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5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8649950" y="113025"/>
            <a:ext cx="34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ER model/data schema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" name="Google Shape;329;p19"/>
          <p:cNvPicPr preferRelativeResize="0"/>
          <p:nvPr/>
        </p:nvPicPr>
        <p:blipFill rotWithShape="1">
          <a:blip r:embed="rId3">
            <a:alphaModFix/>
          </a:blip>
          <a:srcRect b="4408" l="0" r="0" t="3179"/>
          <a:stretch/>
        </p:blipFill>
        <p:spPr>
          <a:xfrm>
            <a:off x="489850" y="700625"/>
            <a:ext cx="8225074" cy="427560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274875" y="161825"/>
            <a:ext cx="511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Entity relationship model</a:t>
            </a:r>
            <a:endParaRPr b="1"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8550500" y="161825"/>
            <a:ext cx="34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39" name="Google Shape;339;p20"/>
          <p:cNvPicPr preferRelativeResize="0"/>
          <p:nvPr/>
        </p:nvPicPr>
        <p:blipFill rotWithShape="1">
          <a:blip r:embed="rId3">
            <a:alphaModFix/>
          </a:blip>
          <a:srcRect b="10289" l="0" r="15390" t="0"/>
          <a:stretch/>
        </p:blipFill>
        <p:spPr>
          <a:xfrm>
            <a:off x="197800" y="928700"/>
            <a:ext cx="4938274" cy="1546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0" name="Google Shape;340;p20"/>
          <p:cNvPicPr preferRelativeResize="0"/>
          <p:nvPr/>
        </p:nvPicPr>
        <p:blipFill rotWithShape="1">
          <a:blip r:embed="rId4">
            <a:alphaModFix/>
          </a:blip>
          <a:srcRect b="0" l="1026" r="45526" t="0"/>
          <a:stretch/>
        </p:blipFill>
        <p:spPr>
          <a:xfrm>
            <a:off x="5529725" y="806225"/>
            <a:ext cx="2863775" cy="4012699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1" name="Google Shape;341;p20"/>
          <p:cNvSpPr txBox="1"/>
          <p:nvPr/>
        </p:nvSpPr>
        <p:spPr>
          <a:xfrm>
            <a:off x="340825" y="161825"/>
            <a:ext cx="511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schema</a:t>
            </a:r>
            <a:endParaRPr b="1"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8550500" y="115975"/>
            <a:ext cx="34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340825" y="161825"/>
            <a:ext cx="511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Main Query</a:t>
            </a:r>
            <a:endParaRPr b="1"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25" y="847850"/>
            <a:ext cx="8308500" cy="4020300"/>
          </a:xfrm>
          <a:prstGeom prst="roundRect">
            <a:avLst>
              <a:gd fmla="val 5113" name="adj"/>
            </a:avLst>
          </a:prstGeom>
          <a:noFill/>
          <a:ln cap="flat" cmpd="sng" w="9525">
            <a:solidFill>
              <a:srgbClr val="F8F8F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0" name="Google Shape;350;p21"/>
          <p:cNvSpPr txBox="1"/>
          <p:nvPr/>
        </p:nvSpPr>
        <p:spPr>
          <a:xfrm>
            <a:off x="8593025" y="115975"/>
            <a:ext cx="34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340825" y="161825"/>
            <a:ext cx="511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AVG Query</a:t>
            </a:r>
            <a:endParaRPr b="1"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7" name="Google Shape;3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50" y="700625"/>
            <a:ext cx="4261251" cy="2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350" y="2690525"/>
            <a:ext cx="5780549" cy="23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2"/>
          <p:cNvSpPr txBox="1"/>
          <p:nvPr/>
        </p:nvSpPr>
        <p:spPr>
          <a:xfrm>
            <a:off x="8550500" y="161825"/>
            <a:ext cx="34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340825" y="161825"/>
            <a:ext cx="6140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r>
              <a:rPr b="1" lang="en" sz="2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for the composite indicator</a:t>
            </a:r>
            <a:endParaRPr b="1"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455650" y="1262350"/>
            <a:ext cx="7551600" cy="27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b="1"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Normalization:</a:t>
            </a: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 Adjusted metrics to a similar scale.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b="1"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Weight Assignment:</a:t>
            </a: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 Assigned a weight to each metric based on our perceived importance.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Educational attainment: Percentage of females who have at least completed lower secondary (20%)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Unemployment: Percentage of females with basic education that are unemployed (30%)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Equality: Percentage of companies led by female managers (15%)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Equality: Time required to start a business, female (10%)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Equality: Time required to start a business, men (25%)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Montserrat"/>
              <a:buAutoNum type="arabicPeriod"/>
            </a:pPr>
            <a:r>
              <a:rPr b="1"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Calculation of final indicator</a:t>
            </a:r>
            <a:r>
              <a:rPr lang="en" sz="1200">
                <a:solidFill>
                  <a:srgbClr val="1F2328"/>
                </a:solidFill>
                <a:latin typeface="Montserrat"/>
                <a:ea typeface="Montserrat"/>
                <a:cs typeface="Montserrat"/>
                <a:sym typeface="Montserrat"/>
              </a:rPr>
              <a:t> = Sum (Metric weight * Normalized metric value)</a:t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8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C1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 txBox="1"/>
          <p:nvPr/>
        </p:nvSpPr>
        <p:spPr>
          <a:xfrm>
            <a:off x="8451050" y="161825"/>
            <a:ext cx="34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373" name="Google Shape;3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25" y="726050"/>
            <a:ext cx="8770324" cy="369142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4"/>
          <p:cNvSpPr/>
          <p:nvPr/>
        </p:nvSpPr>
        <p:spPr>
          <a:xfrm>
            <a:off x="7680950" y="650000"/>
            <a:ext cx="1390800" cy="38436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8451050" y="134825"/>
            <a:ext cx="349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C27372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