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</p:sldIdLst>
  <p:sldSz cy="5143500" cx="9144000"/>
  <p:notesSz cx="6858000" cy="9144000"/>
  <p:embeddedFontLst>
    <p:embeddedFont>
      <p:font typeface="Montserrat SemiBold"/>
      <p:regular r:id="rId49"/>
      <p:bold r:id="rId50"/>
      <p:italic r:id="rId51"/>
      <p:boldItalic r:id="rId52"/>
    </p:embeddedFont>
    <p:embeddedFont>
      <p:font typeface="Montserrat"/>
      <p:regular r:id="rId53"/>
      <p:bold r:id="rId54"/>
      <p:italic r:id="rId55"/>
      <p:boldItalic r:id="rId5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font" Target="fonts/MontserratSemiBo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MontserratSemiBold-italic.fntdata"/><Relationship Id="rId50" Type="http://schemas.openxmlformats.org/officeDocument/2006/relationships/font" Target="fonts/MontserratSemiBold-bold.fntdata"/><Relationship Id="rId53" Type="http://schemas.openxmlformats.org/officeDocument/2006/relationships/font" Target="fonts/Montserrat-regular.fntdata"/><Relationship Id="rId52" Type="http://schemas.openxmlformats.org/officeDocument/2006/relationships/font" Target="fonts/MontserratSemiBold-boldItalic.fntdata"/><Relationship Id="rId11" Type="http://schemas.openxmlformats.org/officeDocument/2006/relationships/slide" Target="slides/slide6.xml"/><Relationship Id="rId55" Type="http://schemas.openxmlformats.org/officeDocument/2006/relationships/font" Target="fonts/Montserrat-italic.fntdata"/><Relationship Id="rId10" Type="http://schemas.openxmlformats.org/officeDocument/2006/relationships/slide" Target="slides/slide5.xml"/><Relationship Id="rId54" Type="http://schemas.openxmlformats.org/officeDocument/2006/relationships/font" Target="fonts/Montserrat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56" Type="http://schemas.openxmlformats.org/officeDocument/2006/relationships/font" Target="fonts/Montserrat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4accb993b6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4accb993b6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4accb993b6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4accb993b6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4accb993b6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4accb993b6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4accb993b6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4accb993b6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4abddecfa1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4abddecfa1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4accb993b6_0_2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4accb993b6_0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4accb993b6_0_3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4accb993b6_0_3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4accb993b6_0_3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4accb993b6_0_3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4accb993b6_0_3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4accb993b6_0_3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4abddecfa1_1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4abddecfa1_1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41da739b2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41da739b2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4abddecfa1_1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4abddecfa1_1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4abddecfa1_1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4abddecfa1_1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4abddecfa1_1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4abddecfa1_1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4accb993b6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4accb993b6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4accb993b6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4accb993b6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4accb993b6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4accb993b6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4abddecfa1_1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4abddecfa1_1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4a2528adc3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4a2528adc3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4abf766a4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Google Shape;558;g4abf766a4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4accb993b6_0_4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0" name="Google Shape;580;g4accb993b6_0_4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4abddecfa1_1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4abddecfa1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g4a2528adc3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7" name="Google Shape;597;g4a2528adc3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g4accb993b6_0_3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6" name="Google Shape;616;g4accb993b6_0_3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g4a2528adc3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8" name="Google Shape;628;g4a2528adc3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g4a2528adc3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0" name="Google Shape;640;g4a2528adc3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4a2b6dd32f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Google Shape;664;g4a2b6dd32f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g4a2b6dd32f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7" name="Google Shape;677;g4a2b6dd32f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g4a2b6dd32f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4" name="Google Shape;684;g4a2b6dd32f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42136e5911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42136e5911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g4accb993b6_0_4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9" name="Google Shape;709;g4accb993b6_0_4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g4accb993b6_0_4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1" name="Google Shape;721;g4accb993b6_0_4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4a2528adc3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4a2528adc3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g4accb993b6_0_5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9" name="Google Shape;739;g4accb993b6_0_5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7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g4accb993b6_0_4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9" name="Google Shape;749;g4accb993b6_0_4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g4accb993b6_0_4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3" name="Google Shape;763;g4accb993b6_0_4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0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g4accb993b6_0_5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2" name="Google Shape;782;g4accb993b6_0_5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4a2528adc3_1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4a2528adc3_1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4a2528adc3_1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4a2528adc3_1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4a2528adc3_1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4a2528adc3_1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4accb993b6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4accb993b6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4accb993b6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4accb993b6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8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9.png"/><Relationship Id="rId5" Type="http://schemas.openxmlformats.org/officeDocument/2006/relationships/image" Target="../media/image7.png"/><Relationship Id="rId6" Type="http://schemas.openxmlformats.org/officeDocument/2006/relationships/image" Target="../media/image15.png"/><Relationship Id="rId7" Type="http://schemas.openxmlformats.org/officeDocument/2006/relationships/image" Target="../media/image2.png"/><Relationship Id="rId8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4.png"/><Relationship Id="rId4" Type="http://schemas.openxmlformats.org/officeDocument/2006/relationships/image" Target="../media/image2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0.png"/><Relationship Id="rId4" Type="http://schemas.openxmlformats.org/officeDocument/2006/relationships/image" Target="../media/image2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8.png"/><Relationship Id="rId4" Type="http://schemas.openxmlformats.org/officeDocument/2006/relationships/image" Target="../media/image2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5.png"/><Relationship Id="rId4" Type="http://schemas.openxmlformats.org/officeDocument/2006/relationships/image" Target="../media/image2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3.png"/><Relationship Id="rId4" Type="http://schemas.openxmlformats.org/officeDocument/2006/relationships/image" Target="../media/image22.png"/><Relationship Id="rId5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3.png"/><Relationship Id="rId4" Type="http://schemas.openxmlformats.org/officeDocument/2006/relationships/image" Target="../media/image22.png"/><Relationship Id="rId5" Type="http://schemas.openxmlformats.org/officeDocument/2006/relationships/image" Target="../media/image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3.png"/><Relationship Id="rId4" Type="http://schemas.openxmlformats.org/officeDocument/2006/relationships/image" Target="../media/image22.png"/><Relationship Id="rId5" Type="http://schemas.openxmlformats.org/officeDocument/2006/relationships/image" Target="../media/image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9.png"/><Relationship Id="rId4" Type="http://schemas.openxmlformats.org/officeDocument/2006/relationships/image" Target="../media/image23.png"/><Relationship Id="rId5" Type="http://schemas.openxmlformats.org/officeDocument/2006/relationships/image" Target="../media/image2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3.png"/><Relationship Id="rId4" Type="http://schemas.openxmlformats.org/officeDocument/2006/relationships/image" Target="../media/image22.png"/><Relationship Id="rId5" Type="http://schemas.openxmlformats.org/officeDocument/2006/relationships/image" Target="../media/image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3.png"/><Relationship Id="rId4" Type="http://schemas.openxmlformats.org/officeDocument/2006/relationships/image" Target="../media/image22.png"/><Relationship Id="rId5" Type="http://schemas.openxmlformats.org/officeDocument/2006/relationships/image" Target="../media/image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3.png"/><Relationship Id="rId4" Type="http://schemas.openxmlformats.org/officeDocument/2006/relationships/image" Target="../media/image22.png"/><Relationship Id="rId5" Type="http://schemas.openxmlformats.org/officeDocument/2006/relationships/image" Target="../media/image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3.png"/><Relationship Id="rId4" Type="http://schemas.openxmlformats.org/officeDocument/2006/relationships/image" Target="../media/image34.png"/><Relationship Id="rId5" Type="http://schemas.openxmlformats.org/officeDocument/2006/relationships/image" Target="../media/image9.png"/><Relationship Id="rId6" Type="http://schemas.openxmlformats.org/officeDocument/2006/relationships/image" Target="../media/image3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3.png"/></Relationships>
</file>

<file path=ppt/slides/_rels/slide28.xml.rels><?xml version="1.0" encoding="UTF-8" standalone="yes"?><Relationships xmlns="http://schemas.openxmlformats.org/package/2006/relationships"><Relationship Id="rId10" Type="http://schemas.openxmlformats.org/officeDocument/2006/relationships/image" Target="../media/image45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5.png"/><Relationship Id="rId4" Type="http://schemas.openxmlformats.org/officeDocument/2006/relationships/image" Target="../media/image38.png"/><Relationship Id="rId9" Type="http://schemas.openxmlformats.org/officeDocument/2006/relationships/image" Target="../media/image42.png"/><Relationship Id="rId5" Type="http://schemas.openxmlformats.org/officeDocument/2006/relationships/image" Target="../media/image35.png"/><Relationship Id="rId6" Type="http://schemas.openxmlformats.org/officeDocument/2006/relationships/image" Target="../media/image26.png"/><Relationship Id="rId7" Type="http://schemas.openxmlformats.org/officeDocument/2006/relationships/image" Target="../media/image6.png"/><Relationship Id="rId8" Type="http://schemas.openxmlformats.org/officeDocument/2006/relationships/image" Target="../media/image29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1.png"/><Relationship Id="rId4" Type="http://schemas.openxmlformats.org/officeDocument/2006/relationships/image" Target="../media/image9.png"/><Relationship Id="rId5" Type="http://schemas.openxmlformats.org/officeDocument/2006/relationships/image" Target="../media/image40.png"/><Relationship Id="rId6" Type="http://schemas.openxmlformats.org/officeDocument/2006/relationships/image" Target="../media/image43.png"/><Relationship Id="rId7" Type="http://schemas.openxmlformats.org/officeDocument/2006/relationships/image" Target="../media/image44.png"/><Relationship Id="rId8" Type="http://schemas.openxmlformats.org/officeDocument/2006/relationships/image" Target="../media/image4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53.png"/><Relationship Id="rId4" Type="http://schemas.openxmlformats.org/officeDocument/2006/relationships/image" Target="../media/image37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9.png"/><Relationship Id="rId4" Type="http://schemas.openxmlformats.org/officeDocument/2006/relationships/image" Target="../media/image27.png"/><Relationship Id="rId5" Type="http://schemas.openxmlformats.org/officeDocument/2006/relationships/image" Target="../media/image45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40.png"/><Relationship Id="rId4" Type="http://schemas.openxmlformats.org/officeDocument/2006/relationships/image" Target="../media/image61.png"/><Relationship Id="rId5" Type="http://schemas.openxmlformats.org/officeDocument/2006/relationships/image" Target="../media/image47.png"/><Relationship Id="rId6" Type="http://schemas.openxmlformats.org/officeDocument/2006/relationships/image" Target="../media/image36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6.png"/><Relationship Id="rId4" Type="http://schemas.openxmlformats.org/officeDocument/2006/relationships/image" Target="../media/image40.png"/><Relationship Id="rId5" Type="http://schemas.openxmlformats.org/officeDocument/2006/relationships/image" Target="../media/image26.png"/><Relationship Id="rId6" Type="http://schemas.openxmlformats.org/officeDocument/2006/relationships/image" Target="../media/image6.png"/><Relationship Id="rId7" Type="http://schemas.openxmlformats.org/officeDocument/2006/relationships/image" Target="../media/image47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54.png"/><Relationship Id="rId4" Type="http://schemas.openxmlformats.org/officeDocument/2006/relationships/image" Target="../media/image63.png"/><Relationship Id="rId5" Type="http://schemas.openxmlformats.org/officeDocument/2006/relationships/image" Target="../media/image62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59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50.png"/><Relationship Id="rId4" Type="http://schemas.openxmlformats.org/officeDocument/2006/relationships/image" Target="../media/image55.png"/><Relationship Id="rId5" Type="http://schemas.openxmlformats.org/officeDocument/2006/relationships/image" Target="../media/image56.png"/><Relationship Id="rId6" Type="http://schemas.openxmlformats.org/officeDocument/2006/relationships/image" Target="../media/image58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51.png"/><Relationship Id="rId4" Type="http://schemas.openxmlformats.org/officeDocument/2006/relationships/image" Target="../media/image68.png"/><Relationship Id="rId9" Type="http://schemas.openxmlformats.org/officeDocument/2006/relationships/image" Target="../media/image67.png"/><Relationship Id="rId5" Type="http://schemas.openxmlformats.org/officeDocument/2006/relationships/image" Target="../media/image69.png"/><Relationship Id="rId6" Type="http://schemas.openxmlformats.org/officeDocument/2006/relationships/image" Target="../media/image52.png"/><Relationship Id="rId7" Type="http://schemas.openxmlformats.org/officeDocument/2006/relationships/image" Target="../media/image65.png"/><Relationship Id="rId8" Type="http://schemas.openxmlformats.org/officeDocument/2006/relationships/image" Target="../media/image64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53.png"/><Relationship Id="rId4" Type="http://schemas.openxmlformats.org/officeDocument/2006/relationships/image" Target="../media/image6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8.png"/><Relationship Id="rId4" Type="http://schemas.openxmlformats.org/officeDocument/2006/relationships/image" Target="../media/image6.png"/><Relationship Id="rId5" Type="http://schemas.openxmlformats.org/officeDocument/2006/relationships/image" Target="../media/image2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14.png"/><Relationship Id="rId5" Type="http://schemas.openxmlformats.org/officeDocument/2006/relationships/image" Target="../media/image13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6.png"/><Relationship Id="rId4" Type="http://schemas.openxmlformats.org/officeDocument/2006/relationships/image" Target="../media/image57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53.png"/><Relationship Id="rId4" Type="http://schemas.openxmlformats.org/officeDocument/2006/relationships/image" Target="../media/image66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6.png"/><Relationship Id="rId4" Type="http://schemas.openxmlformats.org/officeDocument/2006/relationships/image" Target="../media/image14.png"/><Relationship Id="rId5" Type="http://schemas.openxmlformats.org/officeDocument/2006/relationships/image" Target="../media/image6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Relationship Id="rId5" Type="http://schemas.openxmlformats.org/officeDocument/2006/relationships/image" Target="../media/image3.png"/><Relationship Id="rId6" Type="http://schemas.openxmlformats.org/officeDocument/2006/relationships/image" Target="../media/image16.png"/><Relationship Id="rId7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9.png"/><Relationship Id="rId4" Type="http://schemas.openxmlformats.org/officeDocument/2006/relationships/image" Target="../media/image1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9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139975" y="-137700"/>
            <a:ext cx="8520600" cy="130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Hat Home</a:t>
            </a:r>
            <a:endParaRPr>
              <a:solidFill>
                <a:srgbClr val="FFFFFF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fr">
                <a:solidFill>
                  <a:srgbClr val="FFFFFF"/>
                </a:solidFill>
              </a:rPr>
              <a:t>‹#›</a:t>
            </a:fld>
            <a:endParaRPr>
              <a:solidFill>
                <a:srgbClr val="FFFFFF"/>
              </a:solidFill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6575" y="2220700"/>
            <a:ext cx="6178425" cy="70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30438" y="3341173"/>
            <a:ext cx="7283125" cy="56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59049" y="537602"/>
            <a:ext cx="1334702" cy="130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86575" y="4491400"/>
            <a:ext cx="1215026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26150" y="1346750"/>
            <a:ext cx="466725" cy="3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208400" y="1505000"/>
            <a:ext cx="628650" cy="38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fr">
                <a:solidFill>
                  <a:srgbClr val="FFFFFF"/>
                </a:solidFill>
              </a:rPr>
              <a:t>‹#›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203" name="Google Shape;203;p22"/>
          <p:cNvSpPr txBox="1"/>
          <p:nvPr>
            <p:ph type="title"/>
          </p:nvPr>
        </p:nvSpPr>
        <p:spPr>
          <a:xfrm>
            <a:off x="226525" y="365388"/>
            <a:ext cx="8520600" cy="572700"/>
          </a:xfrm>
          <a:prstGeom prst="rect">
            <a:avLst/>
          </a:prstGeom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400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rPr>
              <a:t>Pygame - Sprites - Groups</a:t>
            </a:r>
            <a:endParaRPr b="1" sz="2400">
              <a:solidFill>
                <a:srgbClr val="FF9900"/>
              </a:solidFill>
              <a:highlight>
                <a:srgbClr val="FF9900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4" name="Google Shape;204;p22"/>
          <p:cNvSpPr txBox="1"/>
          <p:nvPr/>
        </p:nvSpPr>
        <p:spPr>
          <a:xfrm>
            <a:off x="1058650" y="1740875"/>
            <a:ext cx="1539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</a:rPr>
              <a:t>Wall 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05" name="Google Shape;205;p22"/>
          <p:cNvSpPr txBox="1"/>
          <p:nvPr/>
        </p:nvSpPr>
        <p:spPr>
          <a:xfrm>
            <a:off x="1970275" y="3850125"/>
            <a:ext cx="1539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</a:rPr>
              <a:t>Wall 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06" name="Google Shape;206;p22"/>
          <p:cNvSpPr txBox="1"/>
          <p:nvPr/>
        </p:nvSpPr>
        <p:spPr>
          <a:xfrm>
            <a:off x="1160250" y="2512325"/>
            <a:ext cx="1539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</a:rPr>
              <a:t>Wall 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07" name="Google Shape;207;p22"/>
          <p:cNvSpPr txBox="1"/>
          <p:nvPr/>
        </p:nvSpPr>
        <p:spPr>
          <a:xfrm>
            <a:off x="1058650" y="3766125"/>
            <a:ext cx="1539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</a:rPr>
              <a:t>Wall 4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08" name="Google Shape;208;p22"/>
          <p:cNvSpPr txBox="1"/>
          <p:nvPr/>
        </p:nvSpPr>
        <p:spPr>
          <a:xfrm>
            <a:off x="2192200" y="2412950"/>
            <a:ext cx="1539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</a:rPr>
              <a:t>Wall 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09" name="Google Shape;209;p22"/>
          <p:cNvSpPr txBox="1"/>
          <p:nvPr/>
        </p:nvSpPr>
        <p:spPr>
          <a:xfrm>
            <a:off x="1531825" y="3085025"/>
            <a:ext cx="1539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</a:rPr>
              <a:t>Wall 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10" name="Google Shape;210;p22"/>
          <p:cNvSpPr txBox="1"/>
          <p:nvPr/>
        </p:nvSpPr>
        <p:spPr>
          <a:xfrm>
            <a:off x="5381450" y="1740875"/>
            <a:ext cx="1539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</a:rPr>
              <a:t>Wall 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11" name="Google Shape;211;p22"/>
          <p:cNvSpPr txBox="1"/>
          <p:nvPr/>
        </p:nvSpPr>
        <p:spPr>
          <a:xfrm>
            <a:off x="6293075" y="3850125"/>
            <a:ext cx="1539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</a:rPr>
              <a:t>Wall 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12" name="Google Shape;212;p22"/>
          <p:cNvSpPr txBox="1"/>
          <p:nvPr/>
        </p:nvSpPr>
        <p:spPr>
          <a:xfrm>
            <a:off x="5483050" y="2512325"/>
            <a:ext cx="1539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</a:rPr>
              <a:t>Wall 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13" name="Google Shape;213;p22"/>
          <p:cNvSpPr txBox="1"/>
          <p:nvPr/>
        </p:nvSpPr>
        <p:spPr>
          <a:xfrm>
            <a:off x="5381450" y="3766125"/>
            <a:ext cx="1539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</a:rPr>
              <a:t>Wall 4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14" name="Google Shape;214;p22"/>
          <p:cNvSpPr txBox="1"/>
          <p:nvPr/>
        </p:nvSpPr>
        <p:spPr>
          <a:xfrm>
            <a:off x="6515000" y="2412950"/>
            <a:ext cx="1539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</a:rPr>
              <a:t>Wall 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15" name="Google Shape;215;p22"/>
          <p:cNvSpPr txBox="1"/>
          <p:nvPr/>
        </p:nvSpPr>
        <p:spPr>
          <a:xfrm>
            <a:off x="5854625" y="3085025"/>
            <a:ext cx="1539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</a:rPr>
              <a:t>Wall 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16" name="Google Shape;216;p22"/>
          <p:cNvSpPr/>
          <p:nvPr/>
        </p:nvSpPr>
        <p:spPr>
          <a:xfrm>
            <a:off x="5307925" y="1666125"/>
            <a:ext cx="2780100" cy="27567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2"/>
          <p:cNvSpPr/>
          <p:nvPr/>
        </p:nvSpPr>
        <p:spPr>
          <a:xfrm>
            <a:off x="3453925" y="2512325"/>
            <a:ext cx="1471800" cy="876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2"/>
          <p:cNvSpPr txBox="1"/>
          <p:nvPr/>
        </p:nvSpPr>
        <p:spPr>
          <a:xfrm>
            <a:off x="5307925" y="1230725"/>
            <a:ext cx="6159300" cy="7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</a:rPr>
              <a:t>Group.Wall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fr">
                <a:solidFill>
                  <a:srgbClr val="FFFFFF"/>
                </a:solidFill>
              </a:rPr>
              <a:t>10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24" name="Google Shape;224;p23"/>
          <p:cNvSpPr txBox="1"/>
          <p:nvPr>
            <p:ph type="title"/>
          </p:nvPr>
        </p:nvSpPr>
        <p:spPr>
          <a:xfrm>
            <a:off x="226525" y="365388"/>
            <a:ext cx="8520600" cy="572700"/>
          </a:xfrm>
          <a:prstGeom prst="rect">
            <a:avLst/>
          </a:prstGeom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400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rPr>
              <a:t>Pygame - Sprites - Groups</a:t>
            </a:r>
            <a:endParaRPr b="1" sz="2400">
              <a:solidFill>
                <a:srgbClr val="FF9900"/>
              </a:solidFill>
              <a:highlight>
                <a:srgbClr val="FF9900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5" name="Google Shape;225;p23"/>
          <p:cNvSpPr txBox="1"/>
          <p:nvPr/>
        </p:nvSpPr>
        <p:spPr>
          <a:xfrm>
            <a:off x="1058650" y="1740875"/>
            <a:ext cx="1539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</a:rPr>
              <a:t>Wall 0</a:t>
            </a:r>
            <a:r>
              <a:rPr lang="fr">
                <a:solidFill>
                  <a:srgbClr val="FF0000"/>
                </a:solidFill>
              </a:rPr>
              <a:t>.Update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26" name="Google Shape;226;p23"/>
          <p:cNvSpPr txBox="1"/>
          <p:nvPr/>
        </p:nvSpPr>
        <p:spPr>
          <a:xfrm>
            <a:off x="2087875" y="3946375"/>
            <a:ext cx="1539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</a:rPr>
              <a:t>Wall 1</a:t>
            </a:r>
            <a:r>
              <a:rPr lang="fr">
                <a:solidFill>
                  <a:srgbClr val="FF0000"/>
                </a:solidFill>
              </a:rPr>
              <a:t>.Update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27" name="Google Shape;227;p23"/>
          <p:cNvSpPr txBox="1"/>
          <p:nvPr/>
        </p:nvSpPr>
        <p:spPr>
          <a:xfrm>
            <a:off x="1149575" y="2664425"/>
            <a:ext cx="1539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</a:rPr>
              <a:t>Wall 2</a:t>
            </a:r>
            <a:r>
              <a:rPr lang="fr">
                <a:solidFill>
                  <a:srgbClr val="FF0000"/>
                </a:solidFill>
              </a:rPr>
              <a:t>.Update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28" name="Google Shape;228;p23"/>
          <p:cNvSpPr txBox="1"/>
          <p:nvPr/>
        </p:nvSpPr>
        <p:spPr>
          <a:xfrm>
            <a:off x="1058650" y="3587975"/>
            <a:ext cx="1539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</a:rPr>
              <a:t>Wall 4</a:t>
            </a:r>
            <a:r>
              <a:rPr lang="fr">
                <a:solidFill>
                  <a:srgbClr val="FF0000"/>
                </a:solidFill>
              </a:rPr>
              <a:t>.Update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29" name="Google Shape;229;p23"/>
          <p:cNvSpPr txBox="1"/>
          <p:nvPr/>
        </p:nvSpPr>
        <p:spPr>
          <a:xfrm>
            <a:off x="2192200" y="2412950"/>
            <a:ext cx="1539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</a:rPr>
              <a:t>Wall 3</a:t>
            </a:r>
            <a:r>
              <a:rPr lang="fr">
                <a:solidFill>
                  <a:srgbClr val="FF0000"/>
                </a:solidFill>
              </a:rPr>
              <a:t>.Update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30" name="Google Shape;230;p23"/>
          <p:cNvSpPr txBox="1"/>
          <p:nvPr/>
        </p:nvSpPr>
        <p:spPr>
          <a:xfrm>
            <a:off x="1531825" y="3085025"/>
            <a:ext cx="1539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</a:rPr>
              <a:t>Wall 5</a:t>
            </a:r>
            <a:r>
              <a:rPr lang="fr">
                <a:solidFill>
                  <a:srgbClr val="FF0000"/>
                </a:solidFill>
              </a:rPr>
              <a:t>.Update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31" name="Google Shape;231;p23"/>
          <p:cNvSpPr txBox="1"/>
          <p:nvPr/>
        </p:nvSpPr>
        <p:spPr>
          <a:xfrm>
            <a:off x="5381450" y="1740875"/>
            <a:ext cx="1539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</a:rPr>
              <a:t>Wall 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32" name="Google Shape;232;p23"/>
          <p:cNvSpPr txBox="1"/>
          <p:nvPr/>
        </p:nvSpPr>
        <p:spPr>
          <a:xfrm>
            <a:off x="6293075" y="3850125"/>
            <a:ext cx="1539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</a:rPr>
              <a:t>Wall 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33" name="Google Shape;233;p23"/>
          <p:cNvSpPr txBox="1"/>
          <p:nvPr/>
        </p:nvSpPr>
        <p:spPr>
          <a:xfrm>
            <a:off x="5483050" y="2512325"/>
            <a:ext cx="1539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</a:rPr>
              <a:t>Wall 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34" name="Google Shape;234;p23"/>
          <p:cNvSpPr txBox="1"/>
          <p:nvPr/>
        </p:nvSpPr>
        <p:spPr>
          <a:xfrm>
            <a:off x="5381450" y="3766125"/>
            <a:ext cx="1539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</a:rPr>
              <a:t>Wall 4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35" name="Google Shape;235;p23"/>
          <p:cNvSpPr txBox="1"/>
          <p:nvPr/>
        </p:nvSpPr>
        <p:spPr>
          <a:xfrm>
            <a:off x="6515000" y="2412950"/>
            <a:ext cx="1539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</a:rPr>
              <a:t>Wall 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36" name="Google Shape;236;p23"/>
          <p:cNvSpPr txBox="1"/>
          <p:nvPr/>
        </p:nvSpPr>
        <p:spPr>
          <a:xfrm>
            <a:off x="5854625" y="3085025"/>
            <a:ext cx="1539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</a:rPr>
              <a:t>Wall 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37" name="Google Shape;237;p23"/>
          <p:cNvSpPr/>
          <p:nvPr/>
        </p:nvSpPr>
        <p:spPr>
          <a:xfrm>
            <a:off x="5307925" y="1666125"/>
            <a:ext cx="2780100" cy="27567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3"/>
          <p:cNvSpPr/>
          <p:nvPr/>
        </p:nvSpPr>
        <p:spPr>
          <a:xfrm>
            <a:off x="3541488" y="2606025"/>
            <a:ext cx="1471800" cy="876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3"/>
          <p:cNvSpPr txBox="1"/>
          <p:nvPr/>
        </p:nvSpPr>
        <p:spPr>
          <a:xfrm>
            <a:off x="5307925" y="1230725"/>
            <a:ext cx="6159300" cy="7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</a:rPr>
              <a:t>Group.Wall</a:t>
            </a:r>
            <a:r>
              <a:rPr lang="fr">
                <a:solidFill>
                  <a:srgbClr val="FF0000"/>
                </a:solidFill>
              </a:rPr>
              <a:t>.Update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fr">
                <a:solidFill>
                  <a:srgbClr val="FFFFFF"/>
                </a:solidFill>
              </a:rPr>
              <a:t>11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45" name="Google Shape;245;p24"/>
          <p:cNvSpPr txBox="1"/>
          <p:nvPr>
            <p:ph type="title"/>
          </p:nvPr>
        </p:nvSpPr>
        <p:spPr>
          <a:xfrm>
            <a:off x="226525" y="365388"/>
            <a:ext cx="8520600" cy="572700"/>
          </a:xfrm>
          <a:prstGeom prst="rect">
            <a:avLst/>
          </a:prstGeom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400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rPr>
              <a:t>Pygame - Sprites - Collide</a:t>
            </a:r>
            <a:endParaRPr b="1" sz="2400">
              <a:solidFill>
                <a:srgbClr val="FF9900"/>
              </a:solidFill>
              <a:highlight>
                <a:srgbClr val="FF9900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6" name="Google Shape;246;p24"/>
          <p:cNvSpPr txBox="1"/>
          <p:nvPr/>
        </p:nvSpPr>
        <p:spPr>
          <a:xfrm>
            <a:off x="761400" y="1869200"/>
            <a:ext cx="2641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</a:rPr>
              <a:t>Wall 0</a:t>
            </a:r>
            <a:r>
              <a:rPr lang="fr">
                <a:solidFill>
                  <a:srgbClr val="FFFFFF"/>
                </a:solidFill>
              </a:rPr>
              <a:t>.</a:t>
            </a:r>
            <a:r>
              <a:rPr lang="fr">
                <a:solidFill>
                  <a:srgbClr val="FF0000"/>
                </a:solidFill>
              </a:rPr>
              <a:t>Test Collide - Player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47" name="Google Shape;247;p24"/>
          <p:cNvSpPr txBox="1"/>
          <p:nvPr/>
        </p:nvSpPr>
        <p:spPr>
          <a:xfrm>
            <a:off x="761400" y="2152950"/>
            <a:ext cx="2780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</a:rPr>
              <a:t>Wall 1.</a:t>
            </a:r>
            <a:r>
              <a:rPr lang="fr">
                <a:solidFill>
                  <a:srgbClr val="FF0000"/>
                </a:solidFill>
              </a:rPr>
              <a:t>Test Collide - Player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48" name="Google Shape;248;p24"/>
          <p:cNvSpPr txBox="1"/>
          <p:nvPr/>
        </p:nvSpPr>
        <p:spPr>
          <a:xfrm>
            <a:off x="761400" y="2441900"/>
            <a:ext cx="2491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</a:rPr>
              <a:t>Wall 2</a:t>
            </a:r>
            <a:r>
              <a:rPr lang="fr">
                <a:solidFill>
                  <a:srgbClr val="FFFFFF"/>
                </a:solidFill>
              </a:rPr>
              <a:t>.</a:t>
            </a:r>
            <a:r>
              <a:rPr lang="fr">
                <a:solidFill>
                  <a:srgbClr val="FF0000"/>
                </a:solidFill>
              </a:rPr>
              <a:t>Test Collide - Player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49" name="Google Shape;249;p24"/>
          <p:cNvSpPr txBox="1"/>
          <p:nvPr/>
        </p:nvSpPr>
        <p:spPr>
          <a:xfrm>
            <a:off x="761400" y="3033750"/>
            <a:ext cx="2491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</a:rPr>
              <a:t>Wall 4</a:t>
            </a:r>
            <a:r>
              <a:rPr lang="fr">
                <a:solidFill>
                  <a:srgbClr val="FFFFFF"/>
                </a:solidFill>
              </a:rPr>
              <a:t>.</a:t>
            </a:r>
            <a:r>
              <a:rPr lang="fr">
                <a:solidFill>
                  <a:srgbClr val="FF0000"/>
                </a:solidFill>
              </a:rPr>
              <a:t>Test Collide - Player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50" name="Google Shape;250;p24"/>
          <p:cNvSpPr txBox="1"/>
          <p:nvPr/>
        </p:nvSpPr>
        <p:spPr>
          <a:xfrm>
            <a:off x="761400" y="2713122"/>
            <a:ext cx="2641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</a:rPr>
              <a:t>Wall 3</a:t>
            </a:r>
            <a:r>
              <a:rPr lang="fr">
                <a:solidFill>
                  <a:srgbClr val="FFFFFF"/>
                </a:solidFill>
              </a:rPr>
              <a:t>.</a:t>
            </a:r>
            <a:r>
              <a:rPr lang="fr">
                <a:solidFill>
                  <a:srgbClr val="FF0000"/>
                </a:solidFill>
              </a:rPr>
              <a:t>Test Collide - Player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51" name="Google Shape;251;p24"/>
          <p:cNvSpPr txBox="1"/>
          <p:nvPr/>
        </p:nvSpPr>
        <p:spPr>
          <a:xfrm>
            <a:off x="761400" y="3337950"/>
            <a:ext cx="2384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</a:rPr>
              <a:t>Wall 5</a:t>
            </a:r>
            <a:r>
              <a:rPr lang="fr">
                <a:solidFill>
                  <a:srgbClr val="FFFFFF"/>
                </a:solidFill>
              </a:rPr>
              <a:t>.</a:t>
            </a:r>
            <a:r>
              <a:rPr lang="fr">
                <a:solidFill>
                  <a:srgbClr val="FF0000"/>
                </a:solidFill>
              </a:rPr>
              <a:t>Test Collide - Player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52" name="Google Shape;252;p24"/>
          <p:cNvSpPr txBox="1"/>
          <p:nvPr/>
        </p:nvSpPr>
        <p:spPr>
          <a:xfrm>
            <a:off x="5381450" y="1740875"/>
            <a:ext cx="1539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</a:rPr>
              <a:t>Wall 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53" name="Google Shape;253;p24"/>
          <p:cNvSpPr txBox="1"/>
          <p:nvPr/>
        </p:nvSpPr>
        <p:spPr>
          <a:xfrm>
            <a:off x="6293075" y="3850125"/>
            <a:ext cx="1539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</a:rPr>
              <a:t>Wall 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54" name="Google Shape;254;p24"/>
          <p:cNvSpPr txBox="1"/>
          <p:nvPr/>
        </p:nvSpPr>
        <p:spPr>
          <a:xfrm>
            <a:off x="5483050" y="2512325"/>
            <a:ext cx="1539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</a:rPr>
              <a:t>Wall 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55" name="Google Shape;255;p24"/>
          <p:cNvSpPr txBox="1"/>
          <p:nvPr/>
        </p:nvSpPr>
        <p:spPr>
          <a:xfrm>
            <a:off x="5381450" y="3766125"/>
            <a:ext cx="1539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</a:rPr>
              <a:t>Wall 4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56" name="Google Shape;256;p24"/>
          <p:cNvSpPr txBox="1"/>
          <p:nvPr/>
        </p:nvSpPr>
        <p:spPr>
          <a:xfrm>
            <a:off x="6515000" y="2412950"/>
            <a:ext cx="1539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</a:rPr>
              <a:t>Wall 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57" name="Google Shape;257;p24"/>
          <p:cNvSpPr txBox="1"/>
          <p:nvPr/>
        </p:nvSpPr>
        <p:spPr>
          <a:xfrm>
            <a:off x="5854625" y="3085025"/>
            <a:ext cx="1539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</a:rPr>
              <a:t>Wall 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58" name="Google Shape;258;p24"/>
          <p:cNvSpPr/>
          <p:nvPr/>
        </p:nvSpPr>
        <p:spPr>
          <a:xfrm>
            <a:off x="5307925" y="1666125"/>
            <a:ext cx="2780100" cy="27567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24"/>
          <p:cNvSpPr/>
          <p:nvPr/>
        </p:nvSpPr>
        <p:spPr>
          <a:xfrm>
            <a:off x="3541488" y="2606025"/>
            <a:ext cx="1471800" cy="876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24"/>
          <p:cNvSpPr txBox="1"/>
          <p:nvPr/>
        </p:nvSpPr>
        <p:spPr>
          <a:xfrm>
            <a:off x="5307925" y="1230725"/>
            <a:ext cx="6159300" cy="7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</a:rPr>
              <a:t>Group.Wall</a:t>
            </a:r>
            <a:r>
              <a:rPr lang="fr">
                <a:solidFill>
                  <a:srgbClr val="FFFFFF"/>
                </a:solidFill>
              </a:rPr>
              <a:t>.</a:t>
            </a:r>
            <a:r>
              <a:rPr lang="fr">
                <a:solidFill>
                  <a:srgbClr val="FF0000"/>
                </a:solidFill>
              </a:rPr>
              <a:t>Test Collide - Player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fr">
                <a:solidFill>
                  <a:srgbClr val="FFFFFF"/>
                </a:solidFill>
              </a:rPr>
              <a:t>11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66" name="Google Shape;266;p25"/>
          <p:cNvSpPr txBox="1"/>
          <p:nvPr>
            <p:ph type="title"/>
          </p:nvPr>
        </p:nvSpPr>
        <p:spPr>
          <a:xfrm>
            <a:off x="226525" y="365388"/>
            <a:ext cx="8520600" cy="572700"/>
          </a:xfrm>
          <a:prstGeom prst="rect">
            <a:avLst/>
          </a:prstGeom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400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rPr>
              <a:t>Pygame - Sprites - Collide</a:t>
            </a:r>
            <a:endParaRPr b="1" sz="2400">
              <a:solidFill>
                <a:srgbClr val="FF9900"/>
              </a:solidFill>
              <a:highlight>
                <a:srgbClr val="FF9900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7" name="Google Shape;267;p25"/>
          <p:cNvSpPr txBox="1"/>
          <p:nvPr/>
        </p:nvSpPr>
        <p:spPr>
          <a:xfrm>
            <a:off x="761400" y="1869200"/>
            <a:ext cx="2641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</a:rPr>
              <a:t>Wall 0.</a:t>
            </a:r>
            <a:r>
              <a:rPr lang="fr">
                <a:solidFill>
                  <a:srgbClr val="FF0000"/>
                </a:solidFill>
              </a:rPr>
              <a:t>Test Collide - Player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68" name="Google Shape;268;p25"/>
          <p:cNvSpPr txBox="1"/>
          <p:nvPr/>
        </p:nvSpPr>
        <p:spPr>
          <a:xfrm>
            <a:off x="761400" y="2152950"/>
            <a:ext cx="2780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</a:rPr>
              <a:t>Wall 1.</a:t>
            </a:r>
            <a:r>
              <a:rPr lang="fr">
                <a:solidFill>
                  <a:srgbClr val="FF0000"/>
                </a:solidFill>
              </a:rPr>
              <a:t>Test Collide - Player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69" name="Google Shape;269;p25"/>
          <p:cNvSpPr txBox="1"/>
          <p:nvPr/>
        </p:nvSpPr>
        <p:spPr>
          <a:xfrm>
            <a:off x="761400" y="2441900"/>
            <a:ext cx="2491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</a:rPr>
              <a:t>Wall 2.</a:t>
            </a:r>
            <a:r>
              <a:rPr lang="fr">
                <a:solidFill>
                  <a:srgbClr val="FF0000"/>
                </a:solidFill>
              </a:rPr>
              <a:t>Test Collide - Player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70" name="Google Shape;270;p25"/>
          <p:cNvSpPr txBox="1"/>
          <p:nvPr/>
        </p:nvSpPr>
        <p:spPr>
          <a:xfrm>
            <a:off x="761400" y="3033750"/>
            <a:ext cx="2491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</a:rPr>
              <a:t>Wall 4.</a:t>
            </a:r>
            <a:r>
              <a:rPr lang="fr">
                <a:solidFill>
                  <a:srgbClr val="FF0000"/>
                </a:solidFill>
              </a:rPr>
              <a:t>Test Collide - Player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71" name="Google Shape;271;p25"/>
          <p:cNvSpPr txBox="1"/>
          <p:nvPr/>
        </p:nvSpPr>
        <p:spPr>
          <a:xfrm>
            <a:off x="761400" y="2713122"/>
            <a:ext cx="2641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</a:rPr>
              <a:t>Wall 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72" name="Google Shape;272;p25"/>
          <p:cNvSpPr txBox="1"/>
          <p:nvPr/>
        </p:nvSpPr>
        <p:spPr>
          <a:xfrm>
            <a:off x="761400" y="3337950"/>
            <a:ext cx="2384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</a:rPr>
              <a:t>Wall 5.</a:t>
            </a:r>
            <a:r>
              <a:rPr lang="fr">
                <a:solidFill>
                  <a:srgbClr val="FF0000"/>
                </a:solidFill>
              </a:rPr>
              <a:t>Test Collide - Player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73" name="Google Shape;273;p25"/>
          <p:cNvSpPr txBox="1"/>
          <p:nvPr/>
        </p:nvSpPr>
        <p:spPr>
          <a:xfrm>
            <a:off x="5381450" y="1740875"/>
            <a:ext cx="1539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</a:rPr>
              <a:t>Wall 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74" name="Google Shape;274;p25"/>
          <p:cNvSpPr txBox="1"/>
          <p:nvPr/>
        </p:nvSpPr>
        <p:spPr>
          <a:xfrm>
            <a:off x="6293075" y="3850125"/>
            <a:ext cx="1539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</a:rPr>
              <a:t>Wall 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75" name="Google Shape;275;p25"/>
          <p:cNvSpPr txBox="1"/>
          <p:nvPr/>
        </p:nvSpPr>
        <p:spPr>
          <a:xfrm>
            <a:off x="5483050" y="2512325"/>
            <a:ext cx="1539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</a:rPr>
              <a:t>Wall 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76" name="Google Shape;276;p25"/>
          <p:cNvSpPr txBox="1"/>
          <p:nvPr/>
        </p:nvSpPr>
        <p:spPr>
          <a:xfrm>
            <a:off x="5381450" y="3766125"/>
            <a:ext cx="1539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</a:rPr>
              <a:t>Wall 4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77" name="Google Shape;277;p25"/>
          <p:cNvSpPr txBox="1"/>
          <p:nvPr/>
        </p:nvSpPr>
        <p:spPr>
          <a:xfrm>
            <a:off x="3507450" y="1259175"/>
            <a:ext cx="1539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</a:rPr>
              <a:t>Wall 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78" name="Google Shape;278;p25"/>
          <p:cNvSpPr txBox="1"/>
          <p:nvPr/>
        </p:nvSpPr>
        <p:spPr>
          <a:xfrm>
            <a:off x="5854625" y="3085025"/>
            <a:ext cx="1539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</a:rPr>
              <a:t>Wall 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79" name="Google Shape;279;p25"/>
          <p:cNvSpPr/>
          <p:nvPr/>
        </p:nvSpPr>
        <p:spPr>
          <a:xfrm>
            <a:off x="3541488" y="2606025"/>
            <a:ext cx="1471800" cy="876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25"/>
          <p:cNvSpPr txBox="1"/>
          <p:nvPr/>
        </p:nvSpPr>
        <p:spPr>
          <a:xfrm>
            <a:off x="5307925" y="1230725"/>
            <a:ext cx="6159300" cy="7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</a:rPr>
              <a:t>Group.Wall.</a:t>
            </a:r>
            <a:r>
              <a:rPr lang="fr">
                <a:solidFill>
                  <a:srgbClr val="FF0000"/>
                </a:solidFill>
              </a:rPr>
              <a:t>Test Collide - Player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81" name="Google Shape;281;p25"/>
          <p:cNvSpPr/>
          <p:nvPr/>
        </p:nvSpPr>
        <p:spPr>
          <a:xfrm>
            <a:off x="5307925" y="1666125"/>
            <a:ext cx="2780100" cy="27567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82" name="Google Shape;282;p25"/>
          <p:cNvCxnSpPr/>
          <p:nvPr/>
        </p:nvCxnSpPr>
        <p:spPr>
          <a:xfrm rot="10800000">
            <a:off x="4298675" y="1516375"/>
            <a:ext cx="2652000" cy="384900"/>
          </a:xfrm>
          <a:prstGeom prst="straightConnector1">
            <a:avLst/>
          </a:prstGeom>
          <a:noFill/>
          <a:ln cap="flat" cmpd="sng" w="28575">
            <a:solidFill>
              <a:srgbClr val="1155CC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3" name="Google Shape;283;p25"/>
          <p:cNvSpPr txBox="1"/>
          <p:nvPr/>
        </p:nvSpPr>
        <p:spPr>
          <a:xfrm>
            <a:off x="4572000" y="1205825"/>
            <a:ext cx="11976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3C78D8"/>
                </a:solidFill>
              </a:rPr>
              <a:t>Wall.</a:t>
            </a:r>
            <a:r>
              <a:rPr lang="fr">
                <a:solidFill>
                  <a:srgbClr val="3C78D8"/>
                </a:solidFill>
              </a:rPr>
              <a:t>Kill</a:t>
            </a:r>
            <a:endParaRPr>
              <a:solidFill>
                <a:srgbClr val="3C78D8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6"/>
          <p:cNvSpPr txBox="1"/>
          <p:nvPr>
            <p:ph type="title"/>
          </p:nvPr>
        </p:nvSpPr>
        <p:spPr>
          <a:xfrm>
            <a:off x="311700" y="338538"/>
            <a:ext cx="8520600" cy="572700"/>
          </a:xfrm>
          <a:prstGeom prst="rect">
            <a:avLst/>
          </a:prstGeom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400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rPr>
              <a:t>Structure Global</a:t>
            </a:r>
            <a:endParaRPr b="1" sz="2400">
              <a:solidFill>
                <a:srgbClr val="FF9900"/>
              </a:solidFill>
              <a:highlight>
                <a:srgbClr val="FF9900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9" name="Google Shape;289;p26"/>
          <p:cNvSpPr txBox="1"/>
          <p:nvPr>
            <p:ph idx="1" type="body"/>
          </p:nvPr>
        </p:nvSpPr>
        <p:spPr>
          <a:xfrm>
            <a:off x="346475" y="1152475"/>
            <a:ext cx="1230600" cy="5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A4C2F4"/>
                </a:solidFill>
                <a:latin typeface="Montserrat"/>
                <a:ea typeface="Montserrat"/>
                <a:cs typeface="Montserrat"/>
                <a:sym typeface="Montserrat"/>
              </a:rPr>
              <a:t>main.py	</a:t>
            </a:r>
            <a:endParaRPr>
              <a:solidFill>
                <a:srgbClr val="A4C2F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90" name="Google Shape;29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4325" y="1062512"/>
            <a:ext cx="3226650" cy="3897825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</a:rPr>
              <a:t>12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92" name="Google Shape;292;p26"/>
          <p:cNvSpPr txBox="1"/>
          <p:nvPr>
            <p:ph idx="1" type="body"/>
          </p:nvPr>
        </p:nvSpPr>
        <p:spPr>
          <a:xfrm>
            <a:off x="3956688" y="2751925"/>
            <a:ext cx="1230600" cy="5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A4C2F4"/>
                </a:solidFill>
                <a:latin typeface="Montserrat"/>
                <a:ea typeface="Montserrat"/>
                <a:cs typeface="Montserrat"/>
                <a:sym typeface="Montserrat"/>
              </a:rPr>
              <a:t>map.txt</a:t>
            </a:r>
            <a:endParaRPr>
              <a:solidFill>
                <a:srgbClr val="A4C2F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26"/>
          <p:cNvSpPr txBox="1"/>
          <p:nvPr>
            <p:ph idx="1" type="body"/>
          </p:nvPr>
        </p:nvSpPr>
        <p:spPr>
          <a:xfrm>
            <a:off x="2027775" y="2751925"/>
            <a:ext cx="1671900" cy="5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A4C2F4"/>
                </a:solidFill>
                <a:latin typeface="Montserrat"/>
                <a:ea typeface="Montserrat"/>
                <a:cs typeface="Montserrat"/>
                <a:sym typeface="Montserrat"/>
              </a:rPr>
              <a:t>settings.py</a:t>
            </a:r>
            <a:endParaRPr>
              <a:solidFill>
                <a:srgbClr val="A4C2F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26"/>
          <p:cNvSpPr txBox="1"/>
          <p:nvPr>
            <p:ph idx="1" type="body"/>
          </p:nvPr>
        </p:nvSpPr>
        <p:spPr>
          <a:xfrm>
            <a:off x="285425" y="4144225"/>
            <a:ext cx="1352700" cy="5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A4C2F4"/>
                </a:solidFill>
                <a:latin typeface="Montserrat"/>
                <a:ea typeface="Montserrat"/>
                <a:cs typeface="Montserrat"/>
                <a:sym typeface="Montserrat"/>
              </a:rPr>
              <a:t>sprites.py</a:t>
            </a:r>
            <a:endParaRPr>
              <a:solidFill>
                <a:srgbClr val="A4C2F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26"/>
          <p:cNvSpPr txBox="1"/>
          <p:nvPr>
            <p:ph idx="1" type="body"/>
          </p:nvPr>
        </p:nvSpPr>
        <p:spPr>
          <a:xfrm>
            <a:off x="3757050" y="1152475"/>
            <a:ext cx="1629900" cy="5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A4C2F4"/>
                </a:solidFill>
                <a:latin typeface="Montserrat"/>
                <a:ea typeface="Montserrat"/>
                <a:cs typeface="Montserrat"/>
                <a:sym typeface="Montserrat"/>
              </a:rPr>
              <a:t>tilemap.py</a:t>
            </a:r>
            <a:endParaRPr>
              <a:solidFill>
                <a:srgbClr val="A4C2F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cxnSp>
        <p:nvCxnSpPr>
          <p:cNvPr id="296" name="Google Shape;296;p26"/>
          <p:cNvCxnSpPr>
            <a:stCxn id="294" idx="0"/>
            <a:endCxn id="289" idx="2"/>
          </p:cNvCxnSpPr>
          <p:nvPr/>
        </p:nvCxnSpPr>
        <p:spPr>
          <a:xfrm rot="10800000">
            <a:off x="961775" y="1671625"/>
            <a:ext cx="0" cy="2472600"/>
          </a:xfrm>
          <a:prstGeom prst="straightConnector1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7" name="Google Shape;297;p26"/>
          <p:cNvCxnSpPr>
            <a:stCxn id="293" idx="2"/>
            <a:endCxn id="294" idx="3"/>
          </p:cNvCxnSpPr>
          <p:nvPr/>
        </p:nvCxnSpPr>
        <p:spPr>
          <a:xfrm flipH="1">
            <a:off x="1638225" y="3270925"/>
            <a:ext cx="1225500" cy="1132800"/>
          </a:xfrm>
          <a:prstGeom prst="straightConnector1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8" name="Google Shape;298;p26"/>
          <p:cNvCxnSpPr>
            <a:stCxn id="293" idx="0"/>
          </p:cNvCxnSpPr>
          <p:nvPr/>
        </p:nvCxnSpPr>
        <p:spPr>
          <a:xfrm rot="10800000">
            <a:off x="1282425" y="1671325"/>
            <a:ext cx="1581300" cy="1080600"/>
          </a:xfrm>
          <a:prstGeom prst="straightConnector1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9" name="Google Shape;299;p26"/>
          <p:cNvCxnSpPr>
            <a:stCxn id="292" idx="0"/>
            <a:endCxn id="295" idx="2"/>
          </p:cNvCxnSpPr>
          <p:nvPr/>
        </p:nvCxnSpPr>
        <p:spPr>
          <a:xfrm rot="10800000">
            <a:off x="4571988" y="1671325"/>
            <a:ext cx="0" cy="1080600"/>
          </a:xfrm>
          <a:prstGeom prst="straightConnector1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300" name="Google Shape;300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29287" y="3270925"/>
            <a:ext cx="784975" cy="15215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1" name="Google Shape;301;p26"/>
          <p:cNvCxnSpPr>
            <a:stCxn id="293" idx="0"/>
          </p:cNvCxnSpPr>
          <p:nvPr/>
        </p:nvCxnSpPr>
        <p:spPr>
          <a:xfrm flipH="1" rot="10800000">
            <a:off x="2863725" y="1678525"/>
            <a:ext cx="1459500" cy="1073400"/>
          </a:xfrm>
          <a:prstGeom prst="straightConnector1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2" name="Google Shape;302;p26"/>
          <p:cNvCxnSpPr>
            <a:stCxn id="295" idx="1"/>
            <a:endCxn id="289" idx="3"/>
          </p:cNvCxnSpPr>
          <p:nvPr/>
        </p:nvCxnSpPr>
        <p:spPr>
          <a:xfrm rot="10800000">
            <a:off x="1576950" y="1411975"/>
            <a:ext cx="2180100" cy="0"/>
          </a:xfrm>
          <a:prstGeom prst="straightConnector1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fr">
                <a:solidFill>
                  <a:srgbClr val="FFFFFF"/>
                </a:solidFill>
              </a:rPr>
              <a:t>13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08" name="Google Shape;308;p27"/>
          <p:cNvSpPr txBox="1"/>
          <p:nvPr>
            <p:ph type="title"/>
          </p:nvPr>
        </p:nvSpPr>
        <p:spPr>
          <a:xfrm>
            <a:off x="311700" y="338538"/>
            <a:ext cx="8520600" cy="572700"/>
          </a:xfrm>
          <a:prstGeom prst="rect">
            <a:avLst/>
          </a:prstGeom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400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rPr>
              <a:t>Structure</a:t>
            </a:r>
            <a:r>
              <a:rPr b="1" lang="fr" sz="2400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rPr>
              <a:t> global - </a:t>
            </a:r>
            <a:r>
              <a:rPr lang="fr" sz="1800">
                <a:solidFill>
                  <a:srgbClr val="A4C2F4"/>
                </a:solidFill>
                <a:latin typeface="Montserrat"/>
                <a:ea typeface="Montserrat"/>
                <a:cs typeface="Montserrat"/>
                <a:sym typeface="Montserrat"/>
              </a:rPr>
              <a:t>main.py	</a:t>
            </a:r>
            <a:endParaRPr sz="1800">
              <a:solidFill>
                <a:srgbClr val="A4C2F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A4C2F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A4C2F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400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fr" sz="2400">
                <a:solidFill>
                  <a:srgbClr val="3D85C6"/>
                </a:solidFill>
                <a:latin typeface="Montserrat"/>
                <a:ea typeface="Montserrat"/>
                <a:cs typeface="Montserrat"/>
                <a:sym typeface="Montserrat"/>
              </a:rPr>
              <a:t>Objet Game </a:t>
            </a:r>
            <a:endParaRPr b="1" sz="2400">
              <a:solidFill>
                <a:srgbClr val="3D85C6"/>
              </a:solidFill>
              <a:highlight>
                <a:srgbClr val="FF9900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09" name="Google Shape;30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8150" y="1100212"/>
            <a:ext cx="4852541" cy="337407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0" name="Google Shape;310;p27"/>
          <p:cNvCxnSpPr/>
          <p:nvPr/>
        </p:nvCxnSpPr>
        <p:spPr>
          <a:xfrm>
            <a:off x="2512925" y="1644625"/>
            <a:ext cx="1219200" cy="513300"/>
          </a:xfrm>
          <a:prstGeom prst="straightConnector1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1" name="Google Shape;311;p27"/>
          <p:cNvSpPr txBox="1"/>
          <p:nvPr/>
        </p:nvSpPr>
        <p:spPr>
          <a:xfrm>
            <a:off x="451850" y="2091575"/>
            <a:ext cx="2523600" cy="8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3D85C6"/>
                </a:solidFill>
              </a:rPr>
              <a:t>Méthodes Build / De construction du Jeu</a:t>
            </a:r>
            <a:endParaRPr sz="1800">
              <a:solidFill>
                <a:srgbClr val="3D85C6"/>
              </a:solidFill>
            </a:endParaRPr>
          </a:p>
        </p:txBody>
      </p:sp>
      <p:cxnSp>
        <p:nvCxnSpPr>
          <p:cNvPr id="312" name="Google Shape;312;p27"/>
          <p:cNvCxnSpPr/>
          <p:nvPr/>
        </p:nvCxnSpPr>
        <p:spPr>
          <a:xfrm>
            <a:off x="2737500" y="2521500"/>
            <a:ext cx="1261800" cy="1037400"/>
          </a:xfrm>
          <a:prstGeom prst="straightConnector1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3" name="Google Shape;313;p27"/>
          <p:cNvSpPr txBox="1"/>
          <p:nvPr/>
        </p:nvSpPr>
        <p:spPr>
          <a:xfrm>
            <a:off x="6170100" y="1382950"/>
            <a:ext cx="1807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Import Modules</a:t>
            </a:r>
            <a:endParaRPr b="1"/>
          </a:p>
        </p:txBody>
      </p:sp>
      <p:sp>
        <p:nvSpPr>
          <p:cNvPr id="314" name="Google Shape;314;p27"/>
          <p:cNvSpPr/>
          <p:nvPr/>
        </p:nvSpPr>
        <p:spPr>
          <a:xfrm>
            <a:off x="3810900" y="1070375"/>
            <a:ext cx="1336800" cy="930300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15" name="Google Shape;315;p27"/>
          <p:cNvCxnSpPr/>
          <p:nvPr/>
        </p:nvCxnSpPr>
        <p:spPr>
          <a:xfrm>
            <a:off x="5226463" y="1501175"/>
            <a:ext cx="842100" cy="68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6" name="Google Shape;316;p27"/>
          <p:cNvSpPr txBox="1"/>
          <p:nvPr/>
        </p:nvSpPr>
        <p:spPr>
          <a:xfrm>
            <a:off x="294150" y="2936375"/>
            <a:ext cx="2127900" cy="5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FFFFFF"/>
                </a:solidFill>
              </a:rPr>
              <a:t>LOOP</a:t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317" name="Google Shape;317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4475" y="3449674"/>
            <a:ext cx="3186625" cy="1024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8" name="Google Shape;318;p27"/>
          <p:cNvCxnSpPr/>
          <p:nvPr/>
        </p:nvCxnSpPr>
        <p:spPr>
          <a:xfrm>
            <a:off x="1133500" y="3195175"/>
            <a:ext cx="363600" cy="1818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fr">
                <a:solidFill>
                  <a:srgbClr val="FFFFFF"/>
                </a:solidFill>
              </a:rPr>
              <a:t>14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24" name="Google Shape;324;p28"/>
          <p:cNvSpPr txBox="1"/>
          <p:nvPr>
            <p:ph type="title"/>
          </p:nvPr>
        </p:nvSpPr>
        <p:spPr>
          <a:xfrm>
            <a:off x="311700" y="338538"/>
            <a:ext cx="8520600" cy="572700"/>
          </a:xfrm>
          <a:prstGeom prst="rect">
            <a:avLst/>
          </a:prstGeom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400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rPr>
              <a:t>Structure</a:t>
            </a:r>
            <a:r>
              <a:rPr b="1" lang="fr" sz="2400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rPr>
              <a:t> global - </a:t>
            </a:r>
            <a:r>
              <a:rPr lang="fr" sz="1800">
                <a:solidFill>
                  <a:srgbClr val="A4C2F4"/>
                </a:solidFill>
                <a:latin typeface="Montserrat"/>
                <a:ea typeface="Montserrat"/>
                <a:cs typeface="Montserrat"/>
                <a:sym typeface="Montserrat"/>
              </a:rPr>
              <a:t>tilemap.py</a:t>
            </a:r>
            <a:endParaRPr sz="1800">
              <a:solidFill>
                <a:srgbClr val="A4C2F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A4C2F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A4C2F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400">
                <a:solidFill>
                  <a:srgbClr val="3D85C6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 sz="2400">
              <a:solidFill>
                <a:srgbClr val="3D85C6"/>
              </a:solidFill>
              <a:highlight>
                <a:srgbClr val="FF9900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25" name="Google Shape;32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9225" y="1094725"/>
            <a:ext cx="4116475" cy="2224775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28"/>
          <p:cNvSpPr txBox="1"/>
          <p:nvPr/>
        </p:nvSpPr>
        <p:spPr>
          <a:xfrm>
            <a:off x="876850" y="1094725"/>
            <a:ext cx="25449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</a:rPr>
              <a:t>Objets Map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327" name="Google Shape;327;p28"/>
          <p:cNvCxnSpPr/>
          <p:nvPr/>
        </p:nvCxnSpPr>
        <p:spPr>
          <a:xfrm flipH="1" rot="10800000">
            <a:off x="1978275" y="1216850"/>
            <a:ext cx="2716200" cy="963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8" name="Google Shape;328;p28"/>
          <p:cNvSpPr txBox="1"/>
          <p:nvPr/>
        </p:nvSpPr>
        <p:spPr>
          <a:xfrm>
            <a:off x="311700" y="2227450"/>
            <a:ext cx="25449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</a:rPr>
              <a:t>Objets Camera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329" name="Google Shape;329;p28"/>
          <p:cNvCxnSpPr/>
          <p:nvPr/>
        </p:nvCxnSpPr>
        <p:spPr>
          <a:xfrm>
            <a:off x="1700250" y="2500100"/>
            <a:ext cx="299400" cy="5667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330" name="Google Shape;330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78275" y="3111900"/>
            <a:ext cx="3580635" cy="194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fr">
                <a:solidFill>
                  <a:srgbClr val="FFFFFF"/>
                </a:solidFill>
              </a:rPr>
              <a:t>15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36" name="Google Shape;336;p29"/>
          <p:cNvSpPr txBox="1"/>
          <p:nvPr>
            <p:ph type="title"/>
          </p:nvPr>
        </p:nvSpPr>
        <p:spPr>
          <a:xfrm>
            <a:off x="311700" y="338538"/>
            <a:ext cx="8520600" cy="572700"/>
          </a:xfrm>
          <a:prstGeom prst="rect">
            <a:avLst/>
          </a:prstGeom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400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rPr>
              <a:t>Structure global - </a:t>
            </a:r>
            <a:r>
              <a:rPr lang="fr" sz="1800">
                <a:solidFill>
                  <a:srgbClr val="A4C2F4"/>
                </a:solidFill>
                <a:latin typeface="Montserrat"/>
                <a:ea typeface="Montserrat"/>
                <a:cs typeface="Montserrat"/>
                <a:sym typeface="Montserrat"/>
              </a:rPr>
              <a:t>sprites</a:t>
            </a:r>
            <a:r>
              <a:rPr lang="fr" sz="1800">
                <a:solidFill>
                  <a:srgbClr val="A4C2F4"/>
                </a:solidFill>
                <a:latin typeface="Montserrat"/>
                <a:ea typeface="Montserrat"/>
                <a:cs typeface="Montserrat"/>
                <a:sym typeface="Montserrat"/>
              </a:rPr>
              <a:t>.py</a:t>
            </a:r>
            <a:endParaRPr sz="1800">
              <a:solidFill>
                <a:srgbClr val="A4C2F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A4C2F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A4C2F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400">
                <a:solidFill>
                  <a:srgbClr val="3D85C6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 sz="2400">
              <a:solidFill>
                <a:srgbClr val="3D85C6"/>
              </a:solidFill>
              <a:highlight>
                <a:srgbClr val="FF9900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37" name="Google Shape;33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3550" y="1061871"/>
            <a:ext cx="3695550" cy="1895975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p29"/>
          <p:cNvSpPr txBox="1"/>
          <p:nvPr/>
        </p:nvSpPr>
        <p:spPr>
          <a:xfrm>
            <a:off x="684375" y="1366600"/>
            <a:ext cx="2887200" cy="8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29"/>
          <p:cNvSpPr txBox="1"/>
          <p:nvPr/>
        </p:nvSpPr>
        <p:spPr>
          <a:xfrm>
            <a:off x="780600" y="1034675"/>
            <a:ext cx="25449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</a:rPr>
              <a:t>Objets Wall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340" name="Google Shape;340;p29"/>
          <p:cNvCxnSpPr/>
          <p:nvPr/>
        </p:nvCxnSpPr>
        <p:spPr>
          <a:xfrm flipH="1" rot="10800000">
            <a:off x="1924800" y="1184800"/>
            <a:ext cx="3108900" cy="321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1" name="Google Shape;341;p29"/>
          <p:cNvSpPr txBox="1"/>
          <p:nvPr/>
        </p:nvSpPr>
        <p:spPr>
          <a:xfrm>
            <a:off x="160400" y="2377000"/>
            <a:ext cx="25449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</a:rPr>
              <a:t>Objets Player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342" name="Google Shape;342;p29"/>
          <p:cNvCxnSpPr/>
          <p:nvPr/>
        </p:nvCxnSpPr>
        <p:spPr>
          <a:xfrm>
            <a:off x="1553225" y="2623850"/>
            <a:ext cx="1686900" cy="4431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343" name="Google Shape;343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25500" y="3005375"/>
            <a:ext cx="3646551" cy="189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fr">
                <a:solidFill>
                  <a:srgbClr val="FFFFFF"/>
                </a:solidFill>
              </a:rPr>
              <a:t>16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349" name="Google Shape;34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151100"/>
            <a:ext cx="4198050" cy="3692975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p30"/>
          <p:cNvSpPr txBox="1"/>
          <p:nvPr>
            <p:ph type="title"/>
          </p:nvPr>
        </p:nvSpPr>
        <p:spPr>
          <a:xfrm>
            <a:off x="311700" y="338538"/>
            <a:ext cx="8520600" cy="572700"/>
          </a:xfrm>
          <a:prstGeom prst="rect">
            <a:avLst/>
          </a:prstGeom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400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rPr>
              <a:t>Structure global - </a:t>
            </a:r>
            <a:r>
              <a:rPr lang="fr" sz="1800">
                <a:solidFill>
                  <a:srgbClr val="A4C2F4"/>
                </a:solidFill>
                <a:latin typeface="Montserrat"/>
                <a:ea typeface="Montserrat"/>
                <a:cs typeface="Montserrat"/>
                <a:sym typeface="Montserrat"/>
              </a:rPr>
              <a:t>settings.</a:t>
            </a:r>
            <a:r>
              <a:rPr lang="fr" sz="1800">
                <a:solidFill>
                  <a:srgbClr val="A4C2F4"/>
                </a:solidFill>
                <a:latin typeface="Montserrat"/>
                <a:ea typeface="Montserrat"/>
                <a:cs typeface="Montserrat"/>
                <a:sym typeface="Montserrat"/>
              </a:rPr>
              <a:t>py</a:t>
            </a:r>
            <a:endParaRPr sz="1800">
              <a:solidFill>
                <a:srgbClr val="A4C2F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A4C2F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A4C2F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400">
                <a:solidFill>
                  <a:srgbClr val="3D85C6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 sz="2400">
              <a:solidFill>
                <a:srgbClr val="3D85C6"/>
              </a:solidFill>
              <a:highlight>
                <a:srgbClr val="FF9900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51" name="Google Shape;351;p30"/>
          <p:cNvCxnSpPr/>
          <p:nvPr/>
        </p:nvCxnSpPr>
        <p:spPr>
          <a:xfrm>
            <a:off x="4277350" y="1227600"/>
            <a:ext cx="21300" cy="3453900"/>
          </a:xfrm>
          <a:prstGeom prst="straightConnector1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2" name="Google Shape;352;p30"/>
          <p:cNvSpPr txBox="1"/>
          <p:nvPr/>
        </p:nvSpPr>
        <p:spPr>
          <a:xfrm>
            <a:off x="588100" y="1355925"/>
            <a:ext cx="3486000" cy="22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000">
                <a:solidFill>
                  <a:srgbClr val="4A86E8"/>
                </a:solidFill>
              </a:rPr>
              <a:t>Différentes donnés  </a:t>
            </a:r>
            <a:endParaRPr sz="3000">
              <a:solidFill>
                <a:srgbClr val="4A86E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000">
                <a:solidFill>
                  <a:srgbClr val="4A86E8"/>
                </a:solidFill>
              </a:rPr>
              <a:t>        du Jeux</a:t>
            </a:r>
            <a:endParaRPr sz="3000">
              <a:solidFill>
                <a:srgbClr val="4A86E8"/>
              </a:solidFill>
            </a:endParaRPr>
          </a:p>
        </p:txBody>
      </p:sp>
      <p:sp>
        <p:nvSpPr>
          <p:cNvPr id="353" name="Google Shape;353;p30"/>
          <p:cNvSpPr txBox="1"/>
          <p:nvPr/>
        </p:nvSpPr>
        <p:spPr>
          <a:xfrm>
            <a:off x="1170200" y="2724675"/>
            <a:ext cx="2833800" cy="14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+"/>
            </a:pPr>
            <a:r>
              <a:rPr lang="fr" sz="1800">
                <a:solidFill>
                  <a:srgbClr val="FFFFFF"/>
                </a:solidFill>
              </a:rPr>
              <a:t>Les images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+"/>
            </a:pPr>
            <a:r>
              <a:rPr lang="fr" sz="1800">
                <a:solidFill>
                  <a:srgbClr val="FFFFFF"/>
                </a:solidFill>
              </a:rPr>
              <a:t>Les Musics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+"/>
            </a:pPr>
            <a:r>
              <a:rPr lang="fr" sz="1800">
                <a:solidFill>
                  <a:srgbClr val="FFFFFF"/>
                </a:solidFill>
              </a:rPr>
              <a:t>Les Stats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1"/>
          <p:cNvSpPr txBox="1"/>
          <p:nvPr>
            <p:ph type="title"/>
          </p:nvPr>
        </p:nvSpPr>
        <p:spPr>
          <a:xfrm>
            <a:off x="311700" y="338538"/>
            <a:ext cx="8520600" cy="572700"/>
          </a:xfrm>
          <a:prstGeom prst="rect">
            <a:avLst/>
          </a:prstGeom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400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rPr>
              <a:t>Comment Home effectue-t-il sa rotation ?</a:t>
            </a:r>
            <a:endParaRPr b="1" sz="2400">
              <a:solidFill>
                <a:srgbClr val="FF9900"/>
              </a:solidFill>
              <a:highlight>
                <a:srgbClr val="FF9900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9" name="Google Shape;359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</a:rPr>
              <a:t>17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60" name="Google Shape;360;p31"/>
          <p:cNvSpPr txBox="1"/>
          <p:nvPr>
            <p:ph idx="1" type="body"/>
          </p:nvPr>
        </p:nvSpPr>
        <p:spPr>
          <a:xfrm>
            <a:off x="532175" y="1147650"/>
            <a:ext cx="1671900" cy="5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31"/>
          <p:cNvSpPr txBox="1"/>
          <p:nvPr>
            <p:ph idx="1" type="body"/>
          </p:nvPr>
        </p:nvSpPr>
        <p:spPr>
          <a:xfrm>
            <a:off x="390401" y="1147650"/>
            <a:ext cx="2522100" cy="5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>
                <a:solidFill>
                  <a:srgbClr val="93C47D"/>
                </a:solidFill>
                <a:latin typeface="Montserrat"/>
                <a:ea typeface="Montserrat"/>
                <a:cs typeface="Montserrat"/>
                <a:sym typeface="Montserrat"/>
              </a:rPr>
              <a:t>sprites.py</a:t>
            </a:r>
            <a:r>
              <a:rPr lang="fr">
                <a:solidFill>
                  <a:srgbClr val="93C47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fr" sz="1000">
                <a:solidFill>
                  <a:srgbClr val="F1C232"/>
                </a:solidFill>
                <a:latin typeface="Montserrat"/>
                <a:ea typeface="Montserrat"/>
                <a:cs typeface="Montserrat"/>
                <a:sym typeface="Montserrat"/>
              </a:rPr>
              <a:t>→ Player()</a:t>
            </a:r>
            <a:r>
              <a:rPr lang="fr" sz="1200">
                <a:solidFill>
                  <a:srgbClr val="93C47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fr" sz="800">
                <a:solidFill>
                  <a:srgbClr val="4A86E8"/>
                </a:solidFill>
                <a:latin typeface="Montserrat"/>
                <a:ea typeface="Montserrat"/>
                <a:cs typeface="Montserrat"/>
                <a:sym typeface="Montserrat"/>
              </a:rPr>
              <a:t>→ get_mouse() </a:t>
            </a:r>
            <a:endParaRPr sz="800">
              <a:solidFill>
                <a:srgbClr val="4A86E8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62" name="Google Shape;36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750" y="1637950"/>
            <a:ext cx="2574349" cy="333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" name="Google Shape;363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2624" y="1564949"/>
            <a:ext cx="3193675" cy="2401312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Google Shape;364;p31"/>
          <p:cNvSpPr/>
          <p:nvPr/>
        </p:nvSpPr>
        <p:spPr>
          <a:xfrm>
            <a:off x="4510900" y="2957300"/>
            <a:ext cx="211800" cy="8823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FFFF"/>
              </a:solidFill>
            </a:endParaRPr>
          </a:p>
        </p:txBody>
      </p:sp>
      <p:sp>
        <p:nvSpPr>
          <p:cNvPr id="365" name="Google Shape;365;p31"/>
          <p:cNvSpPr/>
          <p:nvPr/>
        </p:nvSpPr>
        <p:spPr>
          <a:xfrm>
            <a:off x="760425" y="2517900"/>
            <a:ext cx="588300" cy="107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66" name="Google Shape;366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72725" y="4103525"/>
            <a:ext cx="4355876" cy="332450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Google Shape;367;p31"/>
          <p:cNvSpPr txBox="1"/>
          <p:nvPr/>
        </p:nvSpPr>
        <p:spPr>
          <a:xfrm>
            <a:off x="4005275" y="4435975"/>
            <a:ext cx="4438200" cy="3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6D9EEB"/>
                </a:solidFill>
              </a:rPr>
              <a:t>0     1    </a:t>
            </a:r>
            <a:r>
              <a:rPr lang="fr" sz="600">
                <a:solidFill>
                  <a:srgbClr val="6D9EEB"/>
                </a:solidFill>
              </a:rPr>
              <a:t> </a:t>
            </a:r>
            <a:r>
              <a:rPr lang="fr" sz="1000">
                <a:solidFill>
                  <a:srgbClr val="6D9EEB"/>
                </a:solidFill>
              </a:rPr>
              <a:t> 2    </a:t>
            </a:r>
            <a:r>
              <a:rPr lang="fr" sz="600">
                <a:solidFill>
                  <a:srgbClr val="6D9EEB"/>
                </a:solidFill>
              </a:rPr>
              <a:t> </a:t>
            </a:r>
            <a:r>
              <a:rPr lang="fr" sz="1000">
                <a:solidFill>
                  <a:srgbClr val="6D9EEB"/>
                </a:solidFill>
              </a:rPr>
              <a:t> 3    </a:t>
            </a:r>
            <a:r>
              <a:rPr lang="fr" sz="600">
                <a:solidFill>
                  <a:srgbClr val="6D9EEB"/>
                </a:solidFill>
              </a:rPr>
              <a:t> </a:t>
            </a:r>
            <a:r>
              <a:rPr lang="fr" sz="1000">
                <a:solidFill>
                  <a:srgbClr val="6D9EEB"/>
                </a:solidFill>
              </a:rPr>
              <a:t> 4   </a:t>
            </a:r>
            <a:r>
              <a:rPr lang="fr" sz="600">
                <a:solidFill>
                  <a:srgbClr val="6D9EEB"/>
                </a:solidFill>
              </a:rPr>
              <a:t> </a:t>
            </a:r>
            <a:r>
              <a:rPr lang="fr" sz="1000">
                <a:solidFill>
                  <a:srgbClr val="6D9EEB"/>
                </a:solidFill>
              </a:rPr>
              <a:t>  5      6    </a:t>
            </a:r>
            <a:r>
              <a:rPr lang="fr" sz="600">
                <a:solidFill>
                  <a:srgbClr val="6D9EEB"/>
                </a:solidFill>
              </a:rPr>
              <a:t> </a:t>
            </a:r>
            <a:r>
              <a:rPr lang="fr" sz="1000">
                <a:solidFill>
                  <a:srgbClr val="6D9EEB"/>
                </a:solidFill>
              </a:rPr>
              <a:t> 7  </a:t>
            </a:r>
            <a:r>
              <a:rPr lang="fr" sz="600">
                <a:solidFill>
                  <a:srgbClr val="6D9EEB"/>
                </a:solidFill>
              </a:rPr>
              <a:t> </a:t>
            </a:r>
            <a:r>
              <a:rPr lang="fr" sz="1000">
                <a:solidFill>
                  <a:srgbClr val="6D9EEB"/>
                </a:solidFill>
              </a:rPr>
              <a:t>   8   </a:t>
            </a:r>
            <a:r>
              <a:rPr lang="fr" sz="600">
                <a:solidFill>
                  <a:srgbClr val="6D9EEB"/>
                </a:solidFill>
              </a:rPr>
              <a:t> </a:t>
            </a:r>
            <a:r>
              <a:rPr lang="fr" sz="1000">
                <a:solidFill>
                  <a:srgbClr val="6D9EEB"/>
                </a:solidFill>
              </a:rPr>
              <a:t>  9  </a:t>
            </a:r>
            <a:r>
              <a:rPr lang="fr" sz="600">
                <a:solidFill>
                  <a:srgbClr val="6D9EEB"/>
                </a:solidFill>
              </a:rPr>
              <a:t> </a:t>
            </a:r>
            <a:r>
              <a:rPr lang="fr" sz="1000">
                <a:solidFill>
                  <a:srgbClr val="6D9EEB"/>
                </a:solidFill>
              </a:rPr>
              <a:t>  10    11    12    13   </a:t>
            </a:r>
            <a:r>
              <a:rPr lang="fr" sz="600">
                <a:solidFill>
                  <a:srgbClr val="6D9EEB"/>
                </a:solidFill>
              </a:rPr>
              <a:t> </a:t>
            </a:r>
            <a:r>
              <a:rPr lang="fr" sz="1000">
                <a:solidFill>
                  <a:srgbClr val="6D9EEB"/>
                </a:solidFill>
              </a:rPr>
              <a:t>14  </a:t>
            </a:r>
            <a:r>
              <a:rPr lang="fr" sz="600">
                <a:solidFill>
                  <a:srgbClr val="6D9EEB"/>
                </a:solidFill>
              </a:rPr>
              <a:t> </a:t>
            </a:r>
            <a:r>
              <a:rPr lang="fr" sz="1000">
                <a:solidFill>
                  <a:srgbClr val="6D9EEB"/>
                </a:solidFill>
              </a:rPr>
              <a:t> 15</a:t>
            </a:r>
            <a:endParaRPr sz="1000"/>
          </a:p>
        </p:txBody>
      </p:sp>
      <p:sp>
        <p:nvSpPr>
          <p:cNvPr id="368" name="Google Shape;368;p31"/>
          <p:cNvSpPr txBox="1"/>
          <p:nvPr/>
        </p:nvSpPr>
        <p:spPr>
          <a:xfrm>
            <a:off x="4289175" y="4677300"/>
            <a:ext cx="3723000" cy="4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4A86E8"/>
                </a:solidFill>
              </a:rPr>
              <a:t>self.bank_image</a:t>
            </a:r>
            <a:endParaRPr sz="1200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269100" y="370475"/>
            <a:ext cx="8520600" cy="572700"/>
          </a:xfrm>
          <a:prstGeom prst="rect">
            <a:avLst/>
          </a:prstGeom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400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rPr>
              <a:t>Sommaire</a:t>
            </a:r>
            <a:endParaRPr b="1" sz="2400">
              <a:solidFill>
                <a:srgbClr val="FF99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99700" y="1298850"/>
            <a:ext cx="5375700" cy="254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AutoNum type="arabicParenR"/>
            </a:pPr>
            <a:r>
              <a:rPr lang="fr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Programmation Orientée Objet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AutoNum type="arabicParenR"/>
            </a:pPr>
            <a:r>
              <a:rPr lang="fr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Les Sprites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AutoNum type="arabicParenR"/>
            </a:pPr>
            <a:r>
              <a:rPr lang="fr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Structures Modules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AutoNum type="arabicParenR"/>
            </a:pPr>
            <a:r>
              <a:rPr lang="fr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L</a:t>
            </a:r>
            <a:r>
              <a:rPr lang="fr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’orientation de Home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AutoNum type="arabicParenR"/>
            </a:pPr>
            <a:r>
              <a:rPr lang="fr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Les Tiles, construction de la map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AutoNum type="arabicParenR"/>
            </a:pPr>
            <a:r>
              <a:rPr lang="fr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Déplacement des Mobs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AutoNum type="arabicParenR"/>
            </a:pPr>
            <a:r>
              <a:rPr lang="fr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Difficultés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AutoNum type="arabicParenR"/>
            </a:pPr>
            <a:r>
              <a:rPr lang="fr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Objectif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AutoNum type="arabicParenR"/>
            </a:pPr>
            <a:r>
              <a:rPr lang="fr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Création Artisto-Numérique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fr">
                <a:solidFill>
                  <a:srgbClr val="FFFFFF"/>
                </a:solidFill>
              </a:rPr>
              <a:t>‹#›</a:t>
            </a:fld>
            <a:endParaRPr>
              <a:solidFill>
                <a:srgbClr val="FFFFFF"/>
              </a:solidFill>
            </a:endParaRPr>
          </a:p>
        </p:txBody>
      </p:sp>
      <p:pic>
        <p:nvPicPr>
          <p:cNvPr id="69" name="Google Shape;6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13525" y="1095175"/>
            <a:ext cx="2119600" cy="3815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2"/>
          <p:cNvSpPr txBox="1"/>
          <p:nvPr>
            <p:ph type="title"/>
          </p:nvPr>
        </p:nvSpPr>
        <p:spPr>
          <a:xfrm>
            <a:off x="311700" y="338538"/>
            <a:ext cx="8520600" cy="572700"/>
          </a:xfrm>
          <a:prstGeom prst="rect">
            <a:avLst/>
          </a:prstGeom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400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rPr>
              <a:t>Comment Home effectue-t-il sa rotation ?</a:t>
            </a:r>
            <a:endParaRPr b="1" sz="2400">
              <a:solidFill>
                <a:srgbClr val="FF9900"/>
              </a:solidFill>
              <a:highlight>
                <a:srgbClr val="FF9900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4" name="Google Shape;374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</a:rPr>
              <a:t>17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75" name="Google Shape;375;p32"/>
          <p:cNvSpPr txBox="1"/>
          <p:nvPr>
            <p:ph idx="1" type="body"/>
          </p:nvPr>
        </p:nvSpPr>
        <p:spPr>
          <a:xfrm>
            <a:off x="532175" y="1147650"/>
            <a:ext cx="1671900" cy="5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32"/>
          <p:cNvSpPr txBox="1"/>
          <p:nvPr>
            <p:ph idx="1" type="body"/>
          </p:nvPr>
        </p:nvSpPr>
        <p:spPr>
          <a:xfrm>
            <a:off x="390401" y="1147650"/>
            <a:ext cx="2522100" cy="5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>
                <a:solidFill>
                  <a:srgbClr val="93C47D"/>
                </a:solidFill>
                <a:latin typeface="Montserrat"/>
                <a:ea typeface="Montserrat"/>
                <a:cs typeface="Montserrat"/>
                <a:sym typeface="Montserrat"/>
              </a:rPr>
              <a:t>sprites.py</a:t>
            </a:r>
            <a:r>
              <a:rPr lang="fr">
                <a:solidFill>
                  <a:srgbClr val="93C47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fr" sz="1000">
                <a:solidFill>
                  <a:srgbClr val="F1C232"/>
                </a:solidFill>
                <a:latin typeface="Montserrat"/>
                <a:ea typeface="Montserrat"/>
                <a:cs typeface="Montserrat"/>
                <a:sym typeface="Montserrat"/>
              </a:rPr>
              <a:t>→ Player()</a:t>
            </a:r>
            <a:r>
              <a:rPr lang="fr" sz="1200">
                <a:solidFill>
                  <a:srgbClr val="93C47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fr" sz="800">
                <a:solidFill>
                  <a:srgbClr val="4A86E8"/>
                </a:solidFill>
                <a:latin typeface="Montserrat"/>
                <a:ea typeface="Montserrat"/>
                <a:cs typeface="Montserrat"/>
                <a:sym typeface="Montserrat"/>
              </a:rPr>
              <a:t>→ get_mouse() </a:t>
            </a:r>
            <a:endParaRPr sz="800">
              <a:solidFill>
                <a:srgbClr val="4A86E8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77" name="Google Shape;37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750" y="1637950"/>
            <a:ext cx="2574349" cy="333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" name="Google Shape;378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2624" y="1564949"/>
            <a:ext cx="3193675" cy="2401312"/>
          </a:xfrm>
          <a:prstGeom prst="rect">
            <a:avLst/>
          </a:prstGeom>
          <a:noFill/>
          <a:ln>
            <a:noFill/>
          </a:ln>
        </p:spPr>
      </p:pic>
      <p:sp>
        <p:nvSpPr>
          <p:cNvPr id="379" name="Google Shape;379;p32"/>
          <p:cNvSpPr/>
          <p:nvPr/>
        </p:nvSpPr>
        <p:spPr>
          <a:xfrm>
            <a:off x="4510900" y="2957300"/>
            <a:ext cx="211800" cy="8823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FFFF"/>
              </a:solidFill>
            </a:endParaRPr>
          </a:p>
        </p:txBody>
      </p:sp>
      <p:sp>
        <p:nvSpPr>
          <p:cNvPr id="380" name="Google Shape;380;p32"/>
          <p:cNvSpPr/>
          <p:nvPr/>
        </p:nvSpPr>
        <p:spPr>
          <a:xfrm>
            <a:off x="760425" y="2517900"/>
            <a:ext cx="588300" cy="107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32"/>
          <p:cNvSpPr/>
          <p:nvPr/>
        </p:nvSpPr>
        <p:spPr>
          <a:xfrm>
            <a:off x="920000" y="2625600"/>
            <a:ext cx="588300" cy="107700"/>
          </a:xfrm>
          <a:prstGeom prst="rect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32"/>
          <p:cNvSpPr/>
          <p:nvPr/>
        </p:nvSpPr>
        <p:spPr>
          <a:xfrm rot="5400000">
            <a:off x="6991950" y="1019225"/>
            <a:ext cx="209100" cy="8823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FF00"/>
              </a:solidFill>
            </a:endParaRPr>
          </a:p>
        </p:txBody>
      </p:sp>
      <p:pic>
        <p:nvPicPr>
          <p:cNvPr id="383" name="Google Shape;383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72725" y="4103525"/>
            <a:ext cx="4355876" cy="332450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Google Shape;384;p32"/>
          <p:cNvSpPr txBox="1"/>
          <p:nvPr/>
        </p:nvSpPr>
        <p:spPr>
          <a:xfrm>
            <a:off x="4005275" y="4435975"/>
            <a:ext cx="4438200" cy="3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6D9EEB"/>
                </a:solidFill>
              </a:rPr>
              <a:t>0     1    </a:t>
            </a:r>
            <a:r>
              <a:rPr lang="fr" sz="600">
                <a:solidFill>
                  <a:srgbClr val="6D9EEB"/>
                </a:solidFill>
              </a:rPr>
              <a:t> </a:t>
            </a:r>
            <a:r>
              <a:rPr lang="fr" sz="1000">
                <a:solidFill>
                  <a:srgbClr val="6D9EEB"/>
                </a:solidFill>
              </a:rPr>
              <a:t> 2    </a:t>
            </a:r>
            <a:r>
              <a:rPr lang="fr" sz="600">
                <a:solidFill>
                  <a:srgbClr val="6D9EEB"/>
                </a:solidFill>
              </a:rPr>
              <a:t> </a:t>
            </a:r>
            <a:r>
              <a:rPr lang="fr" sz="1000">
                <a:solidFill>
                  <a:srgbClr val="6D9EEB"/>
                </a:solidFill>
              </a:rPr>
              <a:t> 3    </a:t>
            </a:r>
            <a:r>
              <a:rPr lang="fr" sz="600">
                <a:solidFill>
                  <a:srgbClr val="6D9EEB"/>
                </a:solidFill>
              </a:rPr>
              <a:t> </a:t>
            </a:r>
            <a:r>
              <a:rPr lang="fr" sz="1000">
                <a:solidFill>
                  <a:srgbClr val="6D9EEB"/>
                </a:solidFill>
              </a:rPr>
              <a:t> 4   </a:t>
            </a:r>
            <a:r>
              <a:rPr lang="fr" sz="600">
                <a:solidFill>
                  <a:srgbClr val="6D9EEB"/>
                </a:solidFill>
              </a:rPr>
              <a:t> </a:t>
            </a:r>
            <a:r>
              <a:rPr lang="fr" sz="1000">
                <a:solidFill>
                  <a:srgbClr val="6D9EEB"/>
                </a:solidFill>
              </a:rPr>
              <a:t>  5      6    </a:t>
            </a:r>
            <a:r>
              <a:rPr lang="fr" sz="600">
                <a:solidFill>
                  <a:srgbClr val="6D9EEB"/>
                </a:solidFill>
              </a:rPr>
              <a:t> </a:t>
            </a:r>
            <a:r>
              <a:rPr lang="fr" sz="1000">
                <a:solidFill>
                  <a:srgbClr val="6D9EEB"/>
                </a:solidFill>
              </a:rPr>
              <a:t> 7  </a:t>
            </a:r>
            <a:r>
              <a:rPr lang="fr" sz="600">
                <a:solidFill>
                  <a:srgbClr val="6D9EEB"/>
                </a:solidFill>
              </a:rPr>
              <a:t> </a:t>
            </a:r>
            <a:r>
              <a:rPr lang="fr" sz="1000">
                <a:solidFill>
                  <a:srgbClr val="6D9EEB"/>
                </a:solidFill>
              </a:rPr>
              <a:t>   8   </a:t>
            </a:r>
            <a:r>
              <a:rPr lang="fr" sz="600">
                <a:solidFill>
                  <a:srgbClr val="6D9EEB"/>
                </a:solidFill>
              </a:rPr>
              <a:t> </a:t>
            </a:r>
            <a:r>
              <a:rPr lang="fr" sz="1000">
                <a:solidFill>
                  <a:srgbClr val="6D9EEB"/>
                </a:solidFill>
              </a:rPr>
              <a:t>  9  </a:t>
            </a:r>
            <a:r>
              <a:rPr lang="fr" sz="600">
                <a:solidFill>
                  <a:srgbClr val="6D9EEB"/>
                </a:solidFill>
              </a:rPr>
              <a:t> </a:t>
            </a:r>
            <a:r>
              <a:rPr lang="fr" sz="1000">
                <a:solidFill>
                  <a:srgbClr val="6D9EEB"/>
                </a:solidFill>
              </a:rPr>
              <a:t>  10    11    12    13   </a:t>
            </a:r>
            <a:r>
              <a:rPr lang="fr" sz="600">
                <a:solidFill>
                  <a:srgbClr val="6D9EEB"/>
                </a:solidFill>
              </a:rPr>
              <a:t> </a:t>
            </a:r>
            <a:r>
              <a:rPr lang="fr" sz="1000">
                <a:solidFill>
                  <a:srgbClr val="6D9EEB"/>
                </a:solidFill>
              </a:rPr>
              <a:t>14  </a:t>
            </a:r>
            <a:r>
              <a:rPr lang="fr" sz="600">
                <a:solidFill>
                  <a:srgbClr val="6D9EEB"/>
                </a:solidFill>
              </a:rPr>
              <a:t> </a:t>
            </a:r>
            <a:r>
              <a:rPr lang="fr" sz="1000">
                <a:solidFill>
                  <a:srgbClr val="6D9EEB"/>
                </a:solidFill>
              </a:rPr>
              <a:t> 15</a:t>
            </a:r>
            <a:endParaRPr sz="1000"/>
          </a:p>
        </p:txBody>
      </p:sp>
      <p:sp>
        <p:nvSpPr>
          <p:cNvPr id="385" name="Google Shape;385;p32"/>
          <p:cNvSpPr txBox="1"/>
          <p:nvPr/>
        </p:nvSpPr>
        <p:spPr>
          <a:xfrm>
            <a:off x="4289175" y="4677300"/>
            <a:ext cx="3723000" cy="4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4A86E8"/>
                </a:solidFill>
              </a:rPr>
              <a:t>self.bank_image</a:t>
            </a:r>
            <a:endParaRPr sz="1200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3"/>
          <p:cNvSpPr txBox="1"/>
          <p:nvPr>
            <p:ph type="title"/>
          </p:nvPr>
        </p:nvSpPr>
        <p:spPr>
          <a:xfrm>
            <a:off x="311700" y="338538"/>
            <a:ext cx="8520600" cy="572700"/>
          </a:xfrm>
          <a:prstGeom prst="rect">
            <a:avLst/>
          </a:prstGeom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400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rPr>
              <a:t>Comment Home effectue-t-il sa rotation ?</a:t>
            </a:r>
            <a:endParaRPr b="1" sz="2400">
              <a:solidFill>
                <a:srgbClr val="FF9900"/>
              </a:solidFill>
              <a:highlight>
                <a:srgbClr val="FF9900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1" name="Google Shape;391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</a:rPr>
              <a:t>17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92" name="Google Shape;392;p33"/>
          <p:cNvSpPr txBox="1"/>
          <p:nvPr>
            <p:ph idx="1" type="body"/>
          </p:nvPr>
        </p:nvSpPr>
        <p:spPr>
          <a:xfrm>
            <a:off x="532175" y="1147650"/>
            <a:ext cx="1671900" cy="5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33"/>
          <p:cNvSpPr txBox="1"/>
          <p:nvPr>
            <p:ph idx="1" type="body"/>
          </p:nvPr>
        </p:nvSpPr>
        <p:spPr>
          <a:xfrm>
            <a:off x="390401" y="1147650"/>
            <a:ext cx="2522100" cy="5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>
                <a:solidFill>
                  <a:srgbClr val="93C47D"/>
                </a:solidFill>
                <a:latin typeface="Montserrat"/>
                <a:ea typeface="Montserrat"/>
                <a:cs typeface="Montserrat"/>
                <a:sym typeface="Montserrat"/>
              </a:rPr>
              <a:t>sprites.py</a:t>
            </a:r>
            <a:r>
              <a:rPr lang="fr">
                <a:solidFill>
                  <a:srgbClr val="93C47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fr" sz="1000">
                <a:solidFill>
                  <a:srgbClr val="F1C232"/>
                </a:solidFill>
                <a:latin typeface="Montserrat"/>
                <a:ea typeface="Montserrat"/>
                <a:cs typeface="Montserrat"/>
                <a:sym typeface="Montserrat"/>
              </a:rPr>
              <a:t>→ Player()</a:t>
            </a:r>
            <a:r>
              <a:rPr lang="fr" sz="1200">
                <a:solidFill>
                  <a:srgbClr val="93C47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fr" sz="800">
                <a:solidFill>
                  <a:srgbClr val="4A86E8"/>
                </a:solidFill>
                <a:latin typeface="Montserrat"/>
                <a:ea typeface="Montserrat"/>
                <a:cs typeface="Montserrat"/>
                <a:sym typeface="Montserrat"/>
              </a:rPr>
              <a:t>→ get_mouse() </a:t>
            </a:r>
            <a:endParaRPr sz="800">
              <a:solidFill>
                <a:srgbClr val="4A86E8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94" name="Google Shape;39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750" y="1637950"/>
            <a:ext cx="2574349" cy="333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5" name="Google Shape;395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2624" y="1564949"/>
            <a:ext cx="3193675" cy="2401312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Google Shape;396;p33"/>
          <p:cNvSpPr/>
          <p:nvPr/>
        </p:nvSpPr>
        <p:spPr>
          <a:xfrm>
            <a:off x="4510900" y="2957300"/>
            <a:ext cx="211800" cy="8823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FFFF"/>
              </a:solidFill>
            </a:endParaRPr>
          </a:p>
        </p:txBody>
      </p:sp>
      <p:sp>
        <p:nvSpPr>
          <p:cNvPr id="397" name="Google Shape;397;p33"/>
          <p:cNvSpPr/>
          <p:nvPr/>
        </p:nvSpPr>
        <p:spPr>
          <a:xfrm>
            <a:off x="760425" y="2517900"/>
            <a:ext cx="588300" cy="107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33"/>
          <p:cNvSpPr/>
          <p:nvPr/>
        </p:nvSpPr>
        <p:spPr>
          <a:xfrm>
            <a:off x="920000" y="2625600"/>
            <a:ext cx="588300" cy="107700"/>
          </a:xfrm>
          <a:prstGeom prst="rect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33"/>
          <p:cNvSpPr/>
          <p:nvPr/>
        </p:nvSpPr>
        <p:spPr>
          <a:xfrm rot="5400000">
            <a:off x="6991950" y="1019225"/>
            <a:ext cx="209100" cy="8823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FF00"/>
              </a:solidFill>
            </a:endParaRPr>
          </a:p>
        </p:txBody>
      </p:sp>
      <p:sp>
        <p:nvSpPr>
          <p:cNvPr id="400" name="Google Shape;400;p33"/>
          <p:cNvSpPr/>
          <p:nvPr/>
        </p:nvSpPr>
        <p:spPr>
          <a:xfrm rot="5400000">
            <a:off x="5415500" y="1019225"/>
            <a:ext cx="209100" cy="8823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FF00"/>
              </a:solidFill>
            </a:endParaRPr>
          </a:p>
        </p:txBody>
      </p:sp>
      <p:sp>
        <p:nvSpPr>
          <p:cNvPr id="401" name="Google Shape;401;p33"/>
          <p:cNvSpPr/>
          <p:nvPr/>
        </p:nvSpPr>
        <p:spPr>
          <a:xfrm>
            <a:off x="796100" y="3165475"/>
            <a:ext cx="251100" cy="107700"/>
          </a:xfrm>
          <a:prstGeom prst="rect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FF"/>
              </a:solidFill>
            </a:endParaRPr>
          </a:p>
        </p:txBody>
      </p:sp>
      <p:pic>
        <p:nvPicPr>
          <p:cNvPr id="402" name="Google Shape;402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72725" y="4103525"/>
            <a:ext cx="4355876" cy="332450"/>
          </a:xfrm>
          <a:prstGeom prst="rect">
            <a:avLst/>
          </a:prstGeom>
          <a:noFill/>
          <a:ln>
            <a:noFill/>
          </a:ln>
        </p:spPr>
      </p:pic>
      <p:sp>
        <p:nvSpPr>
          <p:cNvPr id="403" name="Google Shape;403;p33"/>
          <p:cNvSpPr txBox="1"/>
          <p:nvPr/>
        </p:nvSpPr>
        <p:spPr>
          <a:xfrm>
            <a:off x="4005275" y="4435975"/>
            <a:ext cx="4438200" cy="3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6D9EEB"/>
                </a:solidFill>
              </a:rPr>
              <a:t>0     1    </a:t>
            </a:r>
            <a:r>
              <a:rPr lang="fr" sz="600">
                <a:solidFill>
                  <a:srgbClr val="6D9EEB"/>
                </a:solidFill>
              </a:rPr>
              <a:t> </a:t>
            </a:r>
            <a:r>
              <a:rPr lang="fr" sz="1000">
                <a:solidFill>
                  <a:srgbClr val="6D9EEB"/>
                </a:solidFill>
              </a:rPr>
              <a:t> 2    </a:t>
            </a:r>
            <a:r>
              <a:rPr lang="fr" sz="600">
                <a:solidFill>
                  <a:srgbClr val="6D9EEB"/>
                </a:solidFill>
              </a:rPr>
              <a:t> </a:t>
            </a:r>
            <a:r>
              <a:rPr lang="fr" sz="1000">
                <a:solidFill>
                  <a:srgbClr val="6D9EEB"/>
                </a:solidFill>
              </a:rPr>
              <a:t> 3    </a:t>
            </a:r>
            <a:r>
              <a:rPr lang="fr" sz="600">
                <a:solidFill>
                  <a:srgbClr val="6D9EEB"/>
                </a:solidFill>
              </a:rPr>
              <a:t> </a:t>
            </a:r>
            <a:r>
              <a:rPr lang="fr" sz="1000">
                <a:solidFill>
                  <a:srgbClr val="6D9EEB"/>
                </a:solidFill>
              </a:rPr>
              <a:t> 4   </a:t>
            </a:r>
            <a:r>
              <a:rPr lang="fr" sz="600">
                <a:solidFill>
                  <a:srgbClr val="6D9EEB"/>
                </a:solidFill>
              </a:rPr>
              <a:t> </a:t>
            </a:r>
            <a:r>
              <a:rPr lang="fr" sz="1000">
                <a:solidFill>
                  <a:srgbClr val="6D9EEB"/>
                </a:solidFill>
              </a:rPr>
              <a:t>  5      6    </a:t>
            </a:r>
            <a:r>
              <a:rPr lang="fr" sz="600">
                <a:solidFill>
                  <a:srgbClr val="6D9EEB"/>
                </a:solidFill>
              </a:rPr>
              <a:t> </a:t>
            </a:r>
            <a:r>
              <a:rPr lang="fr" sz="1000">
                <a:solidFill>
                  <a:srgbClr val="6D9EEB"/>
                </a:solidFill>
              </a:rPr>
              <a:t> 7  </a:t>
            </a:r>
            <a:r>
              <a:rPr lang="fr" sz="600">
                <a:solidFill>
                  <a:srgbClr val="6D9EEB"/>
                </a:solidFill>
              </a:rPr>
              <a:t> </a:t>
            </a:r>
            <a:r>
              <a:rPr lang="fr" sz="1000">
                <a:solidFill>
                  <a:srgbClr val="6D9EEB"/>
                </a:solidFill>
              </a:rPr>
              <a:t>   8   </a:t>
            </a:r>
            <a:r>
              <a:rPr lang="fr" sz="600">
                <a:solidFill>
                  <a:srgbClr val="6D9EEB"/>
                </a:solidFill>
              </a:rPr>
              <a:t> </a:t>
            </a:r>
            <a:r>
              <a:rPr lang="fr" sz="1000">
                <a:solidFill>
                  <a:srgbClr val="6D9EEB"/>
                </a:solidFill>
              </a:rPr>
              <a:t>  9  </a:t>
            </a:r>
            <a:r>
              <a:rPr lang="fr" sz="600">
                <a:solidFill>
                  <a:srgbClr val="6D9EEB"/>
                </a:solidFill>
              </a:rPr>
              <a:t> </a:t>
            </a:r>
            <a:r>
              <a:rPr lang="fr" sz="1000">
                <a:solidFill>
                  <a:srgbClr val="6D9EEB"/>
                </a:solidFill>
              </a:rPr>
              <a:t>  10    11    12    13   </a:t>
            </a:r>
            <a:r>
              <a:rPr lang="fr" sz="600">
                <a:solidFill>
                  <a:srgbClr val="6D9EEB"/>
                </a:solidFill>
              </a:rPr>
              <a:t> </a:t>
            </a:r>
            <a:r>
              <a:rPr lang="fr" sz="1000">
                <a:solidFill>
                  <a:srgbClr val="6D9EEB"/>
                </a:solidFill>
              </a:rPr>
              <a:t>14  </a:t>
            </a:r>
            <a:r>
              <a:rPr lang="fr" sz="600">
                <a:solidFill>
                  <a:srgbClr val="6D9EEB"/>
                </a:solidFill>
              </a:rPr>
              <a:t> </a:t>
            </a:r>
            <a:r>
              <a:rPr lang="fr" sz="1000">
                <a:solidFill>
                  <a:srgbClr val="6D9EEB"/>
                </a:solidFill>
              </a:rPr>
              <a:t> 15</a:t>
            </a:r>
            <a:endParaRPr sz="1000"/>
          </a:p>
        </p:txBody>
      </p:sp>
      <p:sp>
        <p:nvSpPr>
          <p:cNvPr id="404" name="Google Shape;404;p33"/>
          <p:cNvSpPr txBox="1"/>
          <p:nvPr/>
        </p:nvSpPr>
        <p:spPr>
          <a:xfrm>
            <a:off x="4289175" y="4677300"/>
            <a:ext cx="3723000" cy="4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4A86E8"/>
                </a:solidFill>
              </a:rPr>
              <a:t>self.bank_image</a:t>
            </a:r>
            <a:endParaRPr sz="1200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34"/>
          <p:cNvSpPr txBox="1"/>
          <p:nvPr>
            <p:ph type="title"/>
          </p:nvPr>
        </p:nvSpPr>
        <p:spPr>
          <a:xfrm>
            <a:off x="311700" y="338538"/>
            <a:ext cx="8520600" cy="572700"/>
          </a:xfrm>
          <a:prstGeom prst="rect">
            <a:avLst/>
          </a:prstGeom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400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rPr>
              <a:t>Comment Home effectue-t-il sa rotation ?</a:t>
            </a:r>
            <a:endParaRPr b="1" sz="2400">
              <a:solidFill>
                <a:srgbClr val="FF9900"/>
              </a:solidFill>
              <a:highlight>
                <a:srgbClr val="FF9900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0" name="Google Shape;410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</a:rPr>
              <a:t>17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11" name="Google Shape;411;p34"/>
          <p:cNvSpPr txBox="1"/>
          <p:nvPr>
            <p:ph idx="1" type="body"/>
          </p:nvPr>
        </p:nvSpPr>
        <p:spPr>
          <a:xfrm>
            <a:off x="532175" y="1147650"/>
            <a:ext cx="1671900" cy="5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34"/>
          <p:cNvSpPr txBox="1"/>
          <p:nvPr>
            <p:ph idx="1" type="body"/>
          </p:nvPr>
        </p:nvSpPr>
        <p:spPr>
          <a:xfrm>
            <a:off x="390401" y="1147650"/>
            <a:ext cx="2522100" cy="5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>
                <a:solidFill>
                  <a:srgbClr val="93C47D"/>
                </a:solidFill>
                <a:latin typeface="Montserrat"/>
                <a:ea typeface="Montserrat"/>
                <a:cs typeface="Montserrat"/>
                <a:sym typeface="Montserrat"/>
              </a:rPr>
              <a:t>sprites.py</a:t>
            </a:r>
            <a:r>
              <a:rPr lang="fr">
                <a:solidFill>
                  <a:srgbClr val="93C47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fr" sz="1000">
                <a:solidFill>
                  <a:srgbClr val="F1C232"/>
                </a:solidFill>
                <a:latin typeface="Montserrat"/>
                <a:ea typeface="Montserrat"/>
                <a:cs typeface="Montserrat"/>
                <a:sym typeface="Montserrat"/>
              </a:rPr>
              <a:t>→ Player()</a:t>
            </a:r>
            <a:r>
              <a:rPr lang="fr" sz="1200">
                <a:solidFill>
                  <a:srgbClr val="93C47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fr" sz="800">
                <a:solidFill>
                  <a:srgbClr val="4A86E8"/>
                </a:solidFill>
                <a:latin typeface="Montserrat"/>
                <a:ea typeface="Montserrat"/>
                <a:cs typeface="Montserrat"/>
                <a:sym typeface="Montserrat"/>
              </a:rPr>
              <a:t>→ get_mouse() </a:t>
            </a:r>
            <a:endParaRPr sz="800">
              <a:solidFill>
                <a:srgbClr val="4A86E8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413" name="Google Shape;41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2725" y="4103525"/>
            <a:ext cx="4355876" cy="33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4" name="Google Shape;414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750" y="1637950"/>
            <a:ext cx="2574349" cy="3335775"/>
          </a:xfrm>
          <a:prstGeom prst="rect">
            <a:avLst/>
          </a:prstGeom>
          <a:noFill/>
          <a:ln>
            <a:noFill/>
          </a:ln>
        </p:spPr>
      </p:pic>
      <p:sp>
        <p:nvSpPr>
          <p:cNvPr id="415" name="Google Shape;415;p34"/>
          <p:cNvSpPr txBox="1"/>
          <p:nvPr/>
        </p:nvSpPr>
        <p:spPr>
          <a:xfrm>
            <a:off x="4005275" y="4435975"/>
            <a:ext cx="4438200" cy="3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6D9EEB"/>
                </a:solidFill>
              </a:rPr>
              <a:t>0     1    </a:t>
            </a:r>
            <a:r>
              <a:rPr lang="fr" sz="600">
                <a:solidFill>
                  <a:srgbClr val="6D9EEB"/>
                </a:solidFill>
              </a:rPr>
              <a:t> </a:t>
            </a:r>
            <a:r>
              <a:rPr lang="fr" sz="1000">
                <a:solidFill>
                  <a:srgbClr val="6D9EEB"/>
                </a:solidFill>
              </a:rPr>
              <a:t> 2    </a:t>
            </a:r>
            <a:r>
              <a:rPr lang="fr" sz="600">
                <a:solidFill>
                  <a:srgbClr val="6D9EEB"/>
                </a:solidFill>
              </a:rPr>
              <a:t> </a:t>
            </a:r>
            <a:r>
              <a:rPr lang="fr" sz="1000">
                <a:solidFill>
                  <a:srgbClr val="6D9EEB"/>
                </a:solidFill>
              </a:rPr>
              <a:t> 3    </a:t>
            </a:r>
            <a:r>
              <a:rPr lang="fr" sz="600">
                <a:solidFill>
                  <a:srgbClr val="6D9EEB"/>
                </a:solidFill>
              </a:rPr>
              <a:t> </a:t>
            </a:r>
            <a:r>
              <a:rPr lang="fr" sz="1000">
                <a:solidFill>
                  <a:srgbClr val="6D9EEB"/>
                </a:solidFill>
              </a:rPr>
              <a:t> 4   </a:t>
            </a:r>
            <a:r>
              <a:rPr lang="fr" sz="600">
                <a:solidFill>
                  <a:srgbClr val="6D9EEB"/>
                </a:solidFill>
              </a:rPr>
              <a:t> </a:t>
            </a:r>
            <a:r>
              <a:rPr lang="fr" sz="1000">
                <a:solidFill>
                  <a:srgbClr val="6D9EEB"/>
                </a:solidFill>
              </a:rPr>
              <a:t>  5      6    </a:t>
            </a:r>
            <a:r>
              <a:rPr lang="fr" sz="600">
                <a:solidFill>
                  <a:srgbClr val="6D9EEB"/>
                </a:solidFill>
              </a:rPr>
              <a:t> </a:t>
            </a:r>
            <a:r>
              <a:rPr lang="fr" sz="1000">
                <a:solidFill>
                  <a:srgbClr val="6D9EEB"/>
                </a:solidFill>
              </a:rPr>
              <a:t> 7  </a:t>
            </a:r>
            <a:r>
              <a:rPr lang="fr" sz="600">
                <a:solidFill>
                  <a:srgbClr val="6D9EEB"/>
                </a:solidFill>
              </a:rPr>
              <a:t> </a:t>
            </a:r>
            <a:r>
              <a:rPr lang="fr" sz="1000">
                <a:solidFill>
                  <a:srgbClr val="6D9EEB"/>
                </a:solidFill>
              </a:rPr>
              <a:t>   8   </a:t>
            </a:r>
            <a:r>
              <a:rPr lang="fr" sz="600">
                <a:solidFill>
                  <a:srgbClr val="6D9EEB"/>
                </a:solidFill>
              </a:rPr>
              <a:t> </a:t>
            </a:r>
            <a:r>
              <a:rPr lang="fr" sz="1000">
                <a:solidFill>
                  <a:srgbClr val="6D9EEB"/>
                </a:solidFill>
              </a:rPr>
              <a:t>  9  </a:t>
            </a:r>
            <a:r>
              <a:rPr lang="fr" sz="600">
                <a:solidFill>
                  <a:srgbClr val="6D9EEB"/>
                </a:solidFill>
              </a:rPr>
              <a:t> </a:t>
            </a:r>
            <a:r>
              <a:rPr lang="fr" sz="1000">
                <a:solidFill>
                  <a:srgbClr val="6D9EEB"/>
                </a:solidFill>
              </a:rPr>
              <a:t>  10    11    12    13   </a:t>
            </a:r>
            <a:r>
              <a:rPr lang="fr" sz="600">
                <a:solidFill>
                  <a:srgbClr val="6D9EEB"/>
                </a:solidFill>
              </a:rPr>
              <a:t> </a:t>
            </a:r>
            <a:r>
              <a:rPr lang="fr" sz="1000">
                <a:solidFill>
                  <a:srgbClr val="6D9EEB"/>
                </a:solidFill>
              </a:rPr>
              <a:t>14  </a:t>
            </a:r>
            <a:r>
              <a:rPr lang="fr" sz="600">
                <a:solidFill>
                  <a:srgbClr val="6D9EEB"/>
                </a:solidFill>
              </a:rPr>
              <a:t> </a:t>
            </a:r>
            <a:r>
              <a:rPr lang="fr" sz="1000">
                <a:solidFill>
                  <a:srgbClr val="6D9EEB"/>
                </a:solidFill>
              </a:rPr>
              <a:t> 15</a:t>
            </a:r>
            <a:endParaRPr sz="1000"/>
          </a:p>
        </p:txBody>
      </p:sp>
      <p:sp>
        <p:nvSpPr>
          <p:cNvPr id="416" name="Google Shape;416;p34"/>
          <p:cNvSpPr txBox="1"/>
          <p:nvPr/>
        </p:nvSpPr>
        <p:spPr>
          <a:xfrm>
            <a:off x="4289175" y="4677300"/>
            <a:ext cx="3723000" cy="4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4A86E8"/>
                </a:solidFill>
              </a:rPr>
              <a:t>self.bank_image</a:t>
            </a:r>
            <a:endParaRPr sz="1200">
              <a:solidFill>
                <a:srgbClr val="4A86E8"/>
              </a:solidFill>
            </a:endParaRPr>
          </a:p>
        </p:txBody>
      </p:sp>
      <p:pic>
        <p:nvPicPr>
          <p:cNvPr id="417" name="Google Shape;417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22624" y="1564949"/>
            <a:ext cx="3193675" cy="2401312"/>
          </a:xfrm>
          <a:prstGeom prst="rect">
            <a:avLst/>
          </a:prstGeom>
          <a:noFill/>
          <a:ln>
            <a:noFill/>
          </a:ln>
        </p:spPr>
      </p:pic>
      <p:sp>
        <p:nvSpPr>
          <p:cNvPr id="418" name="Google Shape;418;p34"/>
          <p:cNvSpPr/>
          <p:nvPr/>
        </p:nvSpPr>
        <p:spPr>
          <a:xfrm>
            <a:off x="4510750" y="1728850"/>
            <a:ext cx="211800" cy="882300"/>
          </a:xfrm>
          <a:prstGeom prst="leftBrace">
            <a:avLst>
              <a:gd fmla="val 8333" name="adj1"/>
              <a:gd fmla="val 52847" name="adj2"/>
            </a:avLst>
          </a:prstGeom>
          <a:noFill/>
          <a:ln cap="flat" cmpd="sng" w="9525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FFFF"/>
              </a:solidFill>
            </a:endParaRPr>
          </a:p>
        </p:txBody>
      </p:sp>
      <p:sp>
        <p:nvSpPr>
          <p:cNvPr id="419" name="Google Shape;419;p34"/>
          <p:cNvSpPr/>
          <p:nvPr/>
        </p:nvSpPr>
        <p:spPr>
          <a:xfrm>
            <a:off x="4510900" y="2957300"/>
            <a:ext cx="211800" cy="8823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FFFF"/>
              </a:solidFill>
            </a:endParaRPr>
          </a:p>
        </p:txBody>
      </p:sp>
      <p:sp>
        <p:nvSpPr>
          <p:cNvPr id="420" name="Google Shape;420;p34"/>
          <p:cNvSpPr/>
          <p:nvPr/>
        </p:nvSpPr>
        <p:spPr>
          <a:xfrm>
            <a:off x="760425" y="2517900"/>
            <a:ext cx="588300" cy="107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34"/>
          <p:cNvSpPr/>
          <p:nvPr/>
        </p:nvSpPr>
        <p:spPr>
          <a:xfrm>
            <a:off x="920000" y="2625600"/>
            <a:ext cx="588300" cy="107700"/>
          </a:xfrm>
          <a:prstGeom prst="rect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34"/>
          <p:cNvSpPr/>
          <p:nvPr/>
        </p:nvSpPr>
        <p:spPr>
          <a:xfrm rot="5400000">
            <a:off x="6991950" y="1019225"/>
            <a:ext cx="209100" cy="8823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FF00"/>
              </a:solidFill>
            </a:endParaRPr>
          </a:p>
        </p:txBody>
      </p:sp>
      <p:sp>
        <p:nvSpPr>
          <p:cNvPr id="423" name="Google Shape;423;p34"/>
          <p:cNvSpPr/>
          <p:nvPr/>
        </p:nvSpPr>
        <p:spPr>
          <a:xfrm rot="5400000">
            <a:off x="5415500" y="1019225"/>
            <a:ext cx="209100" cy="8823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FF00"/>
              </a:solidFill>
            </a:endParaRPr>
          </a:p>
        </p:txBody>
      </p:sp>
      <p:sp>
        <p:nvSpPr>
          <p:cNvPr id="424" name="Google Shape;424;p34"/>
          <p:cNvSpPr/>
          <p:nvPr/>
        </p:nvSpPr>
        <p:spPr>
          <a:xfrm>
            <a:off x="796100" y="3165475"/>
            <a:ext cx="251100" cy="107700"/>
          </a:xfrm>
          <a:prstGeom prst="rect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425" name="Google Shape;425;p34"/>
          <p:cNvSpPr/>
          <p:nvPr/>
        </p:nvSpPr>
        <p:spPr>
          <a:xfrm>
            <a:off x="627500" y="3694425"/>
            <a:ext cx="251100" cy="145200"/>
          </a:xfrm>
          <a:prstGeom prst="rect">
            <a:avLst/>
          </a:prstGeom>
          <a:noFill/>
          <a:ln cap="flat" cmpd="sng" w="9525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34"/>
          <p:cNvSpPr/>
          <p:nvPr/>
        </p:nvSpPr>
        <p:spPr>
          <a:xfrm>
            <a:off x="796100" y="3813050"/>
            <a:ext cx="712200" cy="145200"/>
          </a:xfrm>
          <a:prstGeom prst="rect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34"/>
          <p:cNvSpPr/>
          <p:nvPr/>
        </p:nvSpPr>
        <p:spPr>
          <a:xfrm>
            <a:off x="760425" y="4338475"/>
            <a:ext cx="286800" cy="145200"/>
          </a:xfrm>
          <a:prstGeom prst="rect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fr">
                <a:solidFill>
                  <a:srgbClr val="FFFFFF"/>
                </a:solidFill>
              </a:rPr>
              <a:t>17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33" name="Google Shape;433;p35"/>
          <p:cNvSpPr txBox="1"/>
          <p:nvPr>
            <p:ph type="title"/>
          </p:nvPr>
        </p:nvSpPr>
        <p:spPr>
          <a:xfrm>
            <a:off x="311700" y="338538"/>
            <a:ext cx="8520600" cy="572700"/>
          </a:xfrm>
          <a:prstGeom prst="rect">
            <a:avLst/>
          </a:prstGeom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400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rPr>
              <a:t>Comment Home effectue-t-il sa rotation ?</a:t>
            </a:r>
            <a:endParaRPr b="1" sz="2400">
              <a:solidFill>
                <a:srgbClr val="FF9900"/>
              </a:solidFill>
              <a:highlight>
                <a:srgbClr val="FF9900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4" name="Google Shape;434;p35"/>
          <p:cNvSpPr txBox="1"/>
          <p:nvPr>
            <p:ph idx="1" type="body"/>
          </p:nvPr>
        </p:nvSpPr>
        <p:spPr>
          <a:xfrm>
            <a:off x="532175" y="1147650"/>
            <a:ext cx="1671900" cy="5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35"/>
          <p:cNvSpPr txBox="1"/>
          <p:nvPr>
            <p:ph idx="1" type="body"/>
          </p:nvPr>
        </p:nvSpPr>
        <p:spPr>
          <a:xfrm>
            <a:off x="390401" y="1147650"/>
            <a:ext cx="2522100" cy="5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>
                <a:solidFill>
                  <a:srgbClr val="93C47D"/>
                </a:solidFill>
                <a:latin typeface="Montserrat"/>
                <a:ea typeface="Montserrat"/>
                <a:cs typeface="Montserrat"/>
                <a:sym typeface="Montserrat"/>
              </a:rPr>
              <a:t>sprites.py</a:t>
            </a:r>
            <a:r>
              <a:rPr lang="fr">
                <a:solidFill>
                  <a:srgbClr val="93C47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fr" sz="1000">
                <a:solidFill>
                  <a:srgbClr val="F1C232"/>
                </a:solidFill>
                <a:latin typeface="Montserrat"/>
                <a:ea typeface="Montserrat"/>
                <a:cs typeface="Montserrat"/>
                <a:sym typeface="Montserrat"/>
              </a:rPr>
              <a:t>→ Player()</a:t>
            </a:r>
            <a:r>
              <a:rPr lang="fr" sz="1200">
                <a:solidFill>
                  <a:srgbClr val="93C47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fr" sz="800">
                <a:solidFill>
                  <a:srgbClr val="4A86E8"/>
                </a:solidFill>
                <a:latin typeface="Montserrat"/>
                <a:ea typeface="Montserrat"/>
                <a:cs typeface="Montserrat"/>
                <a:sym typeface="Montserrat"/>
              </a:rPr>
              <a:t>→ get_mouse() </a:t>
            </a:r>
            <a:endParaRPr sz="800">
              <a:solidFill>
                <a:srgbClr val="4A86E8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436" name="Google Shape;43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750" y="1637950"/>
            <a:ext cx="2574349" cy="333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7" name="Google Shape;437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2624" y="1564949"/>
            <a:ext cx="3193675" cy="2401312"/>
          </a:xfrm>
          <a:prstGeom prst="rect">
            <a:avLst/>
          </a:prstGeom>
          <a:noFill/>
          <a:ln>
            <a:noFill/>
          </a:ln>
        </p:spPr>
      </p:pic>
      <p:sp>
        <p:nvSpPr>
          <p:cNvPr id="438" name="Google Shape;438;p35"/>
          <p:cNvSpPr/>
          <p:nvPr/>
        </p:nvSpPr>
        <p:spPr>
          <a:xfrm>
            <a:off x="4510900" y="2957300"/>
            <a:ext cx="211800" cy="8823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FFFF"/>
              </a:solidFill>
            </a:endParaRPr>
          </a:p>
        </p:txBody>
      </p:sp>
      <p:sp>
        <p:nvSpPr>
          <p:cNvPr id="439" name="Google Shape;439;p35"/>
          <p:cNvSpPr/>
          <p:nvPr/>
        </p:nvSpPr>
        <p:spPr>
          <a:xfrm>
            <a:off x="760425" y="2517900"/>
            <a:ext cx="588300" cy="107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40" name="Google Shape;440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72725" y="4103525"/>
            <a:ext cx="4355876" cy="332450"/>
          </a:xfrm>
          <a:prstGeom prst="rect">
            <a:avLst/>
          </a:prstGeom>
          <a:noFill/>
          <a:ln>
            <a:noFill/>
          </a:ln>
        </p:spPr>
      </p:pic>
      <p:sp>
        <p:nvSpPr>
          <p:cNvPr id="441" name="Google Shape;441;p35"/>
          <p:cNvSpPr txBox="1"/>
          <p:nvPr/>
        </p:nvSpPr>
        <p:spPr>
          <a:xfrm>
            <a:off x="4005275" y="4435975"/>
            <a:ext cx="4438200" cy="3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6D9EEB"/>
                </a:solidFill>
              </a:rPr>
              <a:t>0     1    </a:t>
            </a:r>
            <a:r>
              <a:rPr lang="fr" sz="600">
                <a:solidFill>
                  <a:srgbClr val="6D9EEB"/>
                </a:solidFill>
              </a:rPr>
              <a:t> </a:t>
            </a:r>
            <a:r>
              <a:rPr lang="fr" sz="1000">
                <a:solidFill>
                  <a:srgbClr val="6D9EEB"/>
                </a:solidFill>
              </a:rPr>
              <a:t> 2    </a:t>
            </a:r>
            <a:r>
              <a:rPr lang="fr" sz="600">
                <a:solidFill>
                  <a:srgbClr val="6D9EEB"/>
                </a:solidFill>
              </a:rPr>
              <a:t> </a:t>
            </a:r>
            <a:r>
              <a:rPr lang="fr" sz="1000">
                <a:solidFill>
                  <a:srgbClr val="6D9EEB"/>
                </a:solidFill>
              </a:rPr>
              <a:t> 3    </a:t>
            </a:r>
            <a:r>
              <a:rPr lang="fr" sz="600">
                <a:solidFill>
                  <a:srgbClr val="6D9EEB"/>
                </a:solidFill>
              </a:rPr>
              <a:t> </a:t>
            </a:r>
            <a:r>
              <a:rPr lang="fr" sz="1000">
                <a:solidFill>
                  <a:srgbClr val="6D9EEB"/>
                </a:solidFill>
              </a:rPr>
              <a:t> 4   </a:t>
            </a:r>
            <a:r>
              <a:rPr lang="fr" sz="600">
                <a:solidFill>
                  <a:srgbClr val="6D9EEB"/>
                </a:solidFill>
              </a:rPr>
              <a:t> </a:t>
            </a:r>
            <a:r>
              <a:rPr lang="fr" sz="1000">
                <a:solidFill>
                  <a:srgbClr val="6D9EEB"/>
                </a:solidFill>
              </a:rPr>
              <a:t>  5      6    </a:t>
            </a:r>
            <a:r>
              <a:rPr lang="fr" sz="600">
                <a:solidFill>
                  <a:srgbClr val="6D9EEB"/>
                </a:solidFill>
              </a:rPr>
              <a:t> </a:t>
            </a:r>
            <a:r>
              <a:rPr lang="fr" sz="1000">
                <a:solidFill>
                  <a:srgbClr val="6D9EEB"/>
                </a:solidFill>
              </a:rPr>
              <a:t> 7  </a:t>
            </a:r>
            <a:r>
              <a:rPr lang="fr" sz="600">
                <a:solidFill>
                  <a:srgbClr val="6D9EEB"/>
                </a:solidFill>
              </a:rPr>
              <a:t> </a:t>
            </a:r>
            <a:r>
              <a:rPr lang="fr" sz="1000">
                <a:solidFill>
                  <a:srgbClr val="6D9EEB"/>
                </a:solidFill>
              </a:rPr>
              <a:t>   8   </a:t>
            </a:r>
            <a:r>
              <a:rPr lang="fr" sz="600">
                <a:solidFill>
                  <a:srgbClr val="6D9EEB"/>
                </a:solidFill>
              </a:rPr>
              <a:t> </a:t>
            </a:r>
            <a:r>
              <a:rPr lang="fr" sz="1000">
                <a:solidFill>
                  <a:srgbClr val="6D9EEB"/>
                </a:solidFill>
              </a:rPr>
              <a:t>  9  </a:t>
            </a:r>
            <a:r>
              <a:rPr lang="fr" sz="600">
                <a:solidFill>
                  <a:srgbClr val="6D9EEB"/>
                </a:solidFill>
              </a:rPr>
              <a:t> </a:t>
            </a:r>
            <a:r>
              <a:rPr lang="fr" sz="1000">
                <a:solidFill>
                  <a:srgbClr val="6D9EEB"/>
                </a:solidFill>
              </a:rPr>
              <a:t>  10    11    12    13   </a:t>
            </a:r>
            <a:r>
              <a:rPr lang="fr" sz="600">
                <a:solidFill>
                  <a:srgbClr val="6D9EEB"/>
                </a:solidFill>
              </a:rPr>
              <a:t> </a:t>
            </a:r>
            <a:r>
              <a:rPr lang="fr" sz="1000">
                <a:solidFill>
                  <a:srgbClr val="6D9EEB"/>
                </a:solidFill>
              </a:rPr>
              <a:t>14  </a:t>
            </a:r>
            <a:r>
              <a:rPr lang="fr" sz="600">
                <a:solidFill>
                  <a:srgbClr val="6D9EEB"/>
                </a:solidFill>
              </a:rPr>
              <a:t> </a:t>
            </a:r>
            <a:r>
              <a:rPr lang="fr" sz="1000">
                <a:solidFill>
                  <a:srgbClr val="6D9EEB"/>
                </a:solidFill>
              </a:rPr>
              <a:t> 15</a:t>
            </a:r>
            <a:endParaRPr sz="1000"/>
          </a:p>
        </p:txBody>
      </p:sp>
      <p:sp>
        <p:nvSpPr>
          <p:cNvPr id="442" name="Google Shape;442;p35"/>
          <p:cNvSpPr txBox="1"/>
          <p:nvPr/>
        </p:nvSpPr>
        <p:spPr>
          <a:xfrm>
            <a:off x="4289175" y="4677300"/>
            <a:ext cx="3723000" cy="4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4A86E8"/>
                </a:solidFill>
              </a:rPr>
              <a:t>self.bank_image</a:t>
            </a:r>
            <a:endParaRPr sz="1200">
              <a:solidFill>
                <a:srgbClr val="4A86E8"/>
              </a:solidFill>
            </a:endParaRPr>
          </a:p>
        </p:txBody>
      </p:sp>
      <p:sp>
        <p:nvSpPr>
          <p:cNvPr id="443" name="Google Shape;443;p35"/>
          <p:cNvSpPr/>
          <p:nvPr/>
        </p:nvSpPr>
        <p:spPr>
          <a:xfrm>
            <a:off x="6587125" y="3376950"/>
            <a:ext cx="211800" cy="2469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35"/>
          <p:cNvSpPr/>
          <p:nvPr/>
        </p:nvSpPr>
        <p:spPr>
          <a:xfrm>
            <a:off x="5068650" y="4146300"/>
            <a:ext cx="211800" cy="246900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35"/>
          <p:cNvSpPr/>
          <p:nvPr/>
        </p:nvSpPr>
        <p:spPr>
          <a:xfrm>
            <a:off x="5338675" y="4146300"/>
            <a:ext cx="211800" cy="246900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35"/>
          <p:cNvSpPr/>
          <p:nvPr/>
        </p:nvSpPr>
        <p:spPr>
          <a:xfrm>
            <a:off x="5608700" y="4161413"/>
            <a:ext cx="211800" cy="246900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35"/>
          <p:cNvSpPr/>
          <p:nvPr/>
        </p:nvSpPr>
        <p:spPr>
          <a:xfrm>
            <a:off x="5878725" y="4161425"/>
            <a:ext cx="211800" cy="246900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35"/>
          <p:cNvSpPr/>
          <p:nvPr/>
        </p:nvSpPr>
        <p:spPr>
          <a:xfrm>
            <a:off x="6148750" y="4146300"/>
            <a:ext cx="211800" cy="246900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35"/>
          <p:cNvSpPr/>
          <p:nvPr/>
        </p:nvSpPr>
        <p:spPr>
          <a:xfrm>
            <a:off x="6418775" y="4146300"/>
            <a:ext cx="211800" cy="246900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35"/>
          <p:cNvSpPr/>
          <p:nvPr/>
        </p:nvSpPr>
        <p:spPr>
          <a:xfrm>
            <a:off x="6688800" y="4146300"/>
            <a:ext cx="211800" cy="246900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35"/>
          <p:cNvSpPr/>
          <p:nvPr/>
        </p:nvSpPr>
        <p:spPr>
          <a:xfrm>
            <a:off x="6958825" y="4146300"/>
            <a:ext cx="211800" cy="246900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35"/>
          <p:cNvSpPr/>
          <p:nvPr/>
        </p:nvSpPr>
        <p:spPr>
          <a:xfrm>
            <a:off x="6587125" y="3376950"/>
            <a:ext cx="211800" cy="2469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00FF"/>
          </a:solidFill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fr">
                <a:solidFill>
                  <a:srgbClr val="FFFFFF"/>
                </a:solidFill>
              </a:rPr>
              <a:t>17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58" name="Google Shape;458;p36"/>
          <p:cNvSpPr txBox="1"/>
          <p:nvPr>
            <p:ph type="title"/>
          </p:nvPr>
        </p:nvSpPr>
        <p:spPr>
          <a:xfrm>
            <a:off x="311700" y="338538"/>
            <a:ext cx="8520600" cy="572700"/>
          </a:xfrm>
          <a:prstGeom prst="rect">
            <a:avLst/>
          </a:prstGeom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400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rPr>
              <a:t>Comment Home effectue-t-il sa rotation ?</a:t>
            </a:r>
            <a:endParaRPr b="1" sz="2400">
              <a:solidFill>
                <a:srgbClr val="FF9900"/>
              </a:solidFill>
              <a:highlight>
                <a:srgbClr val="FF9900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9" name="Google Shape;459;p36"/>
          <p:cNvSpPr txBox="1"/>
          <p:nvPr>
            <p:ph idx="1" type="body"/>
          </p:nvPr>
        </p:nvSpPr>
        <p:spPr>
          <a:xfrm>
            <a:off x="532175" y="1147650"/>
            <a:ext cx="1671900" cy="5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36"/>
          <p:cNvSpPr txBox="1"/>
          <p:nvPr>
            <p:ph idx="1" type="body"/>
          </p:nvPr>
        </p:nvSpPr>
        <p:spPr>
          <a:xfrm>
            <a:off x="390401" y="1147650"/>
            <a:ext cx="2522100" cy="5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>
                <a:solidFill>
                  <a:srgbClr val="93C47D"/>
                </a:solidFill>
                <a:latin typeface="Montserrat"/>
                <a:ea typeface="Montserrat"/>
                <a:cs typeface="Montserrat"/>
                <a:sym typeface="Montserrat"/>
              </a:rPr>
              <a:t>sprites.py</a:t>
            </a:r>
            <a:r>
              <a:rPr lang="fr">
                <a:solidFill>
                  <a:srgbClr val="93C47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fr" sz="1000">
                <a:solidFill>
                  <a:srgbClr val="F1C232"/>
                </a:solidFill>
                <a:latin typeface="Montserrat"/>
                <a:ea typeface="Montserrat"/>
                <a:cs typeface="Montserrat"/>
                <a:sym typeface="Montserrat"/>
              </a:rPr>
              <a:t>→ Player()</a:t>
            </a:r>
            <a:r>
              <a:rPr lang="fr" sz="1200">
                <a:solidFill>
                  <a:srgbClr val="93C47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fr" sz="800">
                <a:solidFill>
                  <a:srgbClr val="4A86E8"/>
                </a:solidFill>
                <a:latin typeface="Montserrat"/>
                <a:ea typeface="Montserrat"/>
                <a:cs typeface="Montserrat"/>
                <a:sym typeface="Montserrat"/>
              </a:rPr>
              <a:t>→ get_mouse() </a:t>
            </a:r>
            <a:endParaRPr sz="800">
              <a:solidFill>
                <a:srgbClr val="4A86E8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461" name="Google Shape;46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750" y="1637950"/>
            <a:ext cx="2574349" cy="333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2" name="Google Shape;462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2624" y="1564949"/>
            <a:ext cx="3193675" cy="2401312"/>
          </a:xfrm>
          <a:prstGeom prst="rect">
            <a:avLst/>
          </a:prstGeom>
          <a:noFill/>
          <a:ln>
            <a:noFill/>
          </a:ln>
        </p:spPr>
      </p:pic>
      <p:sp>
        <p:nvSpPr>
          <p:cNvPr id="463" name="Google Shape;463;p36"/>
          <p:cNvSpPr/>
          <p:nvPr/>
        </p:nvSpPr>
        <p:spPr>
          <a:xfrm>
            <a:off x="4510900" y="2957300"/>
            <a:ext cx="211800" cy="8823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FFFF"/>
              </a:solidFill>
            </a:endParaRPr>
          </a:p>
        </p:txBody>
      </p:sp>
      <p:sp>
        <p:nvSpPr>
          <p:cNvPr id="464" name="Google Shape;464;p36"/>
          <p:cNvSpPr/>
          <p:nvPr/>
        </p:nvSpPr>
        <p:spPr>
          <a:xfrm>
            <a:off x="760425" y="2517900"/>
            <a:ext cx="588300" cy="107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36"/>
          <p:cNvSpPr/>
          <p:nvPr/>
        </p:nvSpPr>
        <p:spPr>
          <a:xfrm>
            <a:off x="920000" y="2625600"/>
            <a:ext cx="588300" cy="107700"/>
          </a:xfrm>
          <a:prstGeom prst="rect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36"/>
          <p:cNvSpPr/>
          <p:nvPr/>
        </p:nvSpPr>
        <p:spPr>
          <a:xfrm rot="5400000">
            <a:off x="6991950" y="1019225"/>
            <a:ext cx="209100" cy="8823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FF00"/>
              </a:solidFill>
            </a:endParaRPr>
          </a:p>
        </p:txBody>
      </p:sp>
      <p:pic>
        <p:nvPicPr>
          <p:cNvPr id="467" name="Google Shape;467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72725" y="4103525"/>
            <a:ext cx="4355876" cy="332450"/>
          </a:xfrm>
          <a:prstGeom prst="rect">
            <a:avLst/>
          </a:prstGeom>
          <a:noFill/>
          <a:ln>
            <a:noFill/>
          </a:ln>
        </p:spPr>
      </p:pic>
      <p:sp>
        <p:nvSpPr>
          <p:cNvPr id="468" name="Google Shape;468;p36"/>
          <p:cNvSpPr txBox="1"/>
          <p:nvPr/>
        </p:nvSpPr>
        <p:spPr>
          <a:xfrm>
            <a:off x="4005275" y="4435975"/>
            <a:ext cx="4438200" cy="3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6D9EEB"/>
                </a:solidFill>
              </a:rPr>
              <a:t>0     1    </a:t>
            </a:r>
            <a:r>
              <a:rPr lang="fr" sz="600">
                <a:solidFill>
                  <a:srgbClr val="6D9EEB"/>
                </a:solidFill>
              </a:rPr>
              <a:t> </a:t>
            </a:r>
            <a:r>
              <a:rPr lang="fr" sz="1000">
                <a:solidFill>
                  <a:srgbClr val="6D9EEB"/>
                </a:solidFill>
              </a:rPr>
              <a:t> 2    </a:t>
            </a:r>
            <a:r>
              <a:rPr lang="fr" sz="600">
                <a:solidFill>
                  <a:srgbClr val="6D9EEB"/>
                </a:solidFill>
              </a:rPr>
              <a:t> </a:t>
            </a:r>
            <a:r>
              <a:rPr lang="fr" sz="1000">
                <a:solidFill>
                  <a:srgbClr val="6D9EEB"/>
                </a:solidFill>
              </a:rPr>
              <a:t> 3    </a:t>
            </a:r>
            <a:r>
              <a:rPr lang="fr" sz="600">
                <a:solidFill>
                  <a:srgbClr val="6D9EEB"/>
                </a:solidFill>
              </a:rPr>
              <a:t> </a:t>
            </a:r>
            <a:r>
              <a:rPr lang="fr" sz="1000">
                <a:solidFill>
                  <a:srgbClr val="6D9EEB"/>
                </a:solidFill>
              </a:rPr>
              <a:t> 4   </a:t>
            </a:r>
            <a:r>
              <a:rPr lang="fr" sz="600">
                <a:solidFill>
                  <a:srgbClr val="6D9EEB"/>
                </a:solidFill>
              </a:rPr>
              <a:t> </a:t>
            </a:r>
            <a:r>
              <a:rPr lang="fr" sz="1000">
                <a:solidFill>
                  <a:srgbClr val="6D9EEB"/>
                </a:solidFill>
              </a:rPr>
              <a:t>  5      6    </a:t>
            </a:r>
            <a:r>
              <a:rPr lang="fr" sz="600">
                <a:solidFill>
                  <a:srgbClr val="6D9EEB"/>
                </a:solidFill>
              </a:rPr>
              <a:t> </a:t>
            </a:r>
            <a:r>
              <a:rPr lang="fr" sz="1000">
                <a:solidFill>
                  <a:srgbClr val="6D9EEB"/>
                </a:solidFill>
              </a:rPr>
              <a:t> 7  </a:t>
            </a:r>
            <a:r>
              <a:rPr lang="fr" sz="600">
                <a:solidFill>
                  <a:srgbClr val="6D9EEB"/>
                </a:solidFill>
              </a:rPr>
              <a:t> </a:t>
            </a:r>
            <a:r>
              <a:rPr lang="fr" sz="1000">
                <a:solidFill>
                  <a:srgbClr val="6D9EEB"/>
                </a:solidFill>
              </a:rPr>
              <a:t>   8   </a:t>
            </a:r>
            <a:r>
              <a:rPr lang="fr" sz="600">
                <a:solidFill>
                  <a:srgbClr val="6D9EEB"/>
                </a:solidFill>
              </a:rPr>
              <a:t> </a:t>
            </a:r>
            <a:r>
              <a:rPr lang="fr" sz="1000">
                <a:solidFill>
                  <a:srgbClr val="6D9EEB"/>
                </a:solidFill>
              </a:rPr>
              <a:t>  9  </a:t>
            </a:r>
            <a:r>
              <a:rPr lang="fr" sz="600">
                <a:solidFill>
                  <a:srgbClr val="6D9EEB"/>
                </a:solidFill>
              </a:rPr>
              <a:t> </a:t>
            </a:r>
            <a:r>
              <a:rPr lang="fr" sz="1000">
                <a:solidFill>
                  <a:srgbClr val="6D9EEB"/>
                </a:solidFill>
              </a:rPr>
              <a:t>  10    11    12    13   </a:t>
            </a:r>
            <a:r>
              <a:rPr lang="fr" sz="600">
                <a:solidFill>
                  <a:srgbClr val="6D9EEB"/>
                </a:solidFill>
              </a:rPr>
              <a:t> </a:t>
            </a:r>
            <a:r>
              <a:rPr lang="fr" sz="1000">
                <a:solidFill>
                  <a:srgbClr val="6D9EEB"/>
                </a:solidFill>
              </a:rPr>
              <a:t>14  </a:t>
            </a:r>
            <a:r>
              <a:rPr lang="fr" sz="600">
                <a:solidFill>
                  <a:srgbClr val="6D9EEB"/>
                </a:solidFill>
              </a:rPr>
              <a:t> </a:t>
            </a:r>
            <a:r>
              <a:rPr lang="fr" sz="1000">
                <a:solidFill>
                  <a:srgbClr val="6D9EEB"/>
                </a:solidFill>
              </a:rPr>
              <a:t> 15</a:t>
            </a:r>
            <a:endParaRPr sz="1000"/>
          </a:p>
        </p:txBody>
      </p:sp>
      <p:sp>
        <p:nvSpPr>
          <p:cNvPr id="469" name="Google Shape;469;p36"/>
          <p:cNvSpPr txBox="1"/>
          <p:nvPr/>
        </p:nvSpPr>
        <p:spPr>
          <a:xfrm>
            <a:off x="4289175" y="4677300"/>
            <a:ext cx="3723000" cy="4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4A86E8"/>
                </a:solidFill>
              </a:rPr>
              <a:t>self.bank_image</a:t>
            </a:r>
            <a:endParaRPr sz="1200">
              <a:solidFill>
                <a:srgbClr val="4A86E8"/>
              </a:solidFill>
            </a:endParaRPr>
          </a:p>
        </p:txBody>
      </p:sp>
      <p:pic>
        <p:nvPicPr>
          <p:cNvPr id="470" name="Google Shape;470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2624" y="1564949"/>
            <a:ext cx="3193675" cy="2401312"/>
          </a:xfrm>
          <a:prstGeom prst="rect">
            <a:avLst/>
          </a:prstGeom>
          <a:noFill/>
          <a:ln>
            <a:noFill/>
          </a:ln>
        </p:spPr>
      </p:pic>
      <p:sp>
        <p:nvSpPr>
          <p:cNvPr id="471" name="Google Shape;471;p36"/>
          <p:cNvSpPr/>
          <p:nvPr/>
        </p:nvSpPr>
        <p:spPr>
          <a:xfrm>
            <a:off x="4510900" y="2957300"/>
            <a:ext cx="211800" cy="8823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FFFF"/>
              </a:solidFill>
            </a:endParaRPr>
          </a:p>
        </p:txBody>
      </p:sp>
      <p:pic>
        <p:nvPicPr>
          <p:cNvPr id="472" name="Google Shape;472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72725" y="4103525"/>
            <a:ext cx="4355876" cy="332450"/>
          </a:xfrm>
          <a:prstGeom prst="rect">
            <a:avLst/>
          </a:prstGeom>
          <a:noFill/>
          <a:ln>
            <a:noFill/>
          </a:ln>
        </p:spPr>
      </p:pic>
      <p:sp>
        <p:nvSpPr>
          <p:cNvPr id="473" name="Google Shape;473;p36"/>
          <p:cNvSpPr txBox="1"/>
          <p:nvPr/>
        </p:nvSpPr>
        <p:spPr>
          <a:xfrm>
            <a:off x="4005275" y="4435975"/>
            <a:ext cx="4438200" cy="3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6D9EEB"/>
                </a:solidFill>
              </a:rPr>
              <a:t>0     1    </a:t>
            </a:r>
            <a:r>
              <a:rPr lang="fr" sz="600">
                <a:solidFill>
                  <a:srgbClr val="6D9EEB"/>
                </a:solidFill>
              </a:rPr>
              <a:t> </a:t>
            </a:r>
            <a:r>
              <a:rPr lang="fr" sz="1000">
                <a:solidFill>
                  <a:srgbClr val="6D9EEB"/>
                </a:solidFill>
              </a:rPr>
              <a:t> 2    </a:t>
            </a:r>
            <a:r>
              <a:rPr lang="fr" sz="600">
                <a:solidFill>
                  <a:srgbClr val="6D9EEB"/>
                </a:solidFill>
              </a:rPr>
              <a:t> </a:t>
            </a:r>
            <a:r>
              <a:rPr lang="fr" sz="1000">
                <a:solidFill>
                  <a:srgbClr val="6D9EEB"/>
                </a:solidFill>
              </a:rPr>
              <a:t> 3    </a:t>
            </a:r>
            <a:r>
              <a:rPr lang="fr" sz="600">
                <a:solidFill>
                  <a:srgbClr val="6D9EEB"/>
                </a:solidFill>
              </a:rPr>
              <a:t> </a:t>
            </a:r>
            <a:r>
              <a:rPr lang="fr" sz="1000">
                <a:solidFill>
                  <a:srgbClr val="6D9EEB"/>
                </a:solidFill>
              </a:rPr>
              <a:t> 4   </a:t>
            </a:r>
            <a:r>
              <a:rPr lang="fr" sz="600">
                <a:solidFill>
                  <a:srgbClr val="6D9EEB"/>
                </a:solidFill>
              </a:rPr>
              <a:t> </a:t>
            </a:r>
            <a:r>
              <a:rPr lang="fr" sz="1000">
                <a:solidFill>
                  <a:srgbClr val="6D9EEB"/>
                </a:solidFill>
              </a:rPr>
              <a:t>  5      6    </a:t>
            </a:r>
            <a:r>
              <a:rPr lang="fr" sz="600">
                <a:solidFill>
                  <a:srgbClr val="6D9EEB"/>
                </a:solidFill>
              </a:rPr>
              <a:t> </a:t>
            </a:r>
            <a:r>
              <a:rPr lang="fr" sz="1000">
                <a:solidFill>
                  <a:srgbClr val="6D9EEB"/>
                </a:solidFill>
              </a:rPr>
              <a:t> 7  </a:t>
            </a:r>
            <a:r>
              <a:rPr lang="fr" sz="600">
                <a:solidFill>
                  <a:srgbClr val="6D9EEB"/>
                </a:solidFill>
              </a:rPr>
              <a:t> </a:t>
            </a:r>
            <a:r>
              <a:rPr lang="fr" sz="1000">
                <a:solidFill>
                  <a:srgbClr val="6D9EEB"/>
                </a:solidFill>
              </a:rPr>
              <a:t>   8   </a:t>
            </a:r>
            <a:r>
              <a:rPr lang="fr" sz="600">
                <a:solidFill>
                  <a:srgbClr val="6D9EEB"/>
                </a:solidFill>
              </a:rPr>
              <a:t> </a:t>
            </a:r>
            <a:r>
              <a:rPr lang="fr" sz="1000">
                <a:solidFill>
                  <a:srgbClr val="6D9EEB"/>
                </a:solidFill>
              </a:rPr>
              <a:t>  9  </a:t>
            </a:r>
            <a:r>
              <a:rPr lang="fr" sz="600">
                <a:solidFill>
                  <a:srgbClr val="6D9EEB"/>
                </a:solidFill>
              </a:rPr>
              <a:t> </a:t>
            </a:r>
            <a:r>
              <a:rPr lang="fr" sz="1000">
                <a:solidFill>
                  <a:srgbClr val="6D9EEB"/>
                </a:solidFill>
              </a:rPr>
              <a:t>  10    11    12    13   </a:t>
            </a:r>
            <a:r>
              <a:rPr lang="fr" sz="600">
                <a:solidFill>
                  <a:srgbClr val="6D9EEB"/>
                </a:solidFill>
              </a:rPr>
              <a:t> </a:t>
            </a:r>
            <a:r>
              <a:rPr lang="fr" sz="1000">
                <a:solidFill>
                  <a:srgbClr val="6D9EEB"/>
                </a:solidFill>
              </a:rPr>
              <a:t>14  </a:t>
            </a:r>
            <a:r>
              <a:rPr lang="fr" sz="600">
                <a:solidFill>
                  <a:srgbClr val="6D9EEB"/>
                </a:solidFill>
              </a:rPr>
              <a:t> </a:t>
            </a:r>
            <a:r>
              <a:rPr lang="fr" sz="1000">
                <a:solidFill>
                  <a:srgbClr val="6D9EEB"/>
                </a:solidFill>
              </a:rPr>
              <a:t> 15</a:t>
            </a:r>
            <a:endParaRPr sz="1000"/>
          </a:p>
        </p:txBody>
      </p:sp>
      <p:sp>
        <p:nvSpPr>
          <p:cNvPr id="474" name="Google Shape;474;p36"/>
          <p:cNvSpPr/>
          <p:nvPr/>
        </p:nvSpPr>
        <p:spPr>
          <a:xfrm>
            <a:off x="6587125" y="3376950"/>
            <a:ext cx="211800" cy="2469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p36"/>
          <p:cNvSpPr/>
          <p:nvPr/>
        </p:nvSpPr>
        <p:spPr>
          <a:xfrm>
            <a:off x="5068650" y="4146300"/>
            <a:ext cx="211800" cy="246900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36"/>
          <p:cNvSpPr/>
          <p:nvPr/>
        </p:nvSpPr>
        <p:spPr>
          <a:xfrm>
            <a:off x="5338675" y="4146300"/>
            <a:ext cx="211800" cy="246900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36"/>
          <p:cNvSpPr/>
          <p:nvPr/>
        </p:nvSpPr>
        <p:spPr>
          <a:xfrm>
            <a:off x="5608700" y="4161413"/>
            <a:ext cx="211800" cy="246900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36"/>
          <p:cNvSpPr/>
          <p:nvPr/>
        </p:nvSpPr>
        <p:spPr>
          <a:xfrm>
            <a:off x="5878725" y="4161425"/>
            <a:ext cx="211800" cy="246900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36"/>
          <p:cNvSpPr/>
          <p:nvPr/>
        </p:nvSpPr>
        <p:spPr>
          <a:xfrm>
            <a:off x="6148750" y="4146300"/>
            <a:ext cx="211800" cy="246900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p36"/>
          <p:cNvSpPr/>
          <p:nvPr/>
        </p:nvSpPr>
        <p:spPr>
          <a:xfrm>
            <a:off x="6418775" y="4146300"/>
            <a:ext cx="211800" cy="246900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p36"/>
          <p:cNvSpPr/>
          <p:nvPr/>
        </p:nvSpPr>
        <p:spPr>
          <a:xfrm>
            <a:off x="6688800" y="4146300"/>
            <a:ext cx="211800" cy="246900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36"/>
          <p:cNvSpPr/>
          <p:nvPr/>
        </p:nvSpPr>
        <p:spPr>
          <a:xfrm>
            <a:off x="6958825" y="4146300"/>
            <a:ext cx="211800" cy="246900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36"/>
          <p:cNvSpPr/>
          <p:nvPr/>
        </p:nvSpPr>
        <p:spPr>
          <a:xfrm>
            <a:off x="7228850" y="4146300"/>
            <a:ext cx="211800" cy="246900"/>
          </a:xfrm>
          <a:prstGeom prst="mathMultiply">
            <a:avLst>
              <a:gd fmla="val 23520" name="adj1"/>
            </a:avLst>
          </a:prstGeom>
          <a:solidFill>
            <a:srgbClr val="00FF00"/>
          </a:solidFill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36"/>
          <p:cNvSpPr/>
          <p:nvPr/>
        </p:nvSpPr>
        <p:spPr>
          <a:xfrm>
            <a:off x="7498875" y="4146300"/>
            <a:ext cx="211800" cy="246900"/>
          </a:xfrm>
          <a:prstGeom prst="mathMultiply">
            <a:avLst>
              <a:gd fmla="val 23520" name="adj1"/>
            </a:avLst>
          </a:prstGeom>
          <a:solidFill>
            <a:srgbClr val="00FF00"/>
          </a:solidFill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36"/>
          <p:cNvSpPr/>
          <p:nvPr/>
        </p:nvSpPr>
        <p:spPr>
          <a:xfrm>
            <a:off x="7768900" y="4146300"/>
            <a:ext cx="211800" cy="246900"/>
          </a:xfrm>
          <a:prstGeom prst="mathMultiply">
            <a:avLst>
              <a:gd fmla="val 23520" name="adj1"/>
            </a:avLst>
          </a:prstGeom>
          <a:solidFill>
            <a:srgbClr val="00FF00"/>
          </a:solidFill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36"/>
          <p:cNvSpPr/>
          <p:nvPr/>
        </p:nvSpPr>
        <p:spPr>
          <a:xfrm>
            <a:off x="8038925" y="4161425"/>
            <a:ext cx="211800" cy="246900"/>
          </a:xfrm>
          <a:prstGeom prst="mathMultiply">
            <a:avLst>
              <a:gd fmla="val 23520" name="adj1"/>
            </a:avLst>
          </a:prstGeom>
          <a:solidFill>
            <a:srgbClr val="00FF00"/>
          </a:solidFill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36"/>
          <p:cNvSpPr/>
          <p:nvPr/>
        </p:nvSpPr>
        <p:spPr>
          <a:xfrm>
            <a:off x="6587125" y="3376950"/>
            <a:ext cx="211800" cy="2469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00FF"/>
          </a:solidFill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37"/>
          <p:cNvSpPr txBox="1"/>
          <p:nvPr>
            <p:ph type="title"/>
          </p:nvPr>
        </p:nvSpPr>
        <p:spPr>
          <a:xfrm>
            <a:off x="311700" y="338538"/>
            <a:ext cx="8520600" cy="572700"/>
          </a:xfrm>
          <a:prstGeom prst="rect">
            <a:avLst/>
          </a:prstGeom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400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rPr>
              <a:t>Comment Home effectue-t-il sa rotation ?</a:t>
            </a:r>
            <a:endParaRPr b="1" sz="2400">
              <a:solidFill>
                <a:srgbClr val="FF9900"/>
              </a:solidFill>
              <a:highlight>
                <a:srgbClr val="FF9900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3" name="Google Shape;493;p37"/>
          <p:cNvSpPr txBox="1"/>
          <p:nvPr>
            <p:ph idx="1" type="body"/>
          </p:nvPr>
        </p:nvSpPr>
        <p:spPr>
          <a:xfrm>
            <a:off x="532175" y="1147650"/>
            <a:ext cx="1671900" cy="5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494" name="Google Shape;494;p37"/>
          <p:cNvSpPr txBox="1"/>
          <p:nvPr>
            <p:ph idx="1" type="body"/>
          </p:nvPr>
        </p:nvSpPr>
        <p:spPr>
          <a:xfrm>
            <a:off x="390401" y="1147650"/>
            <a:ext cx="2522100" cy="5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>
                <a:solidFill>
                  <a:srgbClr val="93C47D"/>
                </a:solidFill>
                <a:latin typeface="Montserrat"/>
                <a:ea typeface="Montserrat"/>
                <a:cs typeface="Montserrat"/>
                <a:sym typeface="Montserrat"/>
              </a:rPr>
              <a:t>sprites.py</a:t>
            </a:r>
            <a:r>
              <a:rPr lang="fr">
                <a:solidFill>
                  <a:srgbClr val="93C47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fr" sz="1000">
                <a:solidFill>
                  <a:srgbClr val="F1C232"/>
                </a:solidFill>
                <a:latin typeface="Montserrat"/>
                <a:ea typeface="Montserrat"/>
                <a:cs typeface="Montserrat"/>
                <a:sym typeface="Montserrat"/>
              </a:rPr>
              <a:t>→ Player()</a:t>
            </a:r>
            <a:r>
              <a:rPr lang="fr" sz="1200">
                <a:solidFill>
                  <a:srgbClr val="93C47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fr" sz="800">
                <a:solidFill>
                  <a:srgbClr val="4A86E8"/>
                </a:solidFill>
                <a:latin typeface="Montserrat"/>
                <a:ea typeface="Montserrat"/>
                <a:cs typeface="Montserrat"/>
                <a:sym typeface="Montserrat"/>
              </a:rPr>
              <a:t>→ get_mouse() </a:t>
            </a:r>
            <a:endParaRPr sz="800">
              <a:solidFill>
                <a:srgbClr val="4A86E8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495" name="Google Shape;49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750" y="1637950"/>
            <a:ext cx="2574349" cy="333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6" name="Google Shape;496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2624" y="1564949"/>
            <a:ext cx="3193675" cy="2401312"/>
          </a:xfrm>
          <a:prstGeom prst="rect">
            <a:avLst/>
          </a:prstGeom>
          <a:noFill/>
          <a:ln>
            <a:noFill/>
          </a:ln>
        </p:spPr>
      </p:pic>
      <p:sp>
        <p:nvSpPr>
          <p:cNvPr id="497" name="Google Shape;497;p37"/>
          <p:cNvSpPr/>
          <p:nvPr/>
        </p:nvSpPr>
        <p:spPr>
          <a:xfrm>
            <a:off x="4510900" y="2957300"/>
            <a:ext cx="211800" cy="8823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FFFF"/>
              </a:solidFill>
            </a:endParaRPr>
          </a:p>
        </p:txBody>
      </p:sp>
      <p:sp>
        <p:nvSpPr>
          <p:cNvPr id="498" name="Google Shape;498;p37"/>
          <p:cNvSpPr/>
          <p:nvPr/>
        </p:nvSpPr>
        <p:spPr>
          <a:xfrm>
            <a:off x="760425" y="2517900"/>
            <a:ext cx="588300" cy="107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" name="Google Shape;499;p37"/>
          <p:cNvSpPr/>
          <p:nvPr/>
        </p:nvSpPr>
        <p:spPr>
          <a:xfrm>
            <a:off x="920000" y="2625600"/>
            <a:ext cx="588300" cy="107700"/>
          </a:xfrm>
          <a:prstGeom prst="rect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37"/>
          <p:cNvSpPr/>
          <p:nvPr/>
        </p:nvSpPr>
        <p:spPr>
          <a:xfrm rot="5400000">
            <a:off x="6991950" y="1019225"/>
            <a:ext cx="209100" cy="8823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FF00"/>
              </a:solidFill>
            </a:endParaRPr>
          </a:p>
        </p:txBody>
      </p:sp>
      <p:pic>
        <p:nvPicPr>
          <p:cNvPr id="501" name="Google Shape;501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72725" y="4103525"/>
            <a:ext cx="4355876" cy="332450"/>
          </a:xfrm>
          <a:prstGeom prst="rect">
            <a:avLst/>
          </a:prstGeom>
          <a:noFill/>
          <a:ln>
            <a:noFill/>
          </a:ln>
        </p:spPr>
      </p:pic>
      <p:sp>
        <p:nvSpPr>
          <p:cNvPr id="502" name="Google Shape;502;p37"/>
          <p:cNvSpPr txBox="1"/>
          <p:nvPr/>
        </p:nvSpPr>
        <p:spPr>
          <a:xfrm>
            <a:off x="4005275" y="4435975"/>
            <a:ext cx="4438200" cy="3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6D9EEB"/>
                </a:solidFill>
              </a:rPr>
              <a:t>0     1    </a:t>
            </a:r>
            <a:r>
              <a:rPr lang="fr" sz="600">
                <a:solidFill>
                  <a:srgbClr val="6D9EEB"/>
                </a:solidFill>
              </a:rPr>
              <a:t> </a:t>
            </a:r>
            <a:r>
              <a:rPr lang="fr" sz="1000">
                <a:solidFill>
                  <a:srgbClr val="6D9EEB"/>
                </a:solidFill>
              </a:rPr>
              <a:t> 2    </a:t>
            </a:r>
            <a:r>
              <a:rPr lang="fr" sz="600">
                <a:solidFill>
                  <a:srgbClr val="6D9EEB"/>
                </a:solidFill>
              </a:rPr>
              <a:t> </a:t>
            </a:r>
            <a:r>
              <a:rPr lang="fr" sz="1000">
                <a:solidFill>
                  <a:srgbClr val="6D9EEB"/>
                </a:solidFill>
              </a:rPr>
              <a:t> 3    </a:t>
            </a:r>
            <a:r>
              <a:rPr lang="fr" sz="600">
                <a:solidFill>
                  <a:srgbClr val="6D9EEB"/>
                </a:solidFill>
              </a:rPr>
              <a:t> </a:t>
            </a:r>
            <a:r>
              <a:rPr lang="fr" sz="1000">
                <a:solidFill>
                  <a:srgbClr val="6D9EEB"/>
                </a:solidFill>
              </a:rPr>
              <a:t> 4   </a:t>
            </a:r>
            <a:r>
              <a:rPr lang="fr" sz="600">
                <a:solidFill>
                  <a:srgbClr val="6D9EEB"/>
                </a:solidFill>
              </a:rPr>
              <a:t> </a:t>
            </a:r>
            <a:r>
              <a:rPr lang="fr" sz="1000">
                <a:solidFill>
                  <a:srgbClr val="6D9EEB"/>
                </a:solidFill>
              </a:rPr>
              <a:t>  5      6    </a:t>
            </a:r>
            <a:r>
              <a:rPr lang="fr" sz="600">
                <a:solidFill>
                  <a:srgbClr val="6D9EEB"/>
                </a:solidFill>
              </a:rPr>
              <a:t> </a:t>
            </a:r>
            <a:r>
              <a:rPr lang="fr" sz="1000">
                <a:solidFill>
                  <a:srgbClr val="6D9EEB"/>
                </a:solidFill>
              </a:rPr>
              <a:t> 7  </a:t>
            </a:r>
            <a:r>
              <a:rPr lang="fr" sz="600">
                <a:solidFill>
                  <a:srgbClr val="6D9EEB"/>
                </a:solidFill>
              </a:rPr>
              <a:t> </a:t>
            </a:r>
            <a:r>
              <a:rPr lang="fr" sz="1000">
                <a:solidFill>
                  <a:srgbClr val="6D9EEB"/>
                </a:solidFill>
              </a:rPr>
              <a:t>   8   </a:t>
            </a:r>
            <a:r>
              <a:rPr lang="fr" sz="600">
                <a:solidFill>
                  <a:srgbClr val="6D9EEB"/>
                </a:solidFill>
              </a:rPr>
              <a:t> </a:t>
            </a:r>
            <a:r>
              <a:rPr lang="fr" sz="1000">
                <a:solidFill>
                  <a:srgbClr val="6D9EEB"/>
                </a:solidFill>
              </a:rPr>
              <a:t>  9  </a:t>
            </a:r>
            <a:r>
              <a:rPr lang="fr" sz="600">
                <a:solidFill>
                  <a:srgbClr val="6D9EEB"/>
                </a:solidFill>
              </a:rPr>
              <a:t> </a:t>
            </a:r>
            <a:r>
              <a:rPr lang="fr" sz="1000">
                <a:solidFill>
                  <a:srgbClr val="6D9EEB"/>
                </a:solidFill>
              </a:rPr>
              <a:t>  10    11    12    13   </a:t>
            </a:r>
            <a:r>
              <a:rPr lang="fr" sz="600">
                <a:solidFill>
                  <a:srgbClr val="6D9EEB"/>
                </a:solidFill>
              </a:rPr>
              <a:t> </a:t>
            </a:r>
            <a:r>
              <a:rPr lang="fr" sz="1000">
                <a:solidFill>
                  <a:srgbClr val="6D9EEB"/>
                </a:solidFill>
              </a:rPr>
              <a:t>14  </a:t>
            </a:r>
            <a:r>
              <a:rPr lang="fr" sz="600">
                <a:solidFill>
                  <a:srgbClr val="6D9EEB"/>
                </a:solidFill>
              </a:rPr>
              <a:t> </a:t>
            </a:r>
            <a:r>
              <a:rPr lang="fr" sz="1000">
                <a:solidFill>
                  <a:srgbClr val="6D9EEB"/>
                </a:solidFill>
              </a:rPr>
              <a:t> 15</a:t>
            </a:r>
            <a:endParaRPr sz="1000"/>
          </a:p>
        </p:txBody>
      </p:sp>
      <p:sp>
        <p:nvSpPr>
          <p:cNvPr id="503" name="Google Shape;503;p37"/>
          <p:cNvSpPr txBox="1"/>
          <p:nvPr/>
        </p:nvSpPr>
        <p:spPr>
          <a:xfrm>
            <a:off x="4289175" y="4677300"/>
            <a:ext cx="3723000" cy="4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4A86E8"/>
                </a:solidFill>
              </a:rPr>
              <a:t>self.bank_image</a:t>
            </a:r>
            <a:endParaRPr sz="1200">
              <a:solidFill>
                <a:srgbClr val="4A86E8"/>
              </a:solidFill>
            </a:endParaRPr>
          </a:p>
        </p:txBody>
      </p:sp>
      <p:pic>
        <p:nvPicPr>
          <p:cNvPr id="504" name="Google Shape;504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2624" y="1564949"/>
            <a:ext cx="3193675" cy="2401312"/>
          </a:xfrm>
          <a:prstGeom prst="rect">
            <a:avLst/>
          </a:prstGeom>
          <a:noFill/>
          <a:ln>
            <a:noFill/>
          </a:ln>
        </p:spPr>
      </p:pic>
      <p:sp>
        <p:nvSpPr>
          <p:cNvPr id="505" name="Google Shape;505;p37"/>
          <p:cNvSpPr/>
          <p:nvPr/>
        </p:nvSpPr>
        <p:spPr>
          <a:xfrm>
            <a:off x="4510900" y="2957300"/>
            <a:ext cx="211800" cy="8823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FFFF"/>
              </a:solidFill>
            </a:endParaRPr>
          </a:p>
        </p:txBody>
      </p:sp>
      <p:pic>
        <p:nvPicPr>
          <p:cNvPr id="506" name="Google Shape;506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72725" y="4103525"/>
            <a:ext cx="4355876" cy="332450"/>
          </a:xfrm>
          <a:prstGeom prst="rect">
            <a:avLst/>
          </a:prstGeom>
          <a:noFill/>
          <a:ln>
            <a:noFill/>
          </a:ln>
        </p:spPr>
      </p:pic>
      <p:sp>
        <p:nvSpPr>
          <p:cNvPr id="507" name="Google Shape;507;p37"/>
          <p:cNvSpPr txBox="1"/>
          <p:nvPr/>
        </p:nvSpPr>
        <p:spPr>
          <a:xfrm>
            <a:off x="4005275" y="4435975"/>
            <a:ext cx="4438200" cy="3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6D9EEB"/>
                </a:solidFill>
              </a:rPr>
              <a:t>0     1    </a:t>
            </a:r>
            <a:r>
              <a:rPr lang="fr" sz="600">
                <a:solidFill>
                  <a:srgbClr val="6D9EEB"/>
                </a:solidFill>
              </a:rPr>
              <a:t> </a:t>
            </a:r>
            <a:r>
              <a:rPr lang="fr" sz="1000">
                <a:solidFill>
                  <a:srgbClr val="6D9EEB"/>
                </a:solidFill>
              </a:rPr>
              <a:t> 2    </a:t>
            </a:r>
            <a:r>
              <a:rPr lang="fr" sz="600">
                <a:solidFill>
                  <a:srgbClr val="6D9EEB"/>
                </a:solidFill>
              </a:rPr>
              <a:t> </a:t>
            </a:r>
            <a:r>
              <a:rPr lang="fr" sz="1000">
                <a:solidFill>
                  <a:srgbClr val="6D9EEB"/>
                </a:solidFill>
              </a:rPr>
              <a:t> 3    </a:t>
            </a:r>
            <a:r>
              <a:rPr lang="fr" sz="600">
                <a:solidFill>
                  <a:srgbClr val="6D9EEB"/>
                </a:solidFill>
              </a:rPr>
              <a:t> </a:t>
            </a:r>
            <a:r>
              <a:rPr lang="fr" sz="1000">
                <a:solidFill>
                  <a:srgbClr val="6D9EEB"/>
                </a:solidFill>
              </a:rPr>
              <a:t> 4   </a:t>
            </a:r>
            <a:r>
              <a:rPr lang="fr" sz="600">
                <a:solidFill>
                  <a:srgbClr val="6D9EEB"/>
                </a:solidFill>
              </a:rPr>
              <a:t> </a:t>
            </a:r>
            <a:r>
              <a:rPr lang="fr" sz="1000">
                <a:solidFill>
                  <a:srgbClr val="6D9EEB"/>
                </a:solidFill>
              </a:rPr>
              <a:t>  5      6    </a:t>
            </a:r>
            <a:r>
              <a:rPr lang="fr" sz="600">
                <a:solidFill>
                  <a:srgbClr val="6D9EEB"/>
                </a:solidFill>
              </a:rPr>
              <a:t> </a:t>
            </a:r>
            <a:r>
              <a:rPr lang="fr" sz="1000">
                <a:solidFill>
                  <a:srgbClr val="6D9EEB"/>
                </a:solidFill>
              </a:rPr>
              <a:t> 7  </a:t>
            </a:r>
            <a:r>
              <a:rPr lang="fr" sz="600">
                <a:solidFill>
                  <a:srgbClr val="6D9EEB"/>
                </a:solidFill>
              </a:rPr>
              <a:t> </a:t>
            </a:r>
            <a:r>
              <a:rPr lang="fr" sz="1000">
                <a:solidFill>
                  <a:srgbClr val="6D9EEB"/>
                </a:solidFill>
              </a:rPr>
              <a:t>   8   </a:t>
            </a:r>
            <a:r>
              <a:rPr lang="fr" sz="600">
                <a:solidFill>
                  <a:srgbClr val="6D9EEB"/>
                </a:solidFill>
              </a:rPr>
              <a:t> </a:t>
            </a:r>
            <a:r>
              <a:rPr lang="fr" sz="1000">
                <a:solidFill>
                  <a:srgbClr val="6D9EEB"/>
                </a:solidFill>
              </a:rPr>
              <a:t>  9  </a:t>
            </a:r>
            <a:r>
              <a:rPr lang="fr" sz="600">
                <a:solidFill>
                  <a:srgbClr val="6D9EEB"/>
                </a:solidFill>
              </a:rPr>
              <a:t> </a:t>
            </a:r>
            <a:r>
              <a:rPr lang="fr" sz="1000">
                <a:solidFill>
                  <a:srgbClr val="6D9EEB"/>
                </a:solidFill>
              </a:rPr>
              <a:t>  10    11    12    13   </a:t>
            </a:r>
            <a:r>
              <a:rPr lang="fr" sz="600">
                <a:solidFill>
                  <a:srgbClr val="6D9EEB"/>
                </a:solidFill>
              </a:rPr>
              <a:t> </a:t>
            </a:r>
            <a:r>
              <a:rPr lang="fr" sz="1000">
                <a:solidFill>
                  <a:srgbClr val="6D9EEB"/>
                </a:solidFill>
              </a:rPr>
              <a:t>14  </a:t>
            </a:r>
            <a:r>
              <a:rPr lang="fr" sz="600">
                <a:solidFill>
                  <a:srgbClr val="6D9EEB"/>
                </a:solidFill>
              </a:rPr>
              <a:t> </a:t>
            </a:r>
            <a:r>
              <a:rPr lang="fr" sz="1000">
                <a:solidFill>
                  <a:srgbClr val="6D9EEB"/>
                </a:solidFill>
              </a:rPr>
              <a:t> 15</a:t>
            </a:r>
            <a:endParaRPr sz="1000"/>
          </a:p>
        </p:txBody>
      </p:sp>
      <p:sp>
        <p:nvSpPr>
          <p:cNvPr id="508" name="Google Shape;508;p37"/>
          <p:cNvSpPr/>
          <p:nvPr/>
        </p:nvSpPr>
        <p:spPr>
          <a:xfrm>
            <a:off x="6587125" y="3376950"/>
            <a:ext cx="211800" cy="2469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00FF"/>
          </a:solidFill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p37"/>
          <p:cNvSpPr/>
          <p:nvPr/>
        </p:nvSpPr>
        <p:spPr>
          <a:xfrm>
            <a:off x="5068650" y="4146300"/>
            <a:ext cx="211800" cy="246900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p37"/>
          <p:cNvSpPr/>
          <p:nvPr/>
        </p:nvSpPr>
        <p:spPr>
          <a:xfrm>
            <a:off x="5338675" y="4146300"/>
            <a:ext cx="211800" cy="246900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" name="Google Shape;511;p37"/>
          <p:cNvSpPr/>
          <p:nvPr/>
        </p:nvSpPr>
        <p:spPr>
          <a:xfrm>
            <a:off x="5608700" y="4161413"/>
            <a:ext cx="211800" cy="246900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p37"/>
          <p:cNvSpPr/>
          <p:nvPr/>
        </p:nvSpPr>
        <p:spPr>
          <a:xfrm>
            <a:off x="5878725" y="4161425"/>
            <a:ext cx="211800" cy="246900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" name="Google Shape;513;p37"/>
          <p:cNvSpPr/>
          <p:nvPr/>
        </p:nvSpPr>
        <p:spPr>
          <a:xfrm>
            <a:off x="6148750" y="4146300"/>
            <a:ext cx="211800" cy="246900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p37"/>
          <p:cNvSpPr/>
          <p:nvPr/>
        </p:nvSpPr>
        <p:spPr>
          <a:xfrm>
            <a:off x="6418775" y="4146300"/>
            <a:ext cx="211800" cy="246900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" name="Google Shape;515;p37"/>
          <p:cNvSpPr/>
          <p:nvPr/>
        </p:nvSpPr>
        <p:spPr>
          <a:xfrm>
            <a:off x="6688800" y="4146300"/>
            <a:ext cx="211800" cy="246900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6" name="Google Shape;516;p37"/>
          <p:cNvSpPr/>
          <p:nvPr/>
        </p:nvSpPr>
        <p:spPr>
          <a:xfrm>
            <a:off x="6958825" y="4146300"/>
            <a:ext cx="211800" cy="246900"/>
          </a:xfrm>
          <a:prstGeom prst="mathMultiply">
            <a:avLst>
              <a:gd fmla="val 23520" name="adj1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" name="Google Shape;517;p37"/>
          <p:cNvSpPr/>
          <p:nvPr/>
        </p:nvSpPr>
        <p:spPr>
          <a:xfrm>
            <a:off x="7228850" y="4146300"/>
            <a:ext cx="211800" cy="246900"/>
          </a:xfrm>
          <a:prstGeom prst="mathMultiply">
            <a:avLst>
              <a:gd fmla="val 23520" name="adj1"/>
            </a:avLst>
          </a:prstGeom>
          <a:solidFill>
            <a:srgbClr val="00FF00"/>
          </a:solidFill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" name="Google Shape;518;p37"/>
          <p:cNvSpPr/>
          <p:nvPr/>
        </p:nvSpPr>
        <p:spPr>
          <a:xfrm>
            <a:off x="7498875" y="4146300"/>
            <a:ext cx="211800" cy="246900"/>
          </a:xfrm>
          <a:prstGeom prst="mathMultiply">
            <a:avLst>
              <a:gd fmla="val 23520" name="adj1"/>
            </a:avLst>
          </a:prstGeom>
          <a:solidFill>
            <a:srgbClr val="00FF00"/>
          </a:solidFill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" name="Google Shape;519;p37"/>
          <p:cNvSpPr/>
          <p:nvPr/>
        </p:nvSpPr>
        <p:spPr>
          <a:xfrm>
            <a:off x="7768900" y="4146300"/>
            <a:ext cx="211800" cy="246900"/>
          </a:xfrm>
          <a:prstGeom prst="mathMultiply">
            <a:avLst>
              <a:gd fmla="val 23520" name="adj1"/>
            </a:avLst>
          </a:prstGeom>
          <a:solidFill>
            <a:srgbClr val="00FF00"/>
          </a:solidFill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0" name="Google Shape;520;p37"/>
          <p:cNvSpPr/>
          <p:nvPr/>
        </p:nvSpPr>
        <p:spPr>
          <a:xfrm>
            <a:off x="8038925" y="4161425"/>
            <a:ext cx="211800" cy="246900"/>
          </a:xfrm>
          <a:prstGeom prst="mathMultiply">
            <a:avLst>
              <a:gd fmla="val 23520" name="adj1"/>
            </a:avLst>
          </a:prstGeom>
          <a:solidFill>
            <a:srgbClr val="00FF00"/>
          </a:solidFill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" name="Google Shape;521;p37"/>
          <p:cNvSpPr/>
          <p:nvPr/>
        </p:nvSpPr>
        <p:spPr>
          <a:xfrm>
            <a:off x="920000" y="2733300"/>
            <a:ext cx="1004700" cy="1077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" name="Google Shape;522;p37"/>
          <p:cNvSpPr/>
          <p:nvPr/>
        </p:nvSpPr>
        <p:spPr>
          <a:xfrm>
            <a:off x="4528588" y="4135000"/>
            <a:ext cx="211800" cy="246900"/>
          </a:xfrm>
          <a:prstGeom prst="mathMultiply">
            <a:avLst>
              <a:gd fmla="val 23520" name="adj1"/>
            </a:avLst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3" name="Google Shape;523;p37"/>
          <p:cNvSpPr/>
          <p:nvPr/>
        </p:nvSpPr>
        <p:spPr>
          <a:xfrm>
            <a:off x="4798613" y="4146300"/>
            <a:ext cx="211800" cy="246900"/>
          </a:xfrm>
          <a:prstGeom prst="mathMultiply">
            <a:avLst>
              <a:gd fmla="val 23520" name="adj1"/>
            </a:avLst>
          </a:prstGeom>
          <a:solidFill>
            <a:srgbClr val="0000FF"/>
          </a:solidFill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p37"/>
          <p:cNvSpPr/>
          <p:nvPr/>
        </p:nvSpPr>
        <p:spPr>
          <a:xfrm>
            <a:off x="3940300" y="3997175"/>
            <a:ext cx="588300" cy="771300"/>
          </a:xfrm>
          <a:prstGeom prst="rect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" name="Google Shape;525;p37"/>
          <p:cNvSpPr/>
          <p:nvPr/>
        </p:nvSpPr>
        <p:spPr>
          <a:xfrm>
            <a:off x="1122800" y="2849600"/>
            <a:ext cx="1917300" cy="107700"/>
          </a:xfrm>
          <a:prstGeom prst="rect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" name="Google Shape;526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fr">
                <a:solidFill>
                  <a:srgbClr val="FFFFFF"/>
                </a:solidFill>
              </a:rPr>
              <a:t>17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38"/>
          <p:cNvSpPr txBox="1"/>
          <p:nvPr>
            <p:ph type="title"/>
          </p:nvPr>
        </p:nvSpPr>
        <p:spPr>
          <a:xfrm>
            <a:off x="311700" y="338538"/>
            <a:ext cx="8520600" cy="572700"/>
          </a:xfrm>
          <a:prstGeom prst="rect">
            <a:avLst/>
          </a:prstGeom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400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rPr>
              <a:t>Comment Home marche-t-il?</a:t>
            </a:r>
            <a:endParaRPr b="1" sz="2400">
              <a:solidFill>
                <a:srgbClr val="FF9900"/>
              </a:solidFill>
              <a:highlight>
                <a:srgbClr val="FF9900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32" name="Google Shape;532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</a:rPr>
              <a:t>18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33" name="Google Shape;533;p38"/>
          <p:cNvSpPr txBox="1"/>
          <p:nvPr>
            <p:ph idx="1" type="body"/>
          </p:nvPr>
        </p:nvSpPr>
        <p:spPr>
          <a:xfrm>
            <a:off x="532175" y="1147650"/>
            <a:ext cx="1671900" cy="5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p38"/>
          <p:cNvSpPr txBox="1"/>
          <p:nvPr>
            <p:ph idx="1" type="body"/>
          </p:nvPr>
        </p:nvSpPr>
        <p:spPr>
          <a:xfrm>
            <a:off x="390401" y="1147650"/>
            <a:ext cx="4152900" cy="5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>
                <a:solidFill>
                  <a:srgbClr val="93C47D"/>
                </a:solidFill>
                <a:latin typeface="Montserrat"/>
                <a:ea typeface="Montserrat"/>
                <a:cs typeface="Montserrat"/>
                <a:sym typeface="Montserrat"/>
              </a:rPr>
              <a:t>sprites.py</a:t>
            </a:r>
            <a:r>
              <a:rPr lang="fr">
                <a:solidFill>
                  <a:srgbClr val="93C47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fr" sz="1000">
                <a:solidFill>
                  <a:srgbClr val="F1C232"/>
                </a:solidFill>
                <a:latin typeface="Montserrat"/>
                <a:ea typeface="Montserrat"/>
                <a:cs typeface="Montserrat"/>
                <a:sym typeface="Montserrat"/>
              </a:rPr>
              <a:t>→ Player()</a:t>
            </a:r>
            <a:r>
              <a:rPr lang="fr" sz="1200">
                <a:solidFill>
                  <a:srgbClr val="93C47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fr" sz="800">
                <a:solidFill>
                  <a:srgbClr val="4A86E8"/>
                </a:solidFill>
                <a:latin typeface="Montserrat"/>
                <a:ea typeface="Montserrat"/>
                <a:cs typeface="Montserrat"/>
                <a:sym typeface="Montserrat"/>
              </a:rPr>
              <a:t>→ get_mouse() </a:t>
            </a:r>
            <a:endParaRPr sz="800">
              <a:solidFill>
                <a:srgbClr val="4A86E8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535" name="Google Shape;53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750" y="1637950"/>
            <a:ext cx="2574349" cy="333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36" name="Google Shape;536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65975" y="1666647"/>
            <a:ext cx="1342950" cy="1193107"/>
          </a:xfrm>
          <a:prstGeom prst="rect">
            <a:avLst/>
          </a:prstGeom>
          <a:noFill/>
          <a:ln>
            <a:noFill/>
          </a:ln>
        </p:spPr>
      </p:pic>
      <p:sp>
        <p:nvSpPr>
          <p:cNvPr id="537" name="Google Shape;537;p38"/>
          <p:cNvSpPr txBox="1"/>
          <p:nvPr>
            <p:ph idx="1" type="body"/>
          </p:nvPr>
        </p:nvSpPr>
        <p:spPr>
          <a:xfrm>
            <a:off x="3699225" y="1075900"/>
            <a:ext cx="2685300" cy="5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fr" sz="1400">
                <a:solidFill>
                  <a:srgbClr val="93C47D"/>
                </a:solidFill>
                <a:latin typeface="Montserrat"/>
                <a:ea typeface="Montserrat"/>
                <a:cs typeface="Montserrat"/>
                <a:sym typeface="Montserrat"/>
              </a:rPr>
              <a:t>sprites.py</a:t>
            </a:r>
            <a:r>
              <a:rPr lang="fr">
                <a:solidFill>
                  <a:srgbClr val="93C47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fr" sz="1000">
                <a:solidFill>
                  <a:srgbClr val="F1C232"/>
                </a:solidFill>
                <a:latin typeface="Montserrat"/>
                <a:ea typeface="Montserrat"/>
                <a:cs typeface="Montserrat"/>
                <a:sym typeface="Montserrat"/>
              </a:rPr>
              <a:t>→ Player()</a:t>
            </a:r>
            <a:r>
              <a:rPr lang="fr" sz="1200">
                <a:solidFill>
                  <a:srgbClr val="93C47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fr" sz="800">
                <a:solidFill>
                  <a:srgbClr val="4A86E8"/>
                </a:solidFill>
                <a:latin typeface="Montserrat"/>
                <a:ea typeface="Montserrat"/>
                <a:cs typeface="Montserrat"/>
                <a:sym typeface="Montserrat"/>
              </a:rPr>
              <a:t>→ footupdate()</a:t>
            </a:r>
            <a:endParaRPr/>
          </a:p>
        </p:txBody>
      </p:sp>
      <p:sp>
        <p:nvSpPr>
          <p:cNvPr id="538" name="Google Shape;538;p38"/>
          <p:cNvSpPr/>
          <p:nvPr/>
        </p:nvSpPr>
        <p:spPr>
          <a:xfrm>
            <a:off x="2345800" y="2831050"/>
            <a:ext cx="660000" cy="131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539" name="Google Shape;539;p38"/>
          <p:cNvCxnSpPr>
            <a:stCxn id="538" idx="3"/>
            <a:endCxn id="536" idx="1"/>
          </p:cNvCxnSpPr>
          <p:nvPr/>
        </p:nvCxnSpPr>
        <p:spPr>
          <a:xfrm flipH="1" rot="10800000">
            <a:off x="3005800" y="2263300"/>
            <a:ext cx="1060200" cy="6336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540" name="Google Shape;540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72725" y="4103525"/>
            <a:ext cx="4355876" cy="332450"/>
          </a:xfrm>
          <a:prstGeom prst="rect">
            <a:avLst/>
          </a:prstGeom>
          <a:noFill/>
          <a:ln>
            <a:noFill/>
          </a:ln>
        </p:spPr>
      </p:pic>
      <p:sp>
        <p:nvSpPr>
          <p:cNvPr id="541" name="Google Shape;541;p38"/>
          <p:cNvSpPr txBox="1"/>
          <p:nvPr/>
        </p:nvSpPr>
        <p:spPr>
          <a:xfrm>
            <a:off x="4005275" y="4435975"/>
            <a:ext cx="4438200" cy="3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6D9EEB"/>
                </a:solidFill>
              </a:rPr>
              <a:t>0     1    </a:t>
            </a:r>
            <a:r>
              <a:rPr lang="fr" sz="600">
                <a:solidFill>
                  <a:srgbClr val="6D9EEB"/>
                </a:solidFill>
              </a:rPr>
              <a:t> </a:t>
            </a:r>
            <a:r>
              <a:rPr lang="fr" sz="1000">
                <a:solidFill>
                  <a:srgbClr val="6D9EEB"/>
                </a:solidFill>
              </a:rPr>
              <a:t> 2    </a:t>
            </a:r>
            <a:r>
              <a:rPr lang="fr" sz="600">
                <a:solidFill>
                  <a:srgbClr val="6D9EEB"/>
                </a:solidFill>
              </a:rPr>
              <a:t> </a:t>
            </a:r>
            <a:r>
              <a:rPr lang="fr" sz="1000">
                <a:solidFill>
                  <a:srgbClr val="6D9EEB"/>
                </a:solidFill>
              </a:rPr>
              <a:t> 3    </a:t>
            </a:r>
            <a:r>
              <a:rPr lang="fr" sz="600">
                <a:solidFill>
                  <a:srgbClr val="6D9EEB"/>
                </a:solidFill>
              </a:rPr>
              <a:t> </a:t>
            </a:r>
            <a:r>
              <a:rPr lang="fr" sz="1000">
                <a:solidFill>
                  <a:srgbClr val="6D9EEB"/>
                </a:solidFill>
              </a:rPr>
              <a:t> 4   </a:t>
            </a:r>
            <a:r>
              <a:rPr lang="fr" sz="600">
                <a:solidFill>
                  <a:srgbClr val="6D9EEB"/>
                </a:solidFill>
              </a:rPr>
              <a:t> </a:t>
            </a:r>
            <a:r>
              <a:rPr lang="fr" sz="1000">
                <a:solidFill>
                  <a:srgbClr val="6D9EEB"/>
                </a:solidFill>
              </a:rPr>
              <a:t>  5      6    </a:t>
            </a:r>
            <a:r>
              <a:rPr lang="fr" sz="600">
                <a:solidFill>
                  <a:srgbClr val="6D9EEB"/>
                </a:solidFill>
              </a:rPr>
              <a:t> </a:t>
            </a:r>
            <a:r>
              <a:rPr lang="fr" sz="1000">
                <a:solidFill>
                  <a:srgbClr val="6D9EEB"/>
                </a:solidFill>
              </a:rPr>
              <a:t> 7  </a:t>
            </a:r>
            <a:r>
              <a:rPr lang="fr" sz="600">
                <a:solidFill>
                  <a:srgbClr val="6D9EEB"/>
                </a:solidFill>
              </a:rPr>
              <a:t> </a:t>
            </a:r>
            <a:r>
              <a:rPr lang="fr" sz="1000">
                <a:solidFill>
                  <a:srgbClr val="6D9EEB"/>
                </a:solidFill>
              </a:rPr>
              <a:t>   8   </a:t>
            </a:r>
            <a:r>
              <a:rPr lang="fr" sz="600">
                <a:solidFill>
                  <a:srgbClr val="6D9EEB"/>
                </a:solidFill>
              </a:rPr>
              <a:t> </a:t>
            </a:r>
            <a:r>
              <a:rPr lang="fr" sz="1000">
                <a:solidFill>
                  <a:srgbClr val="6D9EEB"/>
                </a:solidFill>
              </a:rPr>
              <a:t>  9  </a:t>
            </a:r>
            <a:r>
              <a:rPr lang="fr" sz="600">
                <a:solidFill>
                  <a:srgbClr val="6D9EEB"/>
                </a:solidFill>
              </a:rPr>
              <a:t> </a:t>
            </a:r>
            <a:r>
              <a:rPr lang="fr" sz="1000">
                <a:solidFill>
                  <a:srgbClr val="6D9EEB"/>
                </a:solidFill>
              </a:rPr>
              <a:t>  10    11    12    13   </a:t>
            </a:r>
            <a:r>
              <a:rPr lang="fr" sz="600">
                <a:solidFill>
                  <a:srgbClr val="6D9EEB"/>
                </a:solidFill>
              </a:rPr>
              <a:t> </a:t>
            </a:r>
            <a:r>
              <a:rPr lang="fr" sz="1000">
                <a:solidFill>
                  <a:srgbClr val="6D9EEB"/>
                </a:solidFill>
              </a:rPr>
              <a:t>14  </a:t>
            </a:r>
            <a:r>
              <a:rPr lang="fr" sz="600">
                <a:solidFill>
                  <a:srgbClr val="6D9EEB"/>
                </a:solidFill>
              </a:rPr>
              <a:t> </a:t>
            </a:r>
            <a:r>
              <a:rPr lang="fr" sz="1000">
                <a:solidFill>
                  <a:srgbClr val="6D9EEB"/>
                </a:solidFill>
              </a:rPr>
              <a:t> 15</a:t>
            </a:r>
            <a:endParaRPr sz="1000"/>
          </a:p>
        </p:txBody>
      </p:sp>
      <p:sp>
        <p:nvSpPr>
          <p:cNvPr id="542" name="Google Shape;542;p38"/>
          <p:cNvSpPr txBox="1"/>
          <p:nvPr/>
        </p:nvSpPr>
        <p:spPr>
          <a:xfrm>
            <a:off x="4289175" y="4677300"/>
            <a:ext cx="3723000" cy="4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4A86E8"/>
                </a:solidFill>
              </a:rPr>
              <a:t>self.bank_image</a:t>
            </a:r>
            <a:endParaRPr sz="1200">
              <a:solidFill>
                <a:srgbClr val="4A86E8"/>
              </a:solidFill>
            </a:endParaRPr>
          </a:p>
        </p:txBody>
      </p:sp>
      <p:sp>
        <p:nvSpPr>
          <p:cNvPr id="543" name="Google Shape;543;p38"/>
          <p:cNvSpPr txBox="1"/>
          <p:nvPr/>
        </p:nvSpPr>
        <p:spPr>
          <a:xfrm>
            <a:off x="6453900" y="3230984"/>
            <a:ext cx="2378400" cy="7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solidFill>
                  <a:srgbClr val="B6D7A8"/>
                </a:solidFill>
              </a:rPr>
              <a:t>footupdate() est lancé une fois par frame lorsque Home se déplace (lorsque sa vélocité est différente de 0)</a:t>
            </a:r>
            <a:endParaRPr sz="800">
              <a:solidFill>
                <a:srgbClr val="B6D7A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800">
                <a:solidFill>
                  <a:srgbClr val="B6D7A8"/>
                </a:solidFill>
              </a:rPr>
              <a:t> Il y a 60 frame par seconde donc Home change de pied toute les 0.25 secondes</a:t>
            </a:r>
            <a:endParaRPr sz="800">
              <a:solidFill>
                <a:srgbClr val="B6D7A8"/>
              </a:solidFill>
            </a:endParaRPr>
          </a:p>
        </p:txBody>
      </p:sp>
      <p:pic>
        <p:nvPicPr>
          <p:cNvPr id="544" name="Google Shape;544;p3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11350" y="1296625"/>
            <a:ext cx="2199000" cy="1945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45" name="Google Shape;545;p38"/>
          <p:cNvCxnSpPr>
            <a:endCxn id="546" idx="1"/>
          </p:cNvCxnSpPr>
          <p:nvPr/>
        </p:nvCxnSpPr>
        <p:spPr>
          <a:xfrm>
            <a:off x="5165175" y="1798000"/>
            <a:ext cx="1636200" cy="1098900"/>
          </a:xfrm>
          <a:prstGeom prst="straightConnector1">
            <a:avLst/>
          </a:prstGeom>
          <a:noFill/>
          <a:ln cap="flat" cmpd="sng" w="9525">
            <a:solidFill>
              <a:srgbClr val="F1C23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47" name="Google Shape;547;p38"/>
          <p:cNvSpPr/>
          <p:nvPr/>
        </p:nvSpPr>
        <p:spPr>
          <a:xfrm>
            <a:off x="4242000" y="1715475"/>
            <a:ext cx="879900" cy="131700"/>
          </a:xfrm>
          <a:prstGeom prst="rect">
            <a:avLst/>
          </a:prstGeom>
          <a:noFill/>
          <a:ln cap="flat" cmpd="sng" w="952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546" name="Google Shape;546;p38"/>
          <p:cNvSpPr/>
          <p:nvPr/>
        </p:nvSpPr>
        <p:spPr>
          <a:xfrm>
            <a:off x="6801375" y="2831050"/>
            <a:ext cx="879900" cy="131700"/>
          </a:xfrm>
          <a:prstGeom prst="rect">
            <a:avLst/>
          </a:prstGeom>
          <a:noFill/>
          <a:ln cap="flat" cmpd="sng" w="952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548" name="Google Shape;548;p38"/>
          <p:cNvSpPr txBox="1"/>
          <p:nvPr>
            <p:ph idx="1" type="body"/>
          </p:nvPr>
        </p:nvSpPr>
        <p:spPr>
          <a:xfrm>
            <a:off x="6453900" y="911250"/>
            <a:ext cx="2685300" cy="5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fr" sz="1400">
                <a:solidFill>
                  <a:srgbClr val="93C47D"/>
                </a:solidFill>
                <a:latin typeface="Montserrat"/>
                <a:ea typeface="Montserrat"/>
                <a:cs typeface="Montserrat"/>
                <a:sym typeface="Montserrat"/>
              </a:rPr>
              <a:t>sprites.py</a:t>
            </a:r>
            <a:r>
              <a:rPr lang="fr">
                <a:solidFill>
                  <a:srgbClr val="93C47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fr" sz="1000">
                <a:solidFill>
                  <a:srgbClr val="F1C232"/>
                </a:solidFill>
                <a:latin typeface="Montserrat"/>
                <a:ea typeface="Montserrat"/>
                <a:cs typeface="Montserrat"/>
                <a:sym typeface="Montserrat"/>
              </a:rPr>
              <a:t>→ Player()</a:t>
            </a:r>
            <a:r>
              <a:rPr lang="fr" sz="1200">
                <a:solidFill>
                  <a:srgbClr val="93C47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fr" sz="800">
                <a:solidFill>
                  <a:srgbClr val="4A86E8"/>
                </a:solidFill>
                <a:latin typeface="Montserrat"/>
                <a:ea typeface="Montserrat"/>
                <a:cs typeface="Montserrat"/>
                <a:sym typeface="Montserrat"/>
              </a:rPr>
              <a:t>→ get_key()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39"/>
          <p:cNvSpPr txBox="1"/>
          <p:nvPr>
            <p:ph type="title"/>
          </p:nvPr>
        </p:nvSpPr>
        <p:spPr>
          <a:xfrm>
            <a:off x="311700" y="338538"/>
            <a:ext cx="8520600" cy="572700"/>
          </a:xfrm>
          <a:prstGeom prst="rect">
            <a:avLst/>
          </a:prstGeom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fr" sz="2400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rPr>
              <a:t>    Tiles</a:t>
            </a:r>
            <a:endParaRPr b="1" i="1" sz="2400">
              <a:solidFill>
                <a:srgbClr val="FF9900"/>
              </a:solidFill>
              <a:highlight>
                <a:srgbClr val="FF9900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4" name="Google Shape;554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</a:rPr>
              <a:t>19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555" name="Google Shape;555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2987" y="1031600"/>
            <a:ext cx="7006374" cy="3927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40"/>
          <p:cNvSpPr txBox="1"/>
          <p:nvPr>
            <p:ph type="title"/>
          </p:nvPr>
        </p:nvSpPr>
        <p:spPr>
          <a:xfrm>
            <a:off x="311700" y="338538"/>
            <a:ext cx="8520600" cy="572700"/>
          </a:xfrm>
          <a:prstGeom prst="rect">
            <a:avLst/>
          </a:prstGeom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400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rPr>
              <a:t>Élément</a:t>
            </a:r>
            <a:r>
              <a:rPr b="1" lang="fr" sz="2400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rPr>
              <a:t> de la carte</a:t>
            </a:r>
            <a:endParaRPr b="1" sz="2400">
              <a:solidFill>
                <a:srgbClr val="FF9900"/>
              </a:solidFill>
              <a:highlight>
                <a:srgbClr val="FF9900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1" name="Google Shape;561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</a:rPr>
              <a:t>20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562" name="Google Shape;56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500" y="1560683"/>
            <a:ext cx="2522100" cy="1293942"/>
          </a:xfrm>
          <a:prstGeom prst="rect">
            <a:avLst/>
          </a:prstGeom>
          <a:noFill/>
          <a:ln>
            <a:noFill/>
          </a:ln>
        </p:spPr>
      </p:pic>
      <p:sp>
        <p:nvSpPr>
          <p:cNvPr id="563" name="Google Shape;563;p40"/>
          <p:cNvSpPr txBox="1"/>
          <p:nvPr>
            <p:ph idx="1" type="body"/>
          </p:nvPr>
        </p:nvSpPr>
        <p:spPr>
          <a:xfrm>
            <a:off x="446501" y="964725"/>
            <a:ext cx="2522100" cy="5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>
                <a:solidFill>
                  <a:srgbClr val="93C47D"/>
                </a:solidFill>
                <a:latin typeface="Montserrat"/>
                <a:ea typeface="Montserrat"/>
                <a:cs typeface="Montserrat"/>
                <a:sym typeface="Montserrat"/>
              </a:rPr>
              <a:t>sprites</a:t>
            </a:r>
            <a:r>
              <a:rPr lang="fr" sz="1400">
                <a:solidFill>
                  <a:srgbClr val="93C47D"/>
                </a:solidFill>
                <a:latin typeface="Montserrat"/>
                <a:ea typeface="Montserrat"/>
                <a:cs typeface="Montserrat"/>
                <a:sym typeface="Montserrat"/>
              </a:rPr>
              <a:t>.py</a:t>
            </a:r>
            <a:r>
              <a:rPr lang="fr">
                <a:solidFill>
                  <a:srgbClr val="93C47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fr" sz="1000">
                <a:solidFill>
                  <a:srgbClr val="F1C232"/>
                </a:solidFill>
                <a:latin typeface="Montserrat"/>
                <a:ea typeface="Montserrat"/>
                <a:cs typeface="Montserrat"/>
                <a:sym typeface="Montserrat"/>
              </a:rPr>
              <a:t>→ Wall</a:t>
            </a:r>
            <a:r>
              <a:rPr lang="fr" sz="1200">
                <a:solidFill>
                  <a:srgbClr val="93C47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>
              <a:solidFill>
                <a:srgbClr val="A4C2F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564" name="Google Shape;564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36550" y="1050988"/>
            <a:ext cx="647700" cy="5524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65" name="Google Shape;565;p40"/>
          <p:cNvCxnSpPr/>
          <p:nvPr/>
        </p:nvCxnSpPr>
        <p:spPr>
          <a:xfrm>
            <a:off x="1965050" y="1225075"/>
            <a:ext cx="1197900" cy="160500"/>
          </a:xfrm>
          <a:prstGeom prst="straightConnector1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66" name="Google Shape;566;p40"/>
          <p:cNvSpPr txBox="1"/>
          <p:nvPr>
            <p:ph idx="1" type="body"/>
          </p:nvPr>
        </p:nvSpPr>
        <p:spPr>
          <a:xfrm>
            <a:off x="4688551" y="970125"/>
            <a:ext cx="2522100" cy="5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>
                <a:solidFill>
                  <a:srgbClr val="93C47D"/>
                </a:solidFill>
                <a:latin typeface="Montserrat"/>
                <a:ea typeface="Montserrat"/>
                <a:cs typeface="Montserrat"/>
                <a:sym typeface="Montserrat"/>
              </a:rPr>
              <a:t>sprites.py</a:t>
            </a:r>
            <a:r>
              <a:rPr lang="fr">
                <a:solidFill>
                  <a:srgbClr val="93C47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fr" sz="1000">
                <a:solidFill>
                  <a:srgbClr val="F1C232"/>
                </a:solidFill>
                <a:latin typeface="Montserrat"/>
                <a:ea typeface="Montserrat"/>
                <a:cs typeface="Montserrat"/>
                <a:sym typeface="Montserrat"/>
              </a:rPr>
              <a:t>→ Ground</a:t>
            </a:r>
            <a:r>
              <a:rPr lang="fr" sz="1200">
                <a:solidFill>
                  <a:srgbClr val="93C47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>
              <a:solidFill>
                <a:srgbClr val="A4C2F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cxnSp>
        <p:nvCxnSpPr>
          <p:cNvPr id="567" name="Google Shape;567;p40"/>
          <p:cNvCxnSpPr>
            <a:endCxn id="566" idx="3"/>
          </p:cNvCxnSpPr>
          <p:nvPr/>
        </p:nvCxnSpPr>
        <p:spPr>
          <a:xfrm flipH="1" rot="10800000">
            <a:off x="6415051" y="1229625"/>
            <a:ext cx="795600" cy="10800"/>
          </a:xfrm>
          <a:prstGeom prst="straightConnector1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568" name="Google Shape;568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23600" y="1051000"/>
            <a:ext cx="109537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569" name="Google Shape;569;p40"/>
          <p:cNvSpPr txBox="1"/>
          <p:nvPr>
            <p:ph idx="1" type="body"/>
          </p:nvPr>
        </p:nvSpPr>
        <p:spPr>
          <a:xfrm>
            <a:off x="508601" y="2931575"/>
            <a:ext cx="2522100" cy="5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>
                <a:solidFill>
                  <a:srgbClr val="93C47D"/>
                </a:solidFill>
                <a:latin typeface="Montserrat"/>
                <a:ea typeface="Montserrat"/>
                <a:cs typeface="Montserrat"/>
                <a:sym typeface="Montserrat"/>
              </a:rPr>
              <a:t>sprites.py</a:t>
            </a:r>
            <a:r>
              <a:rPr lang="fr">
                <a:solidFill>
                  <a:srgbClr val="93C47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fr" sz="1000">
                <a:solidFill>
                  <a:srgbClr val="F1C232"/>
                </a:solidFill>
                <a:latin typeface="Montserrat"/>
                <a:ea typeface="Montserrat"/>
                <a:cs typeface="Montserrat"/>
                <a:sym typeface="Montserrat"/>
              </a:rPr>
              <a:t>→ Player</a:t>
            </a:r>
            <a:r>
              <a:rPr lang="fr" sz="1200">
                <a:solidFill>
                  <a:srgbClr val="93C47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>
              <a:solidFill>
                <a:srgbClr val="A4C2F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cxnSp>
        <p:nvCxnSpPr>
          <p:cNvPr id="570" name="Google Shape;570;p40"/>
          <p:cNvCxnSpPr/>
          <p:nvPr/>
        </p:nvCxnSpPr>
        <p:spPr>
          <a:xfrm>
            <a:off x="2041175" y="3241000"/>
            <a:ext cx="1145400" cy="50400"/>
          </a:xfrm>
          <a:prstGeom prst="straightConnector1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571" name="Google Shape;571;p4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19876" y="3114775"/>
            <a:ext cx="681036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2" name="Google Shape;572;p4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547425" y="2996882"/>
            <a:ext cx="647701" cy="1073979"/>
          </a:xfrm>
          <a:prstGeom prst="rect">
            <a:avLst/>
          </a:prstGeom>
          <a:noFill/>
          <a:ln>
            <a:noFill/>
          </a:ln>
        </p:spPr>
      </p:pic>
      <p:sp>
        <p:nvSpPr>
          <p:cNvPr id="573" name="Google Shape;573;p40"/>
          <p:cNvSpPr txBox="1"/>
          <p:nvPr>
            <p:ph idx="1" type="body"/>
          </p:nvPr>
        </p:nvSpPr>
        <p:spPr>
          <a:xfrm>
            <a:off x="4688551" y="2854625"/>
            <a:ext cx="2522100" cy="5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>
                <a:solidFill>
                  <a:srgbClr val="93C47D"/>
                </a:solidFill>
                <a:latin typeface="Montserrat"/>
                <a:ea typeface="Montserrat"/>
                <a:cs typeface="Montserrat"/>
                <a:sym typeface="Montserrat"/>
              </a:rPr>
              <a:t>sprites.py</a:t>
            </a:r>
            <a:r>
              <a:rPr lang="fr">
                <a:solidFill>
                  <a:srgbClr val="93C47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fr" sz="1000">
                <a:solidFill>
                  <a:srgbClr val="F1C232"/>
                </a:solidFill>
                <a:latin typeface="Montserrat"/>
                <a:ea typeface="Montserrat"/>
                <a:cs typeface="Montserrat"/>
                <a:sym typeface="Montserrat"/>
              </a:rPr>
              <a:t>→ Mob</a:t>
            </a:r>
            <a:r>
              <a:rPr lang="fr" sz="1200">
                <a:solidFill>
                  <a:srgbClr val="93C47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>
              <a:solidFill>
                <a:srgbClr val="A4C2F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cxnSp>
        <p:nvCxnSpPr>
          <p:cNvPr id="574" name="Google Shape;574;p40"/>
          <p:cNvCxnSpPr/>
          <p:nvPr/>
        </p:nvCxnSpPr>
        <p:spPr>
          <a:xfrm>
            <a:off x="6228901" y="3174875"/>
            <a:ext cx="1167900" cy="139200"/>
          </a:xfrm>
          <a:prstGeom prst="straightConnector1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575" name="Google Shape;575;p4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11699" y="3480753"/>
            <a:ext cx="2927374" cy="1522073"/>
          </a:xfrm>
          <a:prstGeom prst="rect">
            <a:avLst/>
          </a:prstGeom>
          <a:noFill/>
          <a:ln>
            <a:noFill/>
          </a:ln>
        </p:spPr>
      </p:pic>
      <p:pic>
        <p:nvPicPr>
          <p:cNvPr id="576" name="Google Shape;576;p4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434438" y="3504042"/>
            <a:ext cx="3030313" cy="1216709"/>
          </a:xfrm>
          <a:prstGeom prst="rect">
            <a:avLst/>
          </a:prstGeom>
          <a:noFill/>
          <a:ln>
            <a:noFill/>
          </a:ln>
        </p:spPr>
      </p:pic>
      <p:pic>
        <p:nvPicPr>
          <p:cNvPr id="577" name="Google Shape;577;p4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434459" y="1509125"/>
            <a:ext cx="2739917" cy="13970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fr">
                <a:solidFill>
                  <a:srgbClr val="FFFFFF"/>
                </a:solidFill>
              </a:rPr>
              <a:t>21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83" name="Google Shape;583;p41"/>
          <p:cNvSpPr txBox="1"/>
          <p:nvPr>
            <p:ph type="title"/>
          </p:nvPr>
        </p:nvSpPr>
        <p:spPr>
          <a:xfrm>
            <a:off x="311700" y="338538"/>
            <a:ext cx="8520600" cy="572700"/>
          </a:xfrm>
          <a:prstGeom prst="rect">
            <a:avLst/>
          </a:prstGeom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400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rPr>
              <a:t>Élément de la carte - Construction</a:t>
            </a:r>
            <a:endParaRPr b="1" sz="2400">
              <a:solidFill>
                <a:srgbClr val="FF9900"/>
              </a:solidFill>
              <a:highlight>
                <a:srgbClr val="FF9900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84" name="Google Shape;584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0900" y="1163425"/>
            <a:ext cx="4670299" cy="1550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5" name="Google Shape;585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0450" y="1289175"/>
            <a:ext cx="3469849" cy="302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6" name="Google Shape;586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3500" y="1742038"/>
            <a:ext cx="3463748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7" name="Google Shape;587;p4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82225" y="3182375"/>
            <a:ext cx="1671900" cy="417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8" name="Google Shape;588;p4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972725" y="3182375"/>
            <a:ext cx="393600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589" name="Google Shape;589;p41"/>
          <p:cNvSpPr txBox="1"/>
          <p:nvPr/>
        </p:nvSpPr>
        <p:spPr>
          <a:xfrm>
            <a:off x="696650" y="3601950"/>
            <a:ext cx="781800" cy="4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6FA8DC"/>
                </a:solidFill>
              </a:rPr>
              <a:t>TRLB</a:t>
            </a:r>
            <a:endParaRPr sz="1200">
              <a:solidFill>
                <a:srgbClr val="6FA8DC"/>
              </a:solidFill>
            </a:endParaRPr>
          </a:p>
        </p:txBody>
      </p:sp>
      <p:sp>
        <p:nvSpPr>
          <p:cNvPr id="590" name="Google Shape;590;p41"/>
          <p:cNvSpPr txBox="1"/>
          <p:nvPr/>
        </p:nvSpPr>
        <p:spPr>
          <a:xfrm>
            <a:off x="1166900" y="3601950"/>
            <a:ext cx="781800" cy="4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6FA8DC"/>
                </a:solidFill>
              </a:rPr>
              <a:t>0123</a:t>
            </a:r>
            <a:endParaRPr sz="1200">
              <a:solidFill>
                <a:srgbClr val="6FA8DC"/>
              </a:solidFill>
            </a:endParaRPr>
          </a:p>
        </p:txBody>
      </p:sp>
      <p:sp>
        <p:nvSpPr>
          <p:cNvPr id="591" name="Google Shape;591;p41"/>
          <p:cNvSpPr txBox="1"/>
          <p:nvPr/>
        </p:nvSpPr>
        <p:spPr>
          <a:xfrm>
            <a:off x="1591900" y="3601950"/>
            <a:ext cx="781800" cy="4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6FA8DC"/>
                </a:solidFill>
              </a:rPr>
              <a:t>4567</a:t>
            </a:r>
            <a:endParaRPr sz="1200">
              <a:solidFill>
                <a:srgbClr val="6FA8DC"/>
              </a:solidFill>
            </a:endParaRPr>
          </a:p>
        </p:txBody>
      </p:sp>
      <p:sp>
        <p:nvSpPr>
          <p:cNvPr id="592" name="Google Shape;592;p41"/>
          <p:cNvSpPr txBox="1"/>
          <p:nvPr/>
        </p:nvSpPr>
        <p:spPr>
          <a:xfrm>
            <a:off x="2082500" y="3646775"/>
            <a:ext cx="781800" cy="4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6FA8DC"/>
                </a:solidFill>
              </a:rPr>
              <a:t>8</a:t>
            </a:r>
            <a:endParaRPr sz="1200">
              <a:solidFill>
                <a:srgbClr val="6FA8DC"/>
              </a:solidFill>
            </a:endParaRPr>
          </a:p>
        </p:txBody>
      </p:sp>
      <p:sp>
        <p:nvSpPr>
          <p:cNvPr id="593" name="Google Shape;593;p41"/>
          <p:cNvSpPr txBox="1"/>
          <p:nvPr/>
        </p:nvSpPr>
        <p:spPr>
          <a:xfrm>
            <a:off x="3014375" y="3567100"/>
            <a:ext cx="252900" cy="4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6FA8DC"/>
                </a:solidFill>
              </a:rPr>
              <a:t>G</a:t>
            </a:r>
            <a:endParaRPr sz="1200">
              <a:solidFill>
                <a:srgbClr val="6FA8DC"/>
              </a:solidFill>
            </a:endParaRPr>
          </a:p>
        </p:txBody>
      </p:sp>
      <p:pic>
        <p:nvPicPr>
          <p:cNvPr id="594" name="Google Shape;594;p4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940950" y="2966425"/>
            <a:ext cx="4770201" cy="16441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226525" y="365388"/>
            <a:ext cx="8520600" cy="572700"/>
          </a:xfrm>
          <a:prstGeom prst="rect">
            <a:avLst/>
          </a:prstGeom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400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rPr>
              <a:t>Programmation Orientée Objet - class</a:t>
            </a:r>
            <a:endParaRPr b="1" sz="2400">
              <a:solidFill>
                <a:srgbClr val="FF9900"/>
              </a:solidFill>
              <a:highlight>
                <a:srgbClr val="FF9900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5" name="Google Shape;75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>
                <a:solidFill>
                  <a:srgbClr val="FFFFFF"/>
                </a:solidFill>
              </a:rPr>
              <a:t>‹#›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457675" y="1215438"/>
            <a:ext cx="3756900" cy="5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000">
                <a:solidFill>
                  <a:srgbClr val="E06666"/>
                </a:solidFill>
                <a:latin typeface="Montserrat"/>
                <a:ea typeface="Montserrat"/>
                <a:cs typeface="Montserrat"/>
                <a:sym typeface="Montserrat"/>
              </a:rPr>
              <a:t>Class &lt;Objet&gt; :</a:t>
            </a:r>
            <a:r>
              <a:rPr lang="fr">
                <a:solidFill>
                  <a:srgbClr val="A4C2F4"/>
                </a:solidFill>
                <a:latin typeface="Montserrat"/>
                <a:ea typeface="Montserrat"/>
                <a:cs typeface="Montserrat"/>
                <a:sym typeface="Montserrat"/>
              </a:rPr>
              <a:t>	</a:t>
            </a:r>
            <a:endParaRPr>
              <a:solidFill>
                <a:srgbClr val="A4C2F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340350" y="3046375"/>
            <a:ext cx="1743300" cy="5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3D85C6"/>
                </a:solidFill>
                <a:latin typeface="Montserrat"/>
                <a:ea typeface="Montserrat"/>
                <a:cs typeface="Montserrat"/>
                <a:sym typeface="Montserrat"/>
              </a:rPr>
              <a:t>Attributs</a:t>
            </a:r>
            <a:endParaRPr>
              <a:solidFill>
                <a:srgbClr val="3D85C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340425" y="3532300"/>
            <a:ext cx="2700600" cy="5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93C47D"/>
                </a:solidFill>
                <a:latin typeface="Montserrat"/>
                <a:ea typeface="Montserrat"/>
                <a:cs typeface="Montserrat"/>
                <a:sym typeface="Montserrat"/>
              </a:rPr>
              <a:t>Méthodes</a:t>
            </a:r>
            <a:endParaRPr>
              <a:solidFill>
                <a:srgbClr val="93C47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9" name="Google Shape;7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2963" y="2157338"/>
            <a:ext cx="3928763" cy="1805325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340350" y="2495938"/>
            <a:ext cx="32763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Constructeur</a:t>
            </a:r>
            <a:endParaRPr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5"/>
          <p:cNvSpPr txBox="1"/>
          <p:nvPr/>
        </p:nvSpPr>
        <p:spPr>
          <a:xfrm>
            <a:off x="5066275" y="2558650"/>
            <a:ext cx="3174900" cy="2682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2" name="Google Shape;82;p15"/>
          <p:cNvCxnSpPr>
            <a:endCxn id="81" idx="1"/>
          </p:cNvCxnSpPr>
          <p:nvPr/>
        </p:nvCxnSpPr>
        <p:spPr>
          <a:xfrm flipH="1" rot="10800000">
            <a:off x="2560975" y="2692750"/>
            <a:ext cx="2505300" cy="48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3" name="Google Shape;83;p15"/>
          <p:cNvCxnSpPr/>
          <p:nvPr/>
        </p:nvCxnSpPr>
        <p:spPr>
          <a:xfrm>
            <a:off x="5375260" y="2857970"/>
            <a:ext cx="300" cy="404100"/>
          </a:xfrm>
          <a:prstGeom prst="straightConnector1">
            <a:avLst/>
          </a:prstGeom>
          <a:noFill/>
          <a:ln cap="flat" cmpd="sng" w="38100">
            <a:solidFill>
              <a:srgbClr val="3D85C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" name="Google Shape;84;p15"/>
          <p:cNvCxnSpPr>
            <a:stCxn id="77" idx="3"/>
          </p:cNvCxnSpPr>
          <p:nvPr/>
        </p:nvCxnSpPr>
        <p:spPr>
          <a:xfrm flipH="1" rot="10800000">
            <a:off x="2083650" y="3071575"/>
            <a:ext cx="3202200" cy="234300"/>
          </a:xfrm>
          <a:prstGeom prst="straightConnector1">
            <a:avLst/>
          </a:prstGeom>
          <a:noFill/>
          <a:ln cap="flat" cmpd="sng" w="28575">
            <a:solidFill>
              <a:srgbClr val="3D85C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5" name="Google Shape;85;p15"/>
          <p:cNvSpPr txBox="1"/>
          <p:nvPr/>
        </p:nvSpPr>
        <p:spPr>
          <a:xfrm>
            <a:off x="5080562" y="3463042"/>
            <a:ext cx="2422500" cy="229500"/>
          </a:xfrm>
          <a:prstGeom prst="rect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6" name="Google Shape;86;p15"/>
          <p:cNvCxnSpPr>
            <a:endCxn id="85" idx="1"/>
          </p:cNvCxnSpPr>
          <p:nvPr/>
        </p:nvCxnSpPr>
        <p:spPr>
          <a:xfrm>
            <a:off x="2199662" y="3548992"/>
            <a:ext cx="2880900" cy="28800"/>
          </a:xfrm>
          <a:prstGeom prst="straightConnector1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42"/>
          <p:cNvSpPr txBox="1"/>
          <p:nvPr>
            <p:ph type="title"/>
          </p:nvPr>
        </p:nvSpPr>
        <p:spPr>
          <a:xfrm>
            <a:off x="247550" y="338563"/>
            <a:ext cx="8520600" cy="572700"/>
          </a:xfrm>
          <a:prstGeom prst="rect">
            <a:avLst/>
          </a:prstGeom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rPr>
              <a:t>Comment interpréter un .txt en carte doté de </a:t>
            </a:r>
            <a:r>
              <a:rPr b="1" lang="fr" sz="1800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rPr>
              <a:t>collision</a:t>
            </a:r>
            <a:r>
              <a:rPr b="1" lang="fr" sz="1800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rPr>
              <a:t>?</a:t>
            </a:r>
            <a:endParaRPr b="1" sz="1800">
              <a:solidFill>
                <a:srgbClr val="FF9900"/>
              </a:solidFill>
              <a:highlight>
                <a:srgbClr val="FF9900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0" name="Google Shape;600;p42"/>
          <p:cNvSpPr txBox="1"/>
          <p:nvPr>
            <p:ph idx="12" type="sldNum"/>
          </p:nvPr>
        </p:nvSpPr>
        <p:spPr>
          <a:xfrm>
            <a:off x="8459183" y="463326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</a:rPr>
              <a:t>22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601" name="Google Shape;601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4575" y="1355823"/>
            <a:ext cx="3876175" cy="295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2" name="Google Shape;602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1075" y="2205747"/>
            <a:ext cx="987525" cy="1323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03" name="Google Shape;603;p42"/>
          <p:cNvCxnSpPr/>
          <p:nvPr/>
        </p:nvCxnSpPr>
        <p:spPr>
          <a:xfrm>
            <a:off x="2144925" y="2862275"/>
            <a:ext cx="19872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04" name="Google Shape;604;p42"/>
          <p:cNvSpPr txBox="1"/>
          <p:nvPr/>
        </p:nvSpPr>
        <p:spPr>
          <a:xfrm>
            <a:off x="6248275" y="1694950"/>
            <a:ext cx="1276800" cy="4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</a:t>
            </a:r>
            <a:endParaRPr/>
          </a:p>
        </p:txBody>
      </p:sp>
      <p:sp>
        <p:nvSpPr>
          <p:cNvPr id="605" name="Google Shape;605;p42"/>
          <p:cNvSpPr txBox="1"/>
          <p:nvPr/>
        </p:nvSpPr>
        <p:spPr>
          <a:xfrm>
            <a:off x="4528950" y="2669575"/>
            <a:ext cx="822600" cy="4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</a:t>
            </a:r>
            <a:endParaRPr/>
          </a:p>
        </p:txBody>
      </p:sp>
      <p:sp>
        <p:nvSpPr>
          <p:cNvPr id="606" name="Google Shape;606;p42"/>
          <p:cNvSpPr txBox="1"/>
          <p:nvPr/>
        </p:nvSpPr>
        <p:spPr>
          <a:xfrm>
            <a:off x="6049150" y="3826625"/>
            <a:ext cx="1276800" cy="4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B</a:t>
            </a:r>
            <a:endParaRPr/>
          </a:p>
        </p:txBody>
      </p:sp>
      <p:sp>
        <p:nvSpPr>
          <p:cNvPr id="607" name="Google Shape;607;p42"/>
          <p:cNvSpPr txBox="1"/>
          <p:nvPr/>
        </p:nvSpPr>
        <p:spPr>
          <a:xfrm>
            <a:off x="7686500" y="2669575"/>
            <a:ext cx="1276800" cy="4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</a:t>
            </a:r>
            <a:endParaRPr/>
          </a:p>
        </p:txBody>
      </p:sp>
      <p:sp>
        <p:nvSpPr>
          <p:cNvPr id="608" name="Google Shape;608;p42"/>
          <p:cNvSpPr txBox="1"/>
          <p:nvPr/>
        </p:nvSpPr>
        <p:spPr>
          <a:xfrm>
            <a:off x="4572000" y="1549363"/>
            <a:ext cx="822600" cy="4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0</a:t>
            </a:r>
            <a:endParaRPr/>
          </a:p>
        </p:txBody>
      </p:sp>
      <p:sp>
        <p:nvSpPr>
          <p:cNvPr id="609" name="Google Shape;609;p42"/>
          <p:cNvSpPr txBox="1"/>
          <p:nvPr/>
        </p:nvSpPr>
        <p:spPr>
          <a:xfrm>
            <a:off x="7686500" y="1549363"/>
            <a:ext cx="822600" cy="4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1</a:t>
            </a:r>
            <a:endParaRPr/>
          </a:p>
        </p:txBody>
      </p:sp>
      <p:sp>
        <p:nvSpPr>
          <p:cNvPr id="610" name="Google Shape;610;p42"/>
          <p:cNvSpPr txBox="1"/>
          <p:nvPr/>
        </p:nvSpPr>
        <p:spPr>
          <a:xfrm>
            <a:off x="7686500" y="3789775"/>
            <a:ext cx="822600" cy="4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3</a:t>
            </a:r>
            <a:endParaRPr/>
          </a:p>
        </p:txBody>
      </p:sp>
      <p:sp>
        <p:nvSpPr>
          <p:cNvPr id="611" name="Google Shape;611;p42"/>
          <p:cNvSpPr txBox="1"/>
          <p:nvPr/>
        </p:nvSpPr>
        <p:spPr>
          <a:xfrm>
            <a:off x="4528950" y="3698325"/>
            <a:ext cx="822600" cy="4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2</a:t>
            </a:r>
            <a:endParaRPr/>
          </a:p>
        </p:txBody>
      </p:sp>
      <p:sp>
        <p:nvSpPr>
          <p:cNvPr id="612" name="Google Shape;612;p42"/>
          <p:cNvSpPr txBox="1"/>
          <p:nvPr/>
        </p:nvSpPr>
        <p:spPr>
          <a:xfrm>
            <a:off x="841075" y="1748400"/>
            <a:ext cx="6159300" cy="7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</a:rPr>
              <a:t>Map.txt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13" name="Google Shape;613;p42"/>
          <p:cNvSpPr/>
          <p:nvPr/>
        </p:nvSpPr>
        <p:spPr>
          <a:xfrm>
            <a:off x="2095875" y="2212025"/>
            <a:ext cx="2085300" cy="12405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fr">
                <a:solidFill>
                  <a:srgbClr val="FFFFFF"/>
                </a:solidFill>
              </a:rPr>
              <a:t>23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19" name="Google Shape;619;p43"/>
          <p:cNvSpPr txBox="1"/>
          <p:nvPr>
            <p:ph type="title"/>
          </p:nvPr>
        </p:nvSpPr>
        <p:spPr>
          <a:xfrm>
            <a:off x="247550" y="338563"/>
            <a:ext cx="8520600" cy="572700"/>
          </a:xfrm>
          <a:prstGeom prst="rect">
            <a:avLst/>
          </a:prstGeom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rPr>
              <a:t>Comment interpréter un .txt en carte doté de collision?</a:t>
            </a:r>
            <a:endParaRPr b="1" sz="1800">
              <a:solidFill>
                <a:srgbClr val="FF9900"/>
              </a:solidFill>
              <a:highlight>
                <a:srgbClr val="FF9900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20" name="Google Shape;620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125" y="1047725"/>
            <a:ext cx="6256950" cy="1709587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621" name="Google Shape;621;p43"/>
          <p:cNvSpPr/>
          <p:nvPr/>
        </p:nvSpPr>
        <p:spPr>
          <a:xfrm>
            <a:off x="3838900" y="1024425"/>
            <a:ext cx="1358100" cy="203100"/>
          </a:xfrm>
          <a:prstGeom prst="rect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22" name="Google Shape;622;p43"/>
          <p:cNvCxnSpPr/>
          <p:nvPr/>
        </p:nvCxnSpPr>
        <p:spPr>
          <a:xfrm>
            <a:off x="5197000" y="1158075"/>
            <a:ext cx="1721700" cy="696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623" name="Google Shape;623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50350" y="1047737"/>
            <a:ext cx="1422100" cy="275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4" name="Google Shape;624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60825" y="2883625"/>
            <a:ext cx="4136175" cy="21090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25" name="Google Shape;625;p43"/>
          <p:cNvCxnSpPr/>
          <p:nvPr/>
        </p:nvCxnSpPr>
        <p:spPr>
          <a:xfrm flipH="1">
            <a:off x="1860550" y="1676725"/>
            <a:ext cx="310200" cy="111180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44"/>
          <p:cNvSpPr txBox="1"/>
          <p:nvPr>
            <p:ph type="title"/>
          </p:nvPr>
        </p:nvSpPr>
        <p:spPr>
          <a:xfrm>
            <a:off x="311700" y="338538"/>
            <a:ext cx="8520600" cy="572700"/>
          </a:xfrm>
          <a:prstGeom prst="rect">
            <a:avLst/>
          </a:prstGeom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400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rPr>
              <a:t>Rotation</a:t>
            </a:r>
            <a:r>
              <a:rPr b="1" lang="fr" sz="2400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rPr>
              <a:t> des mobs</a:t>
            </a:r>
            <a:endParaRPr b="1" sz="2400">
              <a:solidFill>
                <a:srgbClr val="FF9900"/>
              </a:solidFill>
              <a:highlight>
                <a:srgbClr val="FF9900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1" name="Google Shape;631;p44"/>
          <p:cNvSpPr txBox="1"/>
          <p:nvPr>
            <p:ph idx="12" type="sldNum"/>
          </p:nvPr>
        </p:nvSpPr>
        <p:spPr>
          <a:xfrm>
            <a:off x="8472458" y="469886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</a:rPr>
              <a:t>24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32" name="Google Shape;632;p44"/>
          <p:cNvSpPr txBox="1"/>
          <p:nvPr>
            <p:ph idx="1" type="body"/>
          </p:nvPr>
        </p:nvSpPr>
        <p:spPr>
          <a:xfrm>
            <a:off x="871051" y="1047175"/>
            <a:ext cx="2522100" cy="5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>
                <a:solidFill>
                  <a:srgbClr val="93C47D"/>
                </a:solidFill>
                <a:latin typeface="Montserrat"/>
                <a:ea typeface="Montserrat"/>
                <a:cs typeface="Montserrat"/>
                <a:sym typeface="Montserrat"/>
              </a:rPr>
              <a:t>sprites</a:t>
            </a:r>
            <a:r>
              <a:rPr lang="fr" sz="1400">
                <a:solidFill>
                  <a:srgbClr val="93C47D"/>
                </a:solidFill>
                <a:latin typeface="Montserrat"/>
                <a:ea typeface="Montserrat"/>
                <a:cs typeface="Montserrat"/>
                <a:sym typeface="Montserrat"/>
              </a:rPr>
              <a:t>.py</a:t>
            </a:r>
            <a:r>
              <a:rPr lang="fr">
                <a:solidFill>
                  <a:srgbClr val="93C47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fr" sz="1000">
                <a:solidFill>
                  <a:srgbClr val="F1C232"/>
                </a:solidFill>
                <a:latin typeface="Montserrat"/>
                <a:ea typeface="Montserrat"/>
                <a:cs typeface="Montserrat"/>
                <a:sym typeface="Montserrat"/>
              </a:rPr>
              <a:t>→ Mob()</a:t>
            </a:r>
            <a:r>
              <a:rPr lang="fr" sz="1200">
                <a:solidFill>
                  <a:srgbClr val="93C47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fr" sz="800">
                <a:solidFill>
                  <a:srgbClr val="4A86E8"/>
                </a:solidFill>
                <a:latin typeface="Montserrat"/>
                <a:ea typeface="Montserrat"/>
                <a:cs typeface="Montserrat"/>
                <a:sym typeface="Montserrat"/>
              </a:rPr>
              <a:t>→ update() </a:t>
            </a:r>
            <a:endParaRPr>
              <a:solidFill>
                <a:srgbClr val="A4C2F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633" name="Google Shape;633;p44"/>
          <p:cNvSpPr txBox="1"/>
          <p:nvPr>
            <p:ph idx="1" type="body"/>
          </p:nvPr>
        </p:nvSpPr>
        <p:spPr>
          <a:xfrm>
            <a:off x="871051" y="1939425"/>
            <a:ext cx="2522100" cy="5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>
                <a:solidFill>
                  <a:srgbClr val="93C47D"/>
                </a:solidFill>
                <a:latin typeface="Montserrat"/>
                <a:ea typeface="Montserrat"/>
                <a:cs typeface="Montserrat"/>
                <a:sym typeface="Montserrat"/>
              </a:rPr>
              <a:t>sprites.py</a:t>
            </a:r>
            <a:r>
              <a:rPr lang="fr">
                <a:solidFill>
                  <a:srgbClr val="93C47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fr" sz="1000">
                <a:solidFill>
                  <a:srgbClr val="F1C232"/>
                </a:solidFill>
                <a:latin typeface="Montserrat"/>
                <a:ea typeface="Montserrat"/>
                <a:cs typeface="Montserrat"/>
                <a:sym typeface="Montserrat"/>
              </a:rPr>
              <a:t>→ Mob()</a:t>
            </a:r>
            <a:r>
              <a:rPr lang="fr" sz="1200">
                <a:solidFill>
                  <a:srgbClr val="93C47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fr" sz="800">
                <a:solidFill>
                  <a:srgbClr val="4A86E8"/>
                </a:solidFill>
                <a:latin typeface="Montserrat"/>
                <a:ea typeface="Montserrat"/>
                <a:cs typeface="Montserrat"/>
                <a:sym typeface="Montserrat"/>
              </a:rPr>
              <a:t>→ get_dir() </a:t>
            </a:r>
            <a:endParaRPr>
              <a:solidFill>
                <a:srgbClr val="A4C2F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34" name="Google Shape;634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8750" y="4230725"/>
            <a:ext cx="4119799" cy="46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5" name="Google Shape;635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33399" y="1542598"/>
            <a:ext cx="2262950" cy="225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6" name="Google Shape;636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8550" y="2528925"/>
            <a:ext cx="2647075" cy="203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7" name="Google Shape;637;p4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5600" y="1599975"/>
            <a:ext cx="3707050" cy="24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45"/>
          <p:cNvSpPr txBox="1"/>
          <p:nvPr>
            <p:ph type="title"/>
          </p:nvPr>
        </p:nvSpPr>
        <p:spPr>
          <a:xfrm>
            <a:off x="311700" y="338538"/>
            <a:ext cx="8520600" cy="572700"/>
          </a:xfrm>
          <a:prstGeom prst="rect">
            <a:avLst/>
          </a:prstGeom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400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rPr>
              <a:t>Déplacement des mobs</a:t>
            </a:r>
            <a:endParaRPr b="1" sz="2400">
              <a:solidFill>
                <a:srgbClr val="FF9900"/>
              </a:solidFill>
              <a:highlight>
                <a:srgbClr val="FF9900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3" name="Google Shape;643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</a:rPr>
              <a:t>25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644" name="Google Shape;644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600" y="1599975"/>
            <a:ext cx="3707050" cy="240225"/>
          </a:xfrm>
          <a:prstGeom prst="rect">
            <a:avLst/>
          </a:prstGeom>
          <a:noFill/>
          <a:ln>
            <a:noFill/>
          </a:ln>
        </p:spPr>
      </p:pic>
      <p:sp>
        <p:nvSpPr>
          <p:cNvPr id="645" name="Google Shape;645;p45"/>
          <p:cNvSpPr txBox="1"/>
          <p:nvPr>
            <p:ph idx="1" type="body"/>
          </p:nvPr>
        </p:nvSpPr>
        <p:spPr>
          <a:xfrm>
            <a:off x="871051" y="1047175"/>
            <a:ext cx="2522100" cy="5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>
                <a:solidFill>
                  <a:srgbClr val="93C47D"/>
                </a:solidFill>
                <a:latin typeface="Montserrat"/>
                <a:ea typeface="Montserrat"/>
                <a:cs typeface="Montserrat"/>
                <a:sym typeface="Montserrat"/>
              </a:rPr>
              <a:t>sprites.py</a:t>
            </a:r>
            <a:r>
              <a:rPr lang="fr">
                <a:solidFill>
                  <a:srgbClr val="93C47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fr" sz="1000">
                <a:solidFill>
                  <a:srgbClr val="F1C232"/>
                </a:solidFill>
                <a:latin typeface="Montserrat"/>
                <a:ea typeface="Montserrat"/>
                <a:cs typeface="Montserrat"/>
                <a:sym typeface="Montserrat"/>
              </a:rPr>
              <a:t>→ Mob()</a:t>
            </a:r>
            <a:r>
              <a:rPr lang="fr" sz="1200">
                <a:solidFill>
                  <a:srgbClr val="93C47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fr" sz="800">
                <a:solidFill>
                  <a:srgbClr val="4A86E8"/>
                </a:solidFill>
                <a:latin typeface="Montserrat"/>
                <a:ea typeface="Montserrat"/>
                <a:cs typeface="Montserrat"/>
                <a:sym typeface="Montserrat"/>
              </a:rPr>
              <a:t>→ update() </a:t>
            </a:r>
            <a:endParaRPr>
              <a:solidFill>
                <a:srgbClr val="A4C2F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646" name="Google Shape;646;p45"/>
          <p:cNvSpPr txBox="1"/>
          <p:nvPr>
            <p:ph idx="1" type="body"/>
          </p:nvPr>
        </p:nvSpPr>
        <p:spPr>
          <a:xfrm>
            <a:off x="871051" y="1939425"/>
            <a:ext cx="2522100" cy="5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>
                <a:solidFill>
                  <a:srgbClr val="93C47D"/>
                </a:solidFill>
                <a:latin typeface="Montserrat"/>
                <a:ea typeface="Montserrat"/>
                <a:cs typeface="Montserrat"/>
                <a:sym typeface="Montserrat"/>
              </a:rPr>
              <a:t>sprites.py</a:t>
            </a:r>
            <a:r>
              <a:rPr lang="fr">
                <a:solidFill>
                  <a:srgbClr val="93C47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fr" sz="1000">
                <a:solidFill>
                  <a:srgbClr val="F1C232"/>
                </a:solidFill>
                <a:latin typeface="Montserrat"/>
                <a:ea typeface="Montserrat"/>
                <a:cs typeface="Montserrat"/>
                <a:sym typeface="Montserrat"/>
              </a:rPr>
              <a:t>→ Mob()</a:t>
            </a:r>
            <a:r>
              <a:rPr lang="fr" sz="1200">
                <a:solidFill>
                  <a:srgbClr val="93C47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fr" sz="800">
                <a:solidFill>
                  <a:srgbClr val="4A86E8"/>
                </a:solidFill>
                <a:latin typeface="Montserrat"/>
                <a:ea typeface="Montserrat"/>
                <a:cs typeface="Montserrat"/>
                <a:sym typeface="Montserrat"/>
              </a:rPr>
              <a:t>→ get_dir() </a:t>
            </a:r>
            <a:endParaRPr>
              <a:solidFill>
                <a:srgbClr val="A4C2F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47" name="Google Shape;647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18750" y="4230725"/>
            <a:ext cx="4119799" cy="4681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48" name="Google Shape;648;p45"/>
          <p:cNvCxnSpPr/>
          <p:nvPr/>
        </p:nvCxnSpPr>
        <p:spPr>
          <a:xfrm>
            <a:off x="5272629" y="1967362"/>
            <a:ext cx="2869500" cy="1260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49" name="Google Shape;649;p45"/>
          <p:cNvCxnSpPr/>
          <p:nvPr/>
        </p:nvCxnSpPr>
        <p:spPr>
          <a:xfrm>
            <a:off x="10165050" y="2847925"/>
            <a:ext cx="688800" cy="688800"/>
          </a:xfrm>
          <a:prstGeom prst="straightConnector1">
            <a:avLst/>
          </a:prstGeom>
          <a:noFill/>
          <a:ln cap="flat" cmpd="sng" w="9525">
            <a:solidFill>
              <a:srgbClr val="FFFF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650" name="Google Shape;650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37010" y="3042385"/>
            <a:ext cx="478239" cy="588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51" name="Google Shape;651;p45"/>
          <p:cNvCxnSpPr/>
          <p:nvPr/>
        </p:nvCxnSpPr>
        <p:spPr>
          <a:xfrm>
            <a:off x="5272625" y="1979925"/>
            <a:ext cx="903900" cy="13917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652" name="Google Shape;652;p4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29147" y="2406225"/>
            <a:ext cx="382682" cy="688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53" name="Google Shape;653;p45"/>
          <p:cNvCxnSpPr/>
          <p:nvPr/>
        </p:nvCxnSpPr>
        <p:spPr>
          <a:xfrm>
            <a:off x="5282525" y="1976125"/>
            <a:ext cx="2152500" cy="787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54" name="Google Shape;654;p45"/>
          <p:cNvCxnSpPr/>
          <p:nvPr/>
        </p:nvCxnSpPr>
        <p:spPr>
          <a:xfrm flipH="1">
            <a:off x="6205050" y="2769025"/>
            <a:ext cx="1104900" cy="573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55" name="Google Shape;655;p45"/>
          <p:cNvSpPr txBox="1"/>
          <p:nvPr/>
        </p:nvSpPr>
        <p:spPr>
          <a:xfrm>
            <a:off x="7934075" y="1542600"/>
            <a:ext cx="4131900" cy="4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rgbClr val="00FF00"/>
                </a:solidFill>
              </a:rPr>
              <a:t>X</a:t>
            </a:r>
            <a:endParaRPr>
              <a:solidFill>
                <a:srgbClr val="00FF00"/>
              </a:solidFill>
            </a:endParaRPr>
          </a:p>
        </p:txBody>
      </p:sp>
      <p:sp>
        <p:nvSpPr>
          <p:cNvPr id="656" name="Google Shape;656;p45"/>
          <p:cNvSpPr txBox="1"/>
          <p:nvPr/>
        </p:nvSpPr>
        <p:spPr>
          <a:xfrm>
            <a:off x="4812000" y="1542563"/>
            <a:ext cx="812700" cy="2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9900"/>
                </a:solidFill>
              </a:rPr>
              <a:t>(0,0)</a:t>
            </a:r>
            <a:endParaRPr>
              <a:solidFill>
                <a:srgbClr val="FF9900"/>
              </a:solidFill>
            </a:endParaRPr>
          </a:p>
        </p:txBody>
      </p:sp>
      <p:cxnSp>
        <p:nvCxnSpPr>
          <p:cNvPr id="657" name="Google Shape;657;p45"/>
          <p:cNvCxnSpPr/>
          <p:nvPr/>
        </p:nvCxnSpPr>
        <p:spPr>
          <a:xfrm>
            <a:off x="5272625" y="1958400"/>
            <a:ext cx="50100" cy="205170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58" name="Google Shape;658;p45"/>
          <p:cNvSpPr txBox="1"/>
          <p:nvPr/>
        </p:nvSpPr>
        <p:spPr>
          <a:xfrm>
            <a:off x="4996800" y="3688350"/>
            <a:ext cx="443100" cy="4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FF00"/>
                </a:solidFill>
              </a:rPr>
              <a:t>Y</a:t>
            </a:r>
            <a:endParaRPr>
              <a:solidFill>
                <a:srgbClr val="00FF00"/>
              </a:solidFill>
            </a:endParaRPr>
          </a:p>
        </p:txBody>
      </p:sp>
      <p:pic>
        <p:nvPicPr>
          <p:cNvPr id="659" name="Google Shape;659;p4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08550" y="2528925"/>
            <a:ext cx="2647075" cy="20317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60" name="Google Shape;660;p45"/>
          <p:cNvCxnSpPr/>
          <p:nvPr/>
        </p:nvCxnSpPr>
        <p:spPr>
          <a:xfrm>
            <a:off x="6025850" y="1348650"/>
            <a:ext cx="1126200" cy="0"/>
          </a:xfrm>
          <a:prstGeom prst="straightConnector1">
            <a:avLst/>
          </a:prstGeom>
          <a:noFill/>
          <a:ln cap="flat" cmpd="sng" w="9525">
            <a:solidFill>
              <a:srgbClr val="FFFF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61" name="Google Shape;661;p45"/>
          <p:cNvSpPr txBox="1"/>
          <p:nvPr/>
        </p:nvSpPr>
        <p:spPr>
          <a:xfrm>
            <a:off x="7229150" y="1107600"/>
            <a:ext cx="4131900" cy="4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00"/>
                </a:solidFill>
              </a:rPr>
              <a:t>vec(1,0)</a:t>
            </a:r>
            <a:endParaRPr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fr">
                <a:solidFill>
                  <a:srgbClr val="FFFFFF"/>
                </a:solidFill>
              </a:rPr>
              <a:t>26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67" name="Google Shape;667;p46"/>
          <p:cNvSpPr txBox="1"/>
          <p:nvPr>
            <p:ph type="title"/>
          </p:nvPr>
        </p:nvSpPr>
        <p:spPr>
          <a:xfrm>
            <a:off x="311700" y="338538"/>
            <a:ext cx="8520600" cy="572700"/>
          </a:xfrm>
          <a:prstGeom prst="rect">
            <a:avLst/>
          </a:prstGeom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400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rPr>
              <a:t>Les Musiques</a:t>
            </a:r>
            <a:endParaRPr b="1" sz="2400">
              <a:solidFill>
                <a:srgbClr val="FF9900"/>
              </a:solidFill>
              <a:highlight>
                <a:srgbClr val="FF9900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68" name="Google Shape;668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675" y="2827096"/>
            <a:ext cx="3728925" cy="1430800"/>
          </a:xfrm>
          <a:prstGeom prst="rect">
            <a:avLst/>
          </a:prstGeom>
          <a:noFill/>
          <a:ln>
            <a:noFill/>
          </a:ln>
        </p:spPr>
      </p:pic>
      <p:sp>
        <p:nvSpPr>
          <p:cNvPr id="669" name="Google Shape;669;p46"/>
          <p:cNvSpPr txBox="1"/>
          <p:nvPr/>
        </p:nvSpPr>
        <p:spPr>
          <a:xfrm>
            <a:off x="1266675" y="4334075"/>
            <a:ext cx="1668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FFFFFF"/>
                </a:solidFill>
              </a:rPr>
              <a:t>PIANO ROLL</a:t>
            </a:r>
            <a:endParaRPr b="1">
              <a:solidFill>
                <a:srgbClr val="FFFFFF"/>
              </a:solidFill>
            </a:endParaRPr>
          </a:p>
        </p:txBody>
      </p:sp>
      <p:pic>
        <p:nvPicPr>
          <p:cNvPr id="670" name="Google Shape;670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7250" y="970050"/>
            <a:ext cx="1375675" cy="1375675"/>
          </a:xfrm>
          <a:prstGeom prst="rect">
            <a:avLst/>
          </a:prstGeom>
          <a:noFill/>
          <a:ln>
            <a:noFill/>
          </a:ln>
        </p:spPr>
      </p:pic>
      <p:sp>
        <p:nvSpPr>
          <p:cNvPr id="671" name="Google Shape;671;p46"/>
          <p:cNvSpPr txBox="1"/>
          <p:nvPr/>
        </p:nvSpPr>
        <p:spPr>
          <a:xfrm>
            <a:off x="1817700" y="1178500"/>
            <a:ext cx="5752800" cy="6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</a:rPr>
              <a:t>FL Studio 12</a:t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672" name="Google Shape;672;p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26875" y="1111387"/>
            <a:ext cx="3826550" cy="210751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73" name="Google Shape;673;p46"/>
          <p:cNvCxnSpPr>
            <a:stCxn id="668" idx="3"/>
          </p:cNvCxnSpPr>
          <p:nvPr/>
        </p:nvCxnSpPr>
        <p:spPr>
          <a:xfrm flipH="1" rot="10800000">
            <a:off x="3965600" y="1914996"/>
            <a:ext cx="2016900" cy="1627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74" name="Google Shape;674;p46"/>
          <p:cNvSpPr txBox="1"/>
          <p:nvPr/>
        </p:nvSpPr>
        <p:spPr>
          <a:xfrm>
            <a:off x="5738550" y="3419025"/>
            <a:ext cx="22032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</a:rPr>
              <a:t>PARTITION </a:t>
            </a:r>
            <a:r>
              <a:rPr lang="fr">
                <a:solidFill>
                  <a:srgbClr val="FFFFFF"/>
                </a:solidFill>
              </a:rPr>
              <a:t>GÉNÉRALE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fr">
                <a:solidFill>
                  <a:srgbClr val="FFFFFF"/>
                </a:solidFill>
              </a:rPr>
              <a:t>27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80" name="Google Shape;680;p47"/>
          <p:cNvSpPr txBox="1"/>
          <p:nvPr>
            <p:ph type="title"/>
          </p:nvPr>
        </p:nvSpPr>
        <p:spPr>
          <a:xfrm>
            <a:off x="311700" y="338538"/>
            <a:ext cx="8520600" cy="572700"/>
          </a:xfrm>
          <a:prstGeom prst="rect">
            <a:avLst/>
          </a:prstGeom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400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rPr>
              <a:t>Les Musiques</a:t>
            </a:r>
            <a:endParaRPr b="1" sz="2400">
              <a:solidFill>
                <a:srgbClr val="FF9900"/>
              </a:solidFill>
              <a:highlight>
                <a:srgbClr val="FF9900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81" name="Google Shape;681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9600" y="989875"/>
            <a:ext cx="5544801" cy="406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fr">
                <a:solidFill>
                  <a:srgbClr val="FFFFFF"/>
                </a:solidFill>
              </a:rPr>
              <a:t>28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87" name="Google Shape;687;p48"/>
          <p:cNvSpPr txBox="1"/>
          <p:nvPr>
            <p:ph type="title"/>
          </p:nvPr>
        </p:nvSpPr>
        <p:spPr>
          <a:xfrm>
            <a:off x="311700" y="338538"/>
            <a:ext cx="8520600" cy="572700"/>
          </a:xfrm>
          <a:prstGeom prst="rect">
            <a:avLst/>
          </a:prstGeom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400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rPr>
              <a:t>Les Graphismes</a:t>
            </a:r>
            <a:endParaRPr b="1" sz="2400">
              <a:solidFill>
                <a:srgbClr val="FF9900"/>
              </a:solidFill>
              <a:highlight>
                <a:srgbClr val="FF9900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88" name="Google Shape;688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941" y="1235550"/>
            <a:ext cx="5381310" cy="320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9" name="Google Shape;689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67748" y="1235550"/>
            <a:ext cx="3207812" cy="78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0" name="Google Shape;690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92881" y="3276795"/>
            <a:ext cx="2557524" cy="1211612"/>
          </a:xfrm>
          <a:prstGeom prst="rect">
            <a:avLst/>
          </a:prstGeom>
          <a:noFill/>
          <a:ln>
            <a:noFill/>
          </a:ln>
        </p:spPr>
      </p:pic>
      <p:sp>
        <p:nvSpPr>
          <p:cNvPr id="691" name="Google Shape;691;p48"/>
          <p:cNvSpPr/>
          <p:nvPr/>
        </p:nvSpPr>
        <p:spPr>
          <a:xfrm>
            <a:off x="6956750" y="2220850"/>
            <a:ext cx="829800" cy="8574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92" name="Google Shape;692;p4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6343" y="2869993"/>
            <a:ext cx="1372300" cy="12500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693" name="Google Shape;693;p48"/>
          <p:cNvCxnSpPr/>
          <p:nvPr/>
        </p:nvCxnSpPr>
        <p:spPr>
          <a:xfrm flipH="1">
            <a:off x="1896925" y="2954775"/>
            <a:ext cx="483300" cy="1458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49"/>
          <p:cNvSpPr txBox="1"/>
          <p:nvPr>
            <p:ph type="title"/>
          </p:nvPr>
        </p:nvSpPr>
        <p:spPr>
          <a:xfrm>
            <a:off x="407925" y="445025"/>
            <a:ext cx="8520600" cy="814500"/>
          </a:xfrm>
          <a:prstGeom prst="rect">
            <a:avLst/>
          </a:prstGeom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4800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rPr>
              <a:t>Projet : La Suite</a:t>
            </a:r>
            <a:endParaRPr b="1" sz="4800">
              <a:solidFill>
                <a:srgbClr val="FF99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99" name="Google Shape;699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</a:rPr>
              <a:t>29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700" name="Google Shape;700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44380">
            <a:off x="6653125" y="1081650"/>
            <a:ext cx="2210825" cy="2210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1" name="Google Shape;701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2003548">
            <a:off x="761725" y="1764401"/>
            <a:ext cx="1836575" cy="183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2" name="Google Shape;702;p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 rot="-466190">
            <a:off x="2196999" y="1933781"/>
            <a:ext cx="3896554" cy="506567"/>
          </a:xfrm>
          <a:prstGeom prst="rect">
            <a:avLst/>
          </a:prstGeom>
          <a:noFill/>
          <a:ln>
            <a:noFill/>
          </a:ln>
        </p:spPr>
      </p:pic>
      <p:pic>
        <p:nvPicPr>
          <p:cNvPr id="703" name="Google Shape;703;p4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863669">
            <a:off x="6340524" y="2830727"/>
            <a:ext cx="1652976" cy="1652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04" name="Google Shape;704;p4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-588917">
            <a:off x="4497978" y="2460192"/>
            <a:ext cx="1584950" cy="1584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705" name="Google Shape;705;p4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rot="237190">
            <a:off x="2926136" y="3159700"/>
            <a:ext cx="1356850" cy="1400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06" name="Google Shape;706;p4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 rot="-326119">
            <a:off x="934326" y="3039124"/>
            <a:ext cx="1641424" cy="1641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fr">
                <a:solidFill>
                  <a:srgbClr val="FFFFFF"/>
                </a:solidFill>
              </a:rPr>
              <a:t>30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12" name="Google Shape;712;p50"/>
          <p:cNvSpPr txBox="1"/>
          <p:nvPr>
            <p:ph type="title"/>
          </p:nvPr>
        </p:nvSpPr>
        <p:spPr>
          <a:xfrm>
            <a:off x="311700" y="338538"/>
            <a:ext cx="8520600" cy="572700"/>
          </a:xfrm>
          <a:prstGeom prst="rect">
            <a:avLst/>
          </a:prstGeom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400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rPr>
              <a:t>Collision</a:t>
            </a:r>
            <a:r>
              <a:rPr b="1" lang="fr" sz="2400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rPr>
              <a:t> des Monstres </a:t>
            </a:r>
            <a:endParaRPr b="1" sz="2400">
              <a:solidFill>
                <a:srgbClr val="FF99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13" name="Google Shape;713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9050" y="1366350"/>
            <a:ext cx="4666449" cy="335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4" name="Google Shape;714;p5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19450" y="2616347"/>
            <a:ext cx="548701" cy="987654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715" name="Google Shape;715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0925" y="3014722"/>
            <a:ext cx="548701" cy="987654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716" name="Google Shape;716;p50"/>
          <p:cNvCxnSpPr/>
          <p:nvPr/>
        </p:nvCxnSpPr>
        <p:spPr>
          <a:xfrm flipH="1">
            <a:off x="4812125" y="1944050"/>
            <a:ext cx="1432800" cy="10479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17" name="Google Shape;717;p50"/>
          <p:cNvCxnSpPr>
            <a:endCxn id="715" idx="3"/>
          </p:cNvCxnSpPr>
          <p:nvPr/>
        </p:nvCxnSpPr>
        <p:spPr>
          <a:xfrm flipH="1">
            <a:off x="5359626" y="2125849"/>
            <a:ext cx="1067100" cy="13827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18" name="Google Shape;718;p50"/>
          <p:cNvSpPr txBox="1"/>
          <p:nvPr/>
        </p:nvSpPr>
        <p:spPr>
          <a:xfrm>
            <a:off x="6426700" y="1641450"/>
            <a:ext cx="1789200" cy="9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</a:rPr>
              <a:t>Collision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fr">
                <a:solidFill>
                  <a:srgbClr val="FFFFFF"/>
                </a:solidFill>
              </a:rPr>
              <a:t>31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24" name="Google Shape;724;p51"/>
          <p:cNvSpPr txBox="1"/>
          <p:nvPr>
            <p:ph type="title"/>
          </p:nvPr>
        </p:nvSpPr>
        <p:spPr>
          <a:xfrm>
            <a:off x="311700" y="338538"/>
            <a:ext cx="8520600" cy="572700"/>
          </a:xfrm>
          <a:prstGeom prst="rect">
            <a:avLst/>
          </a:prstGeom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400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rPr>
              <a:t>IA</a:t>
            </a:r>
            <a:r>
              <a:rPr b="1" lang="fr" sz="2400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rPr>
              <a:t> des Monstres </a:t>
            </a:r>
            <a:endParaRPr b="1" sz="2400">
              <a:solidFill>
                <a:srgbClr val="FF99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25" name="Google Shape;725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3525" y="2665663"/>
            <a:ext cx="647700" cy="55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6" name="Google Shape;726;p5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43013" y="3611497"/>
            <a:ext cx="548701" cy="987654"/>
          </a:xfrm>
          <a:prstGeom prst="rect">
            <a:avLst/>
          </a:prstGeom>
          <a:noFill/>
          <a:ln>
            <a:noFill/>
          </a:ln>
        </p:spPr>
      </p:pic>
      <p:pic>
        <p:nvPicPr>
          <p:cNvPr id="727" name="Google Shape;727;p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88779" y="1431226"/>
            <a:ext cx="857175" cy="10549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28" name="Google Shape;728;p51"/>
          <p:cNvCxnSpPr>
            <a:endCxn id="727" idx="2"/>
          </p:cNvCxnSpPr>
          <p:nvPr/>
        </p:nvCxnSpPr>
        <p:spPr>
          <a:xfrm rot="10800000">
            <a:off x="1917367" y="2486201"/>
            <a:ext cx="0" cy="11253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729" name="Google Shape;729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36550" y="2729738"/>
            <a:ext cx="647700" cy="55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0" name="Google Shape;730;p5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86038" y="3675572"/>
            <a:ext cx="548701" cy="987654"/>
          </a:xfrm>
          <a:prstGeom prst="rect">
            <a:avLst/>
          </a:prstGeom>
          <a:noFill/>
          <a:ln>
            <a:noFill/>
          </a:ln>
        </p:spPr>
      </p:pic>
      <p:pic>
        <p:nvPicPr>
          <p:cNvPr id="731" name="Google Shape;731;p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31804" y="1495301"/>
            <a:ext cx="857175" cy="10549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32" name="Google Shape;732;p51"/>
          <p:cNvCxnSpPr/>
          <p:nvPr/>
        </p:nvCxnSpPr>
        <p:spPr>
          <a:xfrm flipH="1" rot="10800000">
            <a:off x="6860392" y="3109476"/>
            <a:ext cx="956400" cy="5661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33" name="Google Shape;733;p51"/>
          <p:cNvCxnSpPr/>
          <p:nvPr/>
        </p:nvCxnSpPr>
        <p:spPr>
          <a:xfrm rot="10800000">
            <a:off x="7132325" y="2553425"/>
            <a:ext cx="705900" cy="4065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34" name="Google Shape;734;p51"/>
          <p:cNvSpPr/>
          <p:nvPr/>
        </p:nvSpPr>
        <p:spPr>
          <a:xfrm>
            <a:off x="3502900" y="2394650"/>
            <a:ext cx="2095800" cy="987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5" name="Google Shape;735;p51"/>
          <p:cNvSpPr/>
          <p:nvPr/>
        </p:nvSpPr>
        <p:spPr>
          <a:xfrm>
            <a:off x="823400" y="1227600"/>
            <a:ext cx="2235000" cy="35610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6" name="Google Shape;736;p51"/>
          <p:cNvSpPr/>
          <p:nvPr/>
        </p:nvSpPr>
        <p:spPr>
          <a:xfrm>
            <a:off x="5742900" y="1225475"/>
            <a:ext cx="2235000" cy="3561000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92" name="Google Shape;92;p16"/>
          <p:cNvSpPr txBox="1"/>
          <p:nvPr>
            <p:ph type="title"/>
          </p:nvPr>
        </p:nvSpPr>
        <p:spPr>
          <a:xfrm>
            <a:off x="226525" y="365388"/>
            <a:ext cx="8520600" cy="572700"/>
          </a:xfrm>
          <a:prstGeom prst="rect">
            <a:avLst/>
          </a:prstGeom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400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rPr>
              <a:t>Programmation Orientée Objet - class</a:t>
            </a:r>
            <a:endParaRPr b="1" sz="2400">
              <a:solidFill>
                <a:srgbClr val="FF9900"/>
              </a:solidFill>
              <a:highlight>
                <a:srgbClr val="FF9900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3" name="Google Shape;93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>
                <a:solidFill>
                  <a:srgbClr val="FFFFFF"/>
                </a:solidFill>
              </a:rPr>
              <a:t>‹#›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94" name="Google Shape;94;p16"/>
          <p:cNvSpPr txBox="1"/>
          <p:nvPr>
            <p:ph idx="1" type="body"/>
          </p:nvPr>
        </p:nvSpPr>
        <p:spPr>
          <a:xfrm>
            <a:off x="25975" y="2172225"/>
            <a:ext cx="3551700" cy="5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93C47D"/>
                </a:solidFill>
                <a:latin typeface="Montserrat"/>
                <a:ea typeface="Montserrat"/>
                <a:cs typeface="Montserrat"/>
                <a:sym typeface="Montserrat"/>
              </a:rPr>
              <a:t>Utilisation de la </a:t>
            </a:r>
            <a:r>
              <a:rPr lang="fr">
                <a:solidFill>
                  <a:srgbClr val="93C47D"/>
                </a:solidFill>
                <a:latin typeface="Montserrat"/>
                <a:ea typeface="Montserrat"/>
                <a:cs typeface="Montserrat"/>
                <a:sym typeface="Montserrat"/>
              </a:rPr>
              <a:t>Méthode</a:t>
            </a:r>
            <a:endParaRPr>
              <a:solidFill>
                <a:srgbClr val="93C47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6"/>
          <p:cNvSpPr txBox="1"/>
          <p:nvPr>
            <p:ph idx="1" type="body"/>
          </p:nvPr>
        </p:nvSpPr>
        <p:spPr>
          <a:xfrm>
            <a:off x="788600" y="1319138"/>
            <a:ext cx="32763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Instances</a:t>
            </a:r>
            <a:endParaRPr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4C2F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6" name="Google Shape;9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8988" y="1336838"/>
            <a:ext cx="4048125" cy="14859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6"/>
          <p:cNvSpPr txBox="1"/>
          <p:nvPr/>
        </p:nvSpPr>
        <p:spPr>
          <a:xfrm>
            <a:off x="5135625" y="1336850"/>
            <a:ext cx="3174900" cy="4842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8" name="Google Shape;98;p16"/>
          <p:cNvCxnSpPr>
            <a:endCxn id="97" idx="1"/>
          </p:cNvCxnSpPr>
          <p:nvPr/>
        </p:nvCxnSpPr>
        <p:spPr>
          <a:xfrm flipH="1" rot="10800000">
            <a:off x="2630325" y="1578950"/>
            <a:ext cx="2505300" cy="48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9" name="Google Shape;99;p16"/>
          <p:cNvSpPr txBox="1"/>
          <p:nvPr/>
        </p:nvSpPr>
        <p:spPr>
          <a:xfrm>
            <a:off x="5135637" y="2323329"/>
            <a:ext cx="2422500" cy="229500"/>
          </a:xfrm>
          <a:prstGeom prst="rect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0" name="Google Shape;100;p16"/>
          <p:cNvCxnSpPr>
            <a:endCxn id="99" idx="1"/>
          </p:cNvCxnSpPr>
          <p:nvPr/>
        </p:nvCxnSpPr>
        <p:spPr>
          <a:xfrm>
            <a:off x="3695337" y="2425179"/>
            <a:ext cx="1440300" cy="12900"/>
          </a:xfrm>
          <a:prstGeom prst="straightConnector1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1" name="Google Shape;101;p16"/>
          <p:cNvCxnSpPr/>
          <p:nvPr/>
        </p:nvCxnSpPr>
        <p:spPr>
          <a:xfrm>
            <a:off x="4255950" y="2200700"/>
            <a:ext cx="898200" cy="0"/>
          </a:xfrm>
          <a:prstGeom prst="straightConnector1">
            <a:avLst/>
          </a:prstGeom>
          <a:noFill/>
          <a:ln cap="flat" cmpd="sng" w="9525">
            <a:solidFill>
              <a:srgbClr val="00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2" name="Google Shape;102;p16"/>
          <p:cNvCxnSpPr/>
          <p:nvPr/>
        </p:nvCxnSpPr>
        <p:spPr>
          <a:xfrm>
            <a:off x="4191800" y="2671200"/>
            <a:ext cx="962700" cy="10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3" name="Google Shape;103;p16"/>
          <p:cNvCxnSpPr/>
          <p:nvPr/>
        </p:nvCxnSpPr>
        <p:spPr>
          <a:xfrm flipH="1" rot="10800000">
            <a:off x="839475" y="3590725"/>
            <a:ext cx="1026600" cy="10800"/>
          </a:xfrm>
          <a:prstGeom prst="straightConnector1">
            <a:avLst/>
          </a:prstGeom>
          <a:noFill/>
          <a:ln cap="flat" cmpd="sng" w="9525">
            <a:solidFill>
              <a:srgbClr val="00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4" name="Google Shape;104;p16"/>
          <p:cNvCxnSpPr/>
          <p:nvPr/>
        </p:nvCxnSpPr>
        <p:spPr>
          <a:xfrm>
            <a:off x="827925" y="3763688"/>
            <a:ext cx="1049700" cy="5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05" name="Google Shape;10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50350" y="3404438"/>
            <a:ext cx="2114550" cy="72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39938" y="3055100"/>
            <a:ext cx="3928763" cy="180532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6"/>
          <p:cNvSpPr txBox="1"/>
          <p:nvPr/>
        </p:nvSpPr>
        <p:spPr>
          <a:xfrm>
            <a:off x="5297550" y="3537255"/>
            <a:ext cx="3174900" cy="6768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6"/>
          <p:cNvSpPr txBox="1"/>
          <p:nvPr/>
        </p:nvSpPr>
        <p:spPr>
          <a:xfrm>
            <a:off x="5297550" y="4400925"/>
            <a:ext cx="2921400" cy="459600"/>
          </a:xfrm>
          <a:prstGeom prst="rect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fr">
                <a:solidFill>
                  <a:srgbClr val="FFFFFF"/>
                </a:solidFill>
              </a:rPr>
              <a:t>32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742" name="Google Shape;742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1325" y="1580275"/>
            <a:ext cx="1317075" cy="1621025"/>
          </a:xfrm>
          <a:prstGeom prst="rect">
            <a:avLst/>
          </a:prstGeom>
          <a:noFill/>
          <a:ln>
            <a:noFill/>
          </a:ln>
        </p:spPr>
      </p:pic>
      <p:sp>
        <p:nvSpPr>
          <p:cNvPr id="743" name="Google Shape;743;p52"/>
          <p:cNvSpPr txBox="1"/>
          <p:nvPr>
            <p:ph type="title"/>
          </p:nvPr>
        </p:nvSpPr>
        <p:spPr>
          <a:xfrm>
            <a:off x="311700" y="338538"/>
            <a:ext cx="8520600" cy="572700"/>
          </a:xfrm>
          <a:prstGeom prst="rect">
            <a:avLst/>
          </a:prstGeom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fr" sz="2400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rPr>
              <a:t>Les </a:t>
            </a:r>
            <a:r>
              <a:rPr b="1" lang="fr" sz="2400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rPr>
              <a:t>Boîtes</a:t>
            </a:r>
            <a:r>
              <a:rPr b="1" lang="fr" sz="2400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rPr>
              <a:t> de dialogues</a:t>
            </a:r>
            <a:endParaRPr b="1" sz="2400">
              <a:solidFill>
                <a:srgbClr val="FF99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44" name="Google Shape;744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42550" y="1516088"/>
            <a:ext cx="2111324" cy="2111324"/>
          </a:xfrm>
          <a:prstGeom prst="rect">
            <a:avLst/>
          </a:prstGeom>
          <a:noFill/>
          <a:ln>
            <a:noFill/>
          </a:ln>
        </p:spPr>
      </p:pic>
      <p:sp>
        <p:nvSpPr>
          <p:cNvPr id="745" name="Google Shape;745;p52"/>
          <p:cNvSpPr/>
          <p:nvPr/>
        </p:nvSpPr>
        <p:spPr>
          <a:xfrm>
            <a:off x="1051300" y="3483900"/>
            <a:ext cx="7367700" cy="13152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………………………………………………………………………………………………………..</a:t>
            </a:r>
            <a:endParaRPr/>
          </a:p>
        </p:txBody>
      </p:sp>
      <p:cxnSp>
        <p:nvCxnSpPr>
          <p:cNvPr id="746" name="Google Shape;746;p52"/>
          <p:cNvCxnSpPr/>
          <p:nvPr/>
        </p:nvCxnSpPr>
        <p:spPr>
          <a:xfrm flipH="1" rot="10800000">
            <a:off x="5378750" y="3013400"/>
            <a:ext cx="417000" cy="630900"/>
          </a:xfrm>
          <a:prstGeom prst="straightConnector1">
            <a:avLst/>
          </a:prstGeom>
          <a:noFill/>
          <a:ln cap="flat" cmpd="sng" w="762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0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p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fr">
                <a:solidFill>
                  <a:srgbClr val="FFFFFF"/>
                </a:solidFill>
              </a:rPr>
              <a:t>33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752" name="Google Shape;752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3800" y="1366350"/>
            <a:ext cx="4666449" cy="3359400"/>
          </a:xfrm>
          <a:prstGeom prst="rect">
            <a:avLst/>
          </a:prstGeom>
          <a:noFill/>
          <a:ln>
            <a:noFill/>
          </a:ln>
        </p:spPr>
      </p:pic>
      <p:sp>
        <p:nvSpPr>
          <p:cNvPr id="753" name="Google Shape;753;p53"/>
          <p:cNvSpPr txBox="1"/>
          <p:nvPr>
            <p:ph type="title"/>
          </p:nvPr>
        </p:nvSpPr>
        <p:spPr>
          <a:xfrm>
            <a:off x="311700" y="338538"/>
            <a:ext cx="8520600" cy="572700"/>
          </a:xfrm>
          <a:prstGeom prst="rect">
            <a:avLst/>
          </a:prstGeom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400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rPr>
              <a:t>Implémentation de l’arme et de sa rotation</a:t>
            </a:r>
            <a:endParaRPr b="1" sz="2400">
              <a:solidFill>
                <a:srgbClr val="FF99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54" name="Google Shape;754;p53"/>
          <p:cNvSpPr/>
          <p:nvPr/>
        </p:nvSpPr>
        <p:spPr>
          <a:xfrm>
            <a:off x="2331175" y="2673350"/>
            <a:ext cx="1336800" cy="1215900"/>
          </a:xfrm>
          <a:prstGeom prst="ellipse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55" name="Google Shape;755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08700" y="2634959"/>
            <a:ext cx="703075" cy="70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6" name="Google Shape;756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2127496">
            <a:off x="6964025" y="1562622"/>
            <a:ext cx="703075" cy="70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7" name="Google Shape;757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2488506">
            <a:off x="6964025" y="3713247"/>
            <a:ext cx="703075" cy="703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58" name="Google Shape;758;p53"/>
          <p:cNvCxnSpPr>
            <a:stCxn id="754" idx="5"/>
          </p:cNvCxnSpPr>
          <p:nvPr/>
        </p:nvCxnSpPr>
        <p:spPr>
          <a:xfrm>
            <a:off x="3472205" y="3711186"/>
            <a:ext cx="3457200" cy="3714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59" name="Google Shape;759;p53"/>
          <p:cNvCxnSpPr>
            <a:stCxn id="754" idx="6"/>
          </p:cNvCxnSpPr>
          <p:nvPr/>
        </p:nvCxnSpPr>
        <p:spPr>
          <a:xfrm flipH="1" rot="10800000">
            <a:off x="3667975" y="2917100"/>
            <a:ext cx="3389700" cy="3642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60" name="Google Shape;760;p53"/>
          <p:cNvCxnSpPr>
            <a:stCxn id="754" idx="7"/>
          </p:cNvCxnSpPr>
          <p:nvPr/>
        </p:nvCxnSpPr>
        <p:spPr>
          <a:xfrm flipH="1" rot="10800000">
            <a:off x="3472205" y="1943914"/>
            <a:ext cx="3307500" cy="907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4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p54"/>
          <p:cNvSpPr txBox="1"/>
          <p:nvPr>
            <p:ph type="title"/>
          </p:nvPr>
        </p:nvSpPr>
        <p:spPr>
          <a:xfrm>
            <a:off x="311700" y="338538"/>
            <a:ext cx="8520600" cy="572700"/>
          </a:xfrm>
          <a:prstGeom prst="rect">
            <a:avLst/>
          </a:prstGeom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400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rPr>
              <a:t>Vie virtuelle puis visible</a:t>
            </a:r>
            <a:endParaRPr b="1" sz="2400">
              <a:solidFill>
                <a:srgbClr val="FF99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66" name="Google Shape;766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728" y="1745187"/>
            <a:ext cx="1134596" cy="1396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67" name="Google Shape;767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38500" y="1255063"/>
            <a:ext cx="2114550" cy="723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68" name="Google Shape;768;p54"/>
          <p:cNvCxnSpPr/>
          <p:nvPr/>
        </p:nvCxnSpPr>
        <p:spPr>
          <a:xfrm flipH="1" rot="10800000">
            <a:off x="1723325" y="1627713"/>
            <a:ext cx="645900" cy="5196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769" name="Google Shape;769;p5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88052" y="2315105"/>
            <a:ext cx="645899" cy="11625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70" name="Google Shape;770;p54"/>
          <p:cNvCxnSpPr/>
          <p:nvPr/>
        </p:nvCxnSpPr>
        <p:spPr>
          <a:xfrm flipH="1">
            <a:off x="1465050" y="2382475"/>
            <a:ext cx="53400" cy="844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771" name="Google Shape;771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3053" y="3061862"/>
            <a:ext cx="1134596" cy="1396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72" name="Google Shape;772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02825" y="2571738"/>
            <a:ext cx="2114550" cy="723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73" name="Google Shape;773;p54"/>
          <p:cNvCxnSpPr/>
          <p:nvPr/>
        </p:nvCxnSpPr>
        <p:spPr>
          <a:xfrm flipH="1" rot="10800000">
            <a:off x="5787650" y="2944388"/>
            <a:ext cx="645900" cy="5196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774" name="Google Shape;774;p5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52377" y="3631780"/>
            <a:ext cx="645899" cy="11625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75" name="Google Shape;775;p54"/>
          <p:cNvCxnSpPr/>
          <p:nvPr/>
        </p:nvCxnSpPr>
        <p:spPr>
          <a:xfrm flipH="1">
            <a:off x="5529375" y="3699150"/>
            <a:ext cx="53400" cy="844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76" name="Google Shape;776;p54"/>
          <p:cNvSpPr/>
          <p:nvPr/>
        </p:nvSpPr>
        <p:spPr>
          <a:xfrm>
            <a:off x="2672875" y="3295650"/>
            <a:ext cx="1283100" cy="519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7" name="Google Shape;777;p54"/>
          <p:cNvSpPr/>
          <p:nvPr/>
        </p:nvSpPr>
        <p:spPr>
          <a:xfrm>
            <a:off x="4608825" y="2617725"/>
            <a:ext cx="1240500" cy="299400"/>
          </a:xfrm>
          <a:prstGeom prst="rect">
            <a:avLst/>
          </a:prstGeom>
          <a:gradFill>
            <a:gsLst>
              <a:gs pos="0">
                <a:srgbClr val="51AB2A"/>
              </a:gs>
              <a:gs pos="100000">
                <a:srgbClr val="203E13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8" name="Google Shape;778;p54"/>
          <p:cNvSpPr/>
          <p:nvPr/>
        </p:nvSpPr>
        <p:spPr>
          <a:xfrm>
            <a:off x="4865475" y="2617725"/>
            <a:ext cx="984000" cy="299400"/>
          </a:xfrm>
          <a:prstGeom prst="rect">
            <a:avLst/>
          </a:prstGeom>
          <a:gradFill>
            <a:gsLst>
              <a:gs pos="0">
                <a:srgbClr val="DB0000"/>
              </a:gs>
              <a:gs pos="100000">
                <a:srgbClr val="540303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9" name="Google Shape;779;p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fr">
                <a:solidFill>
                  <a:srgbClr val="FFFFFF"/>
                </a:solidFill>
              </a:rPr>
              <a:t>34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3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p55"/>
          <p:cNvSpPr txBox="1"/>
          <p:nvPr>
            <p:ph type="ctrTitle"/>
          </p:nvPr>
        </p:nvSpPr>
        <p:spPr>
          <a:xfrm>
            <a:off x="139975" y="-137700"/>
            <a:ext cx="8520600" cy="130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Hat Home</a:t>
            </a:r>
            <a:endParaRPr>
              <a:solidFill>
                <a:srgbClr val="FFFFFF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785" name="Google Shape;785;p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fr">
                <a:solidFill>
                  <a:srgbClr val="FFFFFF"/>
                </a:solidFill>
              </a:rPr>
              <a:t>35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786" name="Google Shape;786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5838" y="1329225"/>
            <a:ext cx="2708876" cy="3334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14" name="Google Shape;11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15" name="Google Shape;115;p17"/>
          <p:cNvSpPr txBox="1"/>
          <p:nvPr>
            <p:ph type="title"/>
          </p:nvPr>
        </p:nvSpPr>
        <p:spPr>
          <a:xfrm>
            <a:off x="226525" y="365388"/>
            <a:ext cx="8520600" cy="572700"/>
          </a:xfrm>
          <a:prstGeom prst="rect">
            <a:avLst/>
          </a:prstGeom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400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rPr>
              <a:t>Programmation Orientée Objet - legacy</a:t>
            </a:r>
            <a:endParaRPr b="1" sz="2400">
              <a:solidFill>
                <a:srgbClr val="FF9900"/>
              </a:solidFill>
              <a:highlight>
                <a:srgbClr val="FF9900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6" name="Google Shape;116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>
                <a:solidFill>
                  <a:srgbClr val="FFFFFF"/>
                </a:solidFill>
              </a:rPr>
              <a:t>‹#›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117" name="Google Shape;117;p17"/>
          <p:cNvSpPr txBox="1"/>
          <p:nvPr/>
        </p:nvSpPr>
        <p:spPr>
          <a:xfrm>
            <a:off x="727150" y="1035125"/>
            <a:ext cx="3304200" cy="11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Cl</a:t>
            </a:r>
            <a:endParaRPr/>
          </a:p>
        </p:txBody>
      </p:sp>
      <p:sp>
        <p:nvSpPr>
          <p:cNvPr id="118" name="Google Shape;118;p17"/>
          <p:cNvSpPr txBox="1"/>
          <p:nvPr/>
        </p:nvSpPr>
        <p:spPr>
          <a:xfrm>
            <a:off x="673700" y="1304825"/>
            <a:ext cx="1678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</a:rPr>
              <a:t>Class Player: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19" name="Google Shape;119;p17"/>
          <p:cNvCxnSpPr/>
          <p:nvPr/>
        </p:nvCxnSpPr>
        <p:spPr>
          <a:xfrm>
            <a:off x="1304575" y="1916325"/>
            <a:ext cx="10800" cy="176430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0" name="Google Shape;120;p17"/>
          <p:cNvSpPr txBox="1"/>
          <p:nvPr/>
        </p:nvSpPr>
        <p:spPr>
          <a:xfrm>
            <a:off x="727150" y="3818050"/>
            <a:ext cx="1678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</a:rPr>
              <a:t>Class Chaman: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21" name="Google Shape;121;p17"/>
          <p:cNvCxnSpPr/>
          <p:nvPr/>
        </p:nvCxnSpPr>
        <p:spPr>
          <a:xfrm>
            <a:off x="1999650" y="1559100"/>
            <a:ext cx="3026100" cy="16050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22" name="Google Shape;12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3448" y="1109975"/>
            <a:ext cx="3362475" cy="15451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3" name="Google Shape;123;p17"/>
          <p:cNvCxnSpPr/>
          <p:nvPr/>
        </p:nvCxnSpPr>
        <p:spPr>
          <a:xfrm>
            <a:off x="2230075" y="4029238"/>
            <a:ext cx="2389500" cy="5340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24" name="Google Shape;12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5700" y="3062825"/>
            <a:ext cx="3809224" cy="169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30" name="Google Shape;130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31" name="Google Shape;131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32" name="Google Shape;132;p18"/>
          <p:cNvSpPr txBox="1"/>
          <p:nvPr>
            <p:ph type="title"/>
          </p:nvPr>
        </p:nvSpPr>
        <p:spPr>
          <a:xfrm>
            <a:off x="226525" y="365388"/>
            <a:ext cx="8520600" cy="572700"/>
          </a:xfrm>
          <a:prstGeom prst="rect">
            <a:avLst/>
          </a:prstGeom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400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rPr>
              <a:t>Programmation Orientée Objet - legacy</a:t>
            </a:r>
            <a:endParaRPr b="1" sz="2400">
              <a:solidFill>
                <a:srgbClr val="FF9900"/>
              </a:solidFill>
              <a:highlight>
                <a:srgbClr val="FF9900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3" name="Google Shape;13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>
                <a:solidFill>
                  <a:srgbClr val="FFFFFF"/>
                </a:solidFill>
              </a:rPr>
              <a:t>‹#›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134" name="Google Shape;134;p18"/>
          <p:cNvSpPr txBox="1"/>
          <p:nvPr/>
        </p:nvSpPr>
        <p:spPr>
          <a:xfrm>
            <a:off x="727150" y="1035125"/>
            <a:ext cx="3304200" cy="11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Cl</a:t>
            </a:r>
            <a:endParaRPr/>
          </a:p>
        </p:txBody>
      </p:sp>
      <p:sp>
        <p:nvSpPr>
          <p:cNvPr id="135" name="Google Shape;135;p18"/>
          <p:cNvSpPr txBox="1"/>
          <p:nvPr/>
        </p:nvSpPr>
        <p:spPr>
          <a:xfrm>
            <a:off x="673700" y="1304825"/>
            <a:ext cx="1678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</a:rPr>
              <a:t>Class Player: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36" name="Google Shape;136;p18"/>
          <p:cNvCxnSpPr/>
          <p:nvPr/>
        </p:nvCxnSpPr>
        <p:spPr>
          <a:xfrm>
            <a:off x="1304575" y="1916325"/>
            <a:ext cx="10800" cy="176430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7" name="Google Shape;137;p18"/>
          <p:cNvSpPr txBox="1"/>
          <p:nvPr/>
        </p:nvSpPr>
        <p:spPr>
          <a:xfrm>
            <a:off x="727150" y="3818050"/>
            <a:ext cx="1678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</a:rPr>
              <a:t>Class Chaman: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38" name="Google Shape;138;p18"/>
          <p:cNvCxnSpPr/>
          <p:nvPr/>
        </p:nvCxnSpPr>
        <p:spPr>
          <a:xfrm>
            <a:off x="1999650" y="1559100"/>
            <a:ext cx="3026100" cy="16050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39" name="Google Shape;13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3448" y="1109975"/>
            <a:ext cx="3362475" cy="15451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0" name="Google Shape;140;p18"/>
          <p:cNvCxnSpPr/>
          <p:nvPr/>
        </p:nvCxnSpPr>
        <p:spPr>
          <a:xfrm>
            <a:off x="2230075" y="4029238"/>
            <a:ext cx="2389500" cy="5340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1" name="Google Shape;141;p18"/>
          <p:cNvCxnSpPr/>
          <p:nvPr/>
        </p:nvCxnSpPr>
        <p:spPr>
          <a:xfrm flipH="1">
            <a:off x="4223850" y="2371775"/>
            <a:ext cx="1475700" cy="2886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142" name="Google Shape;142;p18"/>
          <p:cNvSpPr/>
          <p:nvPr/>
        </p:nvSpPr>
        <p:spPr>
          <a:xfrm>
            <a:off x="5753025" y="2266775"/>
            <a:ext cx="2389500" cy="3936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8"/>
          <p:cNvSpPr txBox="1"/>
          <p:nvPr/>
        </p:nvSpPr>
        <p:spPr>
          <a:xfrm>
            <a:off x="1839250" y="2510800"/>
            <a:ext cx="2331000" cy="7593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</a:rPr>
              <a:t>La class Chaman à hérité 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</a:rPr>
              <a:t>de la méthode “attack”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44" name="Google Shape;14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6575" y="2959822"/>
            <a:ext cx="3960551" cy="182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18"/>
          <p:cNvSpPr/>
          <p:nvPr/>
        </p:nvSpPr>
        <p:spPr>
          <a:xfrm>
            <a:off x="5163450" y="3002675"/>
            <a:ext cx="1678800" cy="1605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8"/>
          <p:cNvSpPr/>
          <p:nvPr/>
        </p:nvSpPr>
        <p:spPr>
          <a:xfrm>
            <a:off x="5753025" y="3558950"/>
            <a:ext cx="2719500" cy="2076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7" name="Google Shape;147;p18"/>
          <p:cNvCxnSpPr/>
          <p:nvPr/>
        </p:nvCxnSpPr>
        <p:spPr>
          <a:xfrm rot="10800000">
            <a:off x="4223850" y="3191625"/>
            <a:ext cx="1400700" cy="489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48" name="Google Shape;148;p18"/>
          <p:cNvCxnSpPr/>
          <p:nvPr/>
        </p:nvCxnSpPr>
        <p:spPr>
          <a:xfrm rot="10800000">
            <a:off x="4261200" y="2905650"/>
            <a:ext cx="732600" cy="171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oval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fr">
                <a:solidFill>
                  <a:srgbClr val="FFFFFF"/>
                </a:solidFill>
              </a:rPr>
              <a:t>‹#›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154" name="Google Shape;154;p19"/>
          <p:cNvSpPr txBox="1"/>
          <p:nvPr>
            <p:ph type="title"/>
          </p:nvPr>
        </p:nvSpPr>
        <p:spPr>
          <a:xfrm>
            <a:off x="226525" y="365388"/>
            <a:ext cx="8520600" cy="572700"/>
          </a:xfrm>
          <a:prstGeom prst="rect">
            <a:avLst/>
          </a:prstGeom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400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rPr>
              <a:t>Programmation Orientée Objet - legacy</a:t>
            </a:r>
            <a:endParaRPr b="1" sz="2400">
              <a:solidFill>
                <a:srgbClr val="FF9900"/>
              </a:solidFill>
              <a:highlight>
                <a:srgbClr val="FF9900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5" name="Google Shape;15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275" y="1240188"/>
            <a:ext cx="4000500" cy="153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75000" y="3186413"/>
            <a:ext cx="1733550" cy="5905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7" name="Google Shape;157;p19"/>
          <p:cNvCxnSpPr/>
          <p:nvPr/>
        </p:nvCxnSpPr>
        <p:spPr>
          <a:xfrm>
            <a:off x="2630700" y="2649863"/>
            <a:ext cx="2780100" cy="81270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58" name="Google Shape;158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56075" y="1096172"/>
            <a:ext cx="3960551" cy="18215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9" name="Google Shape;159;p19"/>
          <p:cNvCxnSpPr/>
          <p:nvPr/>
        </p:nvCxnSpPr>
        <p:spPr>
          <a:xfrm>
            <a:off x="2609100" y="2147363"/>
            <a:ext cx="2865900" cy="112260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60" name="Google Shape;160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9725" y="3269978"/>
            <a:ext cx="3278402" cy="85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563225" y="3938703"/>
            <a:ext cx="1695450" cy="5810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2" name="Google Shape;162;p19"/>
          <p:cNvCxnSpPr/>
          <p:nvPr/>
        </p:nvCxnSpPr>
        <p:spPr>
          <a:xfrm>
            <a:off x="3443250" y="3398350"/>
            <a:ext cx="2010300" cy="62010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3" name="Google Shape;163;p19"/>
          <p:cNvCxnSpPr/>
          <p:nvPr/>
        </p:nvCxnSpPr>
        <p:spPr>
          <a:xfrm>
            <a:off x="3443250" y="4018450"/>
            <a:ext cx="1967700" cy="20340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4" name="Google Shape;164;p19"/>
          <p:cNvCxnSpPr/>
          <p:nvPr/>
        </p:nvCxnSpPr>
        <p:spPr>
          <a:xfrm flipH="1" rot="10800000">
            <a:off x="3325625" y="1248775"/>
            <a:ext cx="1828500" cy="353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70" name="Google Shape;170;p20"/>
          <p:cNvSpPr txBox="1"/>
          <p:nvPr>
            <p:ph type="title"/>
          </p:nvPr>
        </p:nvSpPr>
        <p:spPr>
          <a:xfrm>
            <a:off x="226525" y="365388"/>
            <a:ext cx="8520600" cy="572700"/>
          </a:xfrm>
          <a:prstGeom prst="rect">
            <a:avLst/>
          </a:prstGeom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400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rPr>
              <a:t>Pygame - Sprites</a:t>
            </a:r>
            <a:endParaRPr b="1" sz="2400">
              <a:solidFill>
                <a:srgbClr val="FF9900"/>
              </a:solidFill>
              <a:highlight>
                <a:srgbClr val="FF9900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1" name="Google Shape;171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>
                <a:solidFill>
                  <a:srgbClr val="FFFFFF"/>
                </a:solidFill>
              </a:rPr>
              <a:t>‹#›</a:t>
            </a:fld>
            <a:endParaRPr>
              <a:solidFill>
                <a:srgbClr val="FFFFFF"/>
              </a:solidFill>
            </a:endParaRPr>
          </a:p>
        </p:txBody>
      </p:sp>
      <p:pic>
        <p:nvPicPr>
          <p:cNvPr id="172" name="Google Shape;17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7775" y="1282675"/>
            <a:ext cx="3912251" cy="2282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3" name="Google Shape;173;p20"/>
          <p:cNvCxnSpPr/>
          <p:nvPr/>
        </p:nvCxnSpPr>
        <p:spPr>
          <a:xfrm flipH="1">
            <a:off x="2897825" y="1388000"/>
            <a:ext cx="1871400" cy="1284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4" name="Google Shape;174;p20"/>
          <p:cNvSpPr txBox="1"/>
          <p:nvPr/>
        </p:nvSpPr>
        <p:spPr>
          <a:xfrm>
            <a:off x="705750" y="1282675"/>
            <a:ext cx="2095800" cy="9180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</a:rPr>
              <a:t>Héritage de la classe du module Pygame: 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</a:rPr>
              <a:t>pygame.sprite.Sprite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5" name="Google Shape;175;p20"/>
          <p:cNvSpPr/>
          <p:nvPr/>
        </p:nvSpPr>
        <p:spPr>
          <a:xfrm>
            <a:off x="4833400" y="1302450"/>
            <a:ext cx="2095800" cy="1284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6" name="Google Shape;176;p20"/>
          <p:cNvCxnSpPr/>
          <p:nvPr/>
        </p:nvCxnSpPr>
        <p:spPr>
          <a:xfrm flipH="1">
            <a:off x="1807325" y="2414550"/>
            <a:ext cx="3475200" cy="47040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diamond"/>
          </a:ln>
        </p:spPr>
      </p:cxnSp>
      <p:cxnSp>
        <p:nvCxnSpPr>
          <p:cNvPr id="177" name="Google Shape;177;p20"/>
          <p:cNvCxnSpPr/>
          <p:nvPr/>
        </p:nvCxnSpPr>
        <p:spPr>
          <a:xfrm flipH="1">
            <a:off x="1785800" y="1730175"/>
            <a:ext cx="3518100" cy="844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diamond"/>
          </a:ln>
        </p:spPr>
      </p:cxnSp>
      <p:pic>
        <p:nvPicPr>
          <p:cNvPr id="178" name="Google Shape;17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86850" y="3686875"/>
            <a:ext cx="3101125" cy="12748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9" name="Google Shape;179;p20"/>
          <p:cNvCxnSpPr/>
          <p:nvPr/>
        </p:nvCxnSpPr>
        <p:spPr>
          <a:xfrm rot="10800000">
            <a:off x="1807025" y="3526725"/>
            <a:ext cx="3774900" cy="86610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med" w="med" type="none"/>
            <a:tailEnd len="med" w="med" type="diamond"/>
          </a:ln>
        </p:spPr>
      </p:cxnSp>
      <p:cxnSp>
        <p:nvCxnSpPr>
          <p:cNvPr id="180" name="Google Shape;180;p20"/>
          <p:cNvCxnSpPr/>
          <p:nvPr/>
        </p:nvCxnSpPr>
        <p:spPr>
          <a:xfrm rot="10800000">
            <a:off x="1850075" y="3195300"/>
            <a:ext cx="3475200" cy="58800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diamond"/>
          </a:ln>
        </p:spPr>
      </p:cxnSp>
      <p:sp>
        <p:nvSpPr>
          <p:cNvPr id="181" name="Google Shape;181;p20"/>
          <p:cNvSpPr txBox="1"/>
          <p:nvPr/>
        </p:nvSpPr>
        <p:spPr>
          <a:xfrm>
            <a:off x="181775" y="2545250"/>
            <a:ext cx="1518600" cy="9624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</a:rPr>
              <a:t>Les attributs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</a:rPr>
              <a:t>et Méthodes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FFFF"/>
                </a:solidFill>
              </a:rPr>
              <a:t>clefs</a:t>
            </a:r>
            <a:r>
              <a:rPr lang="fr">
                <a:solidFill>
                  <a:srgbClr val="FFFFFF"/>
                </a:solidFill>
              </a:rPr>
              <a:t> des Sprites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82" name="Google Shape;182;p20"/>
          <p:cNvCxnSpPr/>
          <p:nvPr/>
        </p:nvCxnSpPr>
        <p:spPr>
          <a:xfrm>
            <a:off x="331600" y="3676075"/>
            <a:ext cx="1047900" cy="108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1"/>
          <p:cNvSpPr txBox="1"/>
          <p:nvPr>
            <p:ph idx="1" type="body"/>
          </p:nvPr>
        </p:nvSpPr>
        <p:spPr>
          <a:xfrm>
            <a:off x="311700" y="11519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fr">
                <a:solidFill>
                  <a:srgbClr val="FFFFFF"/>
                </a:solidFill>
              </a:rPr>
              <a:t>Une méthode Update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fr">
                <a:solidFill>
                  <a:srgbClr val="FFFFFF"/>
                </a:solidFill>
              </a:rPr>
              <a:t>Une Image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fr">
                <a:solidFill>
                  <a:srgbClr val="FFFFFF"/>
                </a:solidFill>
              </a:rPr>
              <a:t>Une Hitbox 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fr">
                <a:solidFill>
                  <a:srgbClr val="FFFFFF"/>
                </a:solidFill>
              </a:rPr>
              <a:t>Une Position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fr">
                <a:solidFill>
                  <a:srgbClr val="FFFFFF"/>
                </a:solidFill>
              </a:rPr>
              <a:t>   -	Des groupes 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88" name="Google Shape;188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fr">
                <a:solidFill>
                  <a:srgbClr val="FFFFFF"/>
                </a:solidFill>
              </a:rPr>
              <a:t>‹#›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189" name="Google Shape;189;p21"/>
          <p:cNvSpPr txBox="1"/>
          <p:nvPr>
            <p:ph type="title"/>
          </p:nvPr>
        </p:nvSpPr>
        <p:spPr>
          <a:xfrm>
            <a:off x="226525" y="365388"/>
            <a:ext cx="8520600" cy="572700"/>
          </a:xfrm>
          <a:prstGeom prst="rect">
            <a:avLst/>
          </a:prstGeom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400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rPr>
              <a:t>Pygame - Sprites</a:t>
            </a:r>
            <a:endParaRPr b="1" sz="2400">
              <a:solidFill>
                <a:srgbClr val="FF9900"/>
              </a:solidFill>
              <a:highlight>
                <a:srgbClr val="FF9900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90" name="Google Shape;190;p21"/>
          <p:cNvCxnSpPr/>
          <p:nvPr/>
        </p:nvCxnSpPr>
        <p:spPr>
          <a:xfrm>
            <a:off x="641675" y="1291475"/>
            <a:ext cx="1047900" cy="108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1" name="Google Shape;191;p21"/>
          <p:cNvCxnSpPr/>
          <p:nvPr/>
        </p:nvCxnSpPr>
        <p:spPr>
          <a:xfrm flipH="1" rot="10800000">
            <a:off x="3122450" y="1815875"/>
            <a:ext cx="2373900" cy="10680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92" name="Google Shape;19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81925" y="1326025"/>
            <a:ext cx="3101125" cy="97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56750" y="2479627"/>
            <a:ext cx="1047901" cy="1289724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94" name="Google Shape;194;p21"/>
          <p:cNvCxnSpPr/>
          <p:nvPr/>
        </p:nvCxnSpPr>
        <p:spPr>
          <a:xfrm>
            <a:off x="2117275" y="2243475"/>
            <a:ext cx="3796200" cy="727200"/>
          </a:xfrm>
          <a:prstGeom prst="straightConnector1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5" name="Google Shape;195;p21"/>
          <p:cNvCxnSpPr>
            <a:endCxn id="193" idx="1"/>
          </p:cNvCxnSpPr>
          <p:nvPr/>
        </p:nvCxnSpPr>
        <p:spPr>
          <a:xfrm>
            <a:off x="2117350" y="2553589"/>
            <a:ext cx="3539400" cy="570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6" name="Google Shape;196;p21"/>
          <p:cNvCxnSpPr>
            <a:endCxn id="197" idx="2"/>
          </p:cNvCxnSpPr>
          <p:nvPr/>
        </p:nvCxnSpPr>
        <p:spPr>
          <a:xfrm>
            <a:off x="2234825" y="2885075"/>
            <a:ext cx="3347100" cy="8982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7" name="Google Shape;197;p21"/>
          <p:cNvSpPr/>
          <p:nvPr/>
        </p:nvSpPr>
        <p:spPr>
          <a:xfrm>
            <a:off x="5581925" y="3729875"/>
            <a:ext cx="128100" cy="106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