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 SemiBold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Comforta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SemiBold-bold.fntdata"/><Relationship Id="rId23" Type="http://schemas.openxmlformats.org/officeDocument/2006/relationships/font" Target="fonts/Montserrat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mfortaa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Comforta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abddecfa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abddecfa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75dff2bc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75dff2b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75dff2bc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75dff2bc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75dff2bc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75dff2bc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75dff2bc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75dff2bc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75dff2bc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75dff2bc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75dff2bc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75dff2bc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75dff2bc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75dff2bc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1da739b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1da739b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75dff2bc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75dff2bc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a2528adc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a2528adc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a048839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a048839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a0488392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a0488392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a0488392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a0488392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a0488392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a0488392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75dff2bc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75dff2bc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32.png"/><Relationship Id="rId13" Type="http://schemas.openxmlformats.org/officeDocument/2006/relationships/image" Target="../media/image18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Relationship Id="rId14" Type="http://schemas.openxmlformats.org/officeDocument/2006/relationships/image" Target="../media/image33.png"/><Relationship Id="rId5" Type="http://schemas.openxmlformats.org/officeDocument/2006/relationships/image" Target="../media/image13.png"/><Relationship Id="rId6" Type="http://schemas.openxmlformats.org/officeDocument/2006/relationships/image" Target="../media/image21.png"/><Relationship Id="rId7" Type="http://schemas.openxmlformats.org/officeDocument/2006/relationships/image" Target="../media/image17.png"/><Relationship Id="rId8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9975" y="-137700"/>
            <a:ext cx="8520600" cy="13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HatHome</a:t>
            </a:r>
            <a:endParaRPr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643" y="1276949"/>
            <a:ext cx="2708876" cy="333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226525" y="365388"/>
            <a:ext cx="8520600" cy="5727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Principe final du jeu</a:t>
            </a:r>
            <a:endParaRPr b="1" sz="24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2631775" y="1382125"/>
            <a:ext cx="3710100" cy="311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6501125" y="1846550"/>
            <a:ext cx="46803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Map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6" name="Google Shape;166;p22"/>
          <p:cNvCxnSpPr/>
          <p:nvPr/>
        </p:nvCxnSpPr>
        <p:spPr>
          <a:xfrm flipH="1" rot="10800000">
            <a:off x="2646325" y="4663225"/>
            <a:ext cx="3681000" cy="1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167" name="Google Shape;167;p22"/>
          <p:cNvSpPr txBox="1"/>
          <p:nvPr/>
        </p:nvSpPr>
        <p:spPr>
          <a:xfrm>
            <a:off x="3478450" y="4663225"/>
            <a:ext cx="46803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500x500 tiles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01" y="2214236"/>
            <a:ext cx="476250" cy="47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22"/>
          <p:cNvCxnSpPr>
            <a:endCxn id="168" idx="2"/>
          </p:cNvCxnSpPr>
          <p:nvPr/>
        </p:nvCxnSpPr>
        <p:spPr>
          <a:xfrm rot="10800000">
            <a:off x="877626" y="2690486"/>
            <a:ext cx="600" cy="553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2"/>
          <p:cNvSpPr txBox="1"/>
          <p:nvPr/>
        </p:nvSpPr>
        <p:spPr>
          <a:xfrm>
            <a:off x="260700" y="3322600"/>
            <a:ext cx="46803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1 tile (50x50 pixels)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226525" y="365388"/>
            <a:ext cx="8520600" cy="5727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Principe final du jeu</a:t>
            </a:r>
            <a:endParaRPr b="1" sz="24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2631775" y="1382125"/>
            <a:ext cx="3710100" cy="311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4421875" y="2873875"/>
            <a:ext cx="129900" cy="12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6930675" y="2296950"/>
            <a:ext cx="129900" cy="12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7060575" y="2153900"/>
            <a:ext cx="46803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Vaisseau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4347775" y="3003775"/>
            <a:ext cx="74100" cy="83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6958575" y="2790775"/>
            <a:ext cx="74100" cy="83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7060575" y="2632450"/>
            <a:ext cx="46803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Apparition du </a:t>
            </a:r>
            <a:endParaRPr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joueur</a:t>
            </a:r>
            <a:endParaRPr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226525" y="365388"/>
            <a:ext cx="8520600" cy="5727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Principe final du jeu</a:t>
            </a:r>
            <a:endParaRPr b="1" sz="24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2631775" y="1382125"/>
            <a:ext cx="3710100" cy="311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4421875" y="2873875"/>
            <a:ext cx="129900" cy="12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7409975" y="2194600"/>
            <a:ext cx="16113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Apparition des 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ennemies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3" name="Google Shape;193;p24"/>
          <p:cNvCxnSpPr/>
          <p:nvPr/>
        </p:nvCxnSpPr>
        <p:spPr>
          <a:xfrm>
            <a:off x="6900650" y="2463550"/>
            <a:ext cx="268200" cy="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4"/>
          <p:cNvCxnSpPr/>
          <p:nvPr/>
        </p:nvCxnSpPr>
        <p:spPr>
          <a:xfrm>
            <a:off x="2631775" y="1210225"/>
            <a:ext cx="3716400" cy="1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4"/>
          <p:cNvCxnSpPr/>
          <p:nvPr/>
        </p:nvCxnSpPr>
        <p:spPr>
          <a:xfrm flipH="1">
            <a:off x="2390900" y="1492550"/>
            <a:ext cx="19500" cy="298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4"/>
          <p:cNvCxnSpPr/>
          <p:nvPr/>
        </p:nvCxnSpPr>
        <p:spPr>
          <a:xfrm>
            <a:off x="2628625" y="4657225"/>
            <a:ext cx="3716400" cy="1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4"/>
          <p:cNvCxnSpPr/>
          <p:nvPr/>
        </p:nvCxnSpPr>
        <p:spPr>
          <a:xfrm flipH="1">
            <a:off x="6563250" y="1382125"/>
            <a:ext cx="19500" cy="298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4"/>
          <p:cNvSpPr/>
          <p:nvPr/>
        </p:nvSpPr>
        <p:spPr>
          <a:xfrm>
            <a:off x="4347775" y="3003775"/>
            <a:ext cx="74100" cy="83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226525" y="365388"/>
            <a:ext cx="8520600" cy="5727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Principe final du jeu</a:t>
            </a:r>
            <a:endParaRPr b="1" sz="24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2631775" y="1382125"/>
            <a:ext cx="3710100" cy="311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4421875" y="2873875"/>
            <a:ext cx="129900" cy="12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25"/>
          <p:cNvCxnSpPr/>
          <p:nvPr/>
        </p:nvCxnSpPr>
        <p:spPr>
          <a:xfrm>
            <a:off x="2631775" y="1210225"/>
            <a:ext cx="3716400" cy="1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5"/>
          <p:cNvCxnSpPr/>
          <p:nvPr/>
        </p:nvCxnSpPr>
        <p:spPr>
          <a:xfrm flipH="1">
            <a:off x="2390900" y="1492550"/>
            <a:ext cx="19500" cy="298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5"/>
          <p:cNvCxnSpPr/>
          <p:nvPr/>
        </p:nvCxnSpPr>
        <p:spPr>
          <a:xfrm>
            <a:off x="2628625" y="4657225"/>
            <a:ext cx="3716400" cy="1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5"/>
          <p:cNvCxnSpPr/>
          <p:nvPr/>
        </p:nvCxnSpPr>
        <p:spPr>
          <a:xfrm flipH="1">
            <a:off x="6563250" y="1382125"/>
            <a:ext cx="19500" cy="298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5"/>
          <p:cNvCxnSpPr/>
          <p:nvPr/>
        </p:nvCxnSpPr>
        <p:spPr>
          <a:xfrm flipH="1">
            <a:off x="4983750" y="2875225"/>
            <a:ext cx="1579500" cy="1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5"/>
          <p:cNvCxnSpPr/>
          <p:nvPr/>
        </p:nvCxnSpPr>
        <p:spPr>
          <a:xfrm>
            <a:off x="2410400" y="2877475"/>
            <a:ext cx="1598100" cy="3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5"/>
          <p:cNvCxnSpPr/>
          <p:nvPr/>
        </p:nvCxnSpPr>
        <p:spPr>
          <a:xfrm>
            <a:off x="4421875" y="1210225"/>
            <a:ext cx="41700" cy="135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5"/>
          <p:cNvCxnSpPr/>
          <p:nvPr/>
        </p:nvCxnSpPr>
        <p:spPr>
          <a:xfrm rot="10800000">
            <a:off x="4471800" y="3292975"/>
            <a:ext cx="8100" cy="135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5"/>
          <p:cNvSpPr/>
          <p:nvPr/>
        </p:nvSpPr>
        <p:spPr>
          <a:xfrm>
            <a:off x="4347775" y="3003775"/>
            <a:ext cx="74100" cy="83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" name="Google Shape;216;p25"/>
          <p:cNvCxnSpPr/>
          <p:nvPr/>
        </p:nvCxnSpPr>
        <p:spPr>
          <a:xfrm rot="10800000">
            <a:off x="7078100" y="2563650"/>
            <a:ext cx="487500" cy="1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5"/>
          <p:cNvSpPr txBox="1"/>
          <p:nvPr/>
        </p:nvSpPr>
        <p:spPr>
          <a:xfrm>
            <a:off x="7703750" y="2365075"/>
            <a:ext cx="15006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Déplacement des mobs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226525" y="365388"/>
            <a:ext cx="8520600" cy="5727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Caractéristiques de la 1.0.0</a:t>
            </a:r>
            <a:endParaRPr b="1" sz="24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491475" y="1131600"/>
            <a:ext cx="41811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27BA0"/>
                </a:solidFill>
                <a:latin typeface="Montserrat"/>
                <a:ea typeface="Montserrat"/>
                <a:cs typeface="Montserrat"/>
                <a:sym typeface="Montserrat"/>
              </a:rPr>
              <a:t>2 armes améliorables ayant leur propre mécanique de jeu :</a:t>
            </a:r>
            <a:endParaRPr sz="1800">
              <a:solidFill>
                <a:srgbClr val="C27B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1577900" y="2043125"/>
            <a:ext cx="46803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00"/>
                </a:solidFill>
              </a:rPr>
              <a:t>Gold45 :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1577900" y="3186850"/>
            <a:ext cx="46803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00FF"/>
                </a:solidFill>
              </a:rPr>
              <a:t>W</a:t>
            </a:r>
            <a:r>
              <a:rPr lang="fr">
                <a:solidFill>
                  <a:srgbClr val="9900FF"/>
                </a:solidFill>
              </a:rPr>
              <a:t>avax</a:t>
            </a:r>
            <a:r>
              <a:rPr lang="fr">
                <a:solidFill>
                  <a:srgbClr val="9900FF"/>
                </a:solidFill>
              </a:rPr>
              <a:t> </a:t>
            </a:r>
            <a:r>
              <a:rPr lang="fr">
                <a:solidFill>
                  <a:srgbClr val="9900FF"/>
                </a:solidFill>
              </a:rPr>
              <a:t>: </a:t>
            </a:r>
            <a:endParaRPr>
              <a:solidFill>
                <a:srgbClr val="9900FF"/>
              </a:solidFill>
            </a:endParaRPr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375" y="2097986"/>
            <a:ext cx="466725" cy="307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3425" y="2105993"/>
            <a:ext cx="476250" cy="291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8001" y="2099386"/>
            <a:ext cx="4762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2575" y="2079027"/>
            <a:ext cx="476250" cy="345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08375" y="3231525"/>
            <a:ext cx="4667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47225" y="3212475"/>
            <a:ext cx="6286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48001" y="3145811"/>
            <a:ext cx="7620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82125" y="3141025"/>
            <a:ext cx="13525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08375" y="3732838"/>
            <a:ext cx="4667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47225" y="3694738"/>
            <a:ext cx="6286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948000" y="3647100"/>
            <a:ext cx="7620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82125" y="3642350"/>
            <a:ext cx="135255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226525" y="365388"/>
            <a:ext cx="8520600" cy="5727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Caractéristiques de la 1.0.0</a:t>
            </a:r>
            <a:endParaRPr b="1" sz="24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653950" y="1140800"/>
            <a:ext cx="59286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B6D7A8"/>
                </a:solidFill>
                <a:latin typeface="Montserrat"/>
                <a:ea typeface="Montserrat"/>
                <a:cs typeface="Montserrat"/>
                <a:sym typeface="Montserrat"/>
              </a:rPr>
              <a:t>Un système de construction :</a:t>
            </a:r>
            <a:endParaRPr sz="1800">
              <a:solidFill>
                <a:srgbClr val="B6D7A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3C47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3C47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3C4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1425875" y="1716450"/>
            <a:ext cx="27108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permettre au joueur d’exprimer sa créativité stratégique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5879525" y="4139700"/>
            <a:ext cx="27108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Items à construire sont vendues par le marchand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1425875" y="2571700"/>
            <a:ext cx="49737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Items :</a:t>
            </a:r>
            <a:endParaRPr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Murs/Tourelles automatiques/Plaques ralentissantes</a:t>
            </a:r>
            <a:endParaRPr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9" name="Google Shape;2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900" y="35559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226525" y="365388"/>
            <a:ext cx="8520600" cy="5727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Caractéristiques de la 1.0.0</a:t>
            </a:r>
            <a:endParaRPr b="1" sz="24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738500" y="1181425"/>
            <a:ext cx="59286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EA9999"/>
                </a:solidFill>
                <a:latin typeface="Montserrat"/>
                <a:ea typeface="Montserrat"/>
                <a:cs typeface="Montserrat"/>
                <a:sym typeface="Montserrat"/>
              </a:rPr>
              <a:t>Un marchand :</a:t>
            </a:r>
            <a:endParaRPr sz="1800">
              <a:solidFill>
                <a:srgbClr val="EA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738500" y="1675825"/>
            <a:ext cx="30945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Vends les améliorations ainsi que les items à construire</a:t>
            </a:r>
            <a:endParaRPr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738500" y="2392975"/>
            <a:ext cx="32184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À payer avec l’argent obtenu dans les coffres :</a:t>
            </a:r>
            <a:endParaRPr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9" name="Google Shape;2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212" y="3074048"/>
            <a:ext cx="121698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8"/>
          <p:cNvSpPr txBox="1"/>
          <p:nvPr/>
        </p:nvSpPr>
        <p:spPr>
          <a:xfrm>
            <a:off x="738500" y="3833425"/>
            <a:ext cx="32184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Apparaît</a:t>
            </a:r>
            <a:r>
              <a:rPr lang="fr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 uniquement pendant les phases de préparation</a:t>
            </a:r>
            <a:endParaRPr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1" name="Google Shape;2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375" y="2009111"/>
            <a:ext cx="3094500" cy="2320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0700" y="1596598"/>
            <a:ext cx="1561925" cy="273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8" name="Google Shape;268;p29"/>
          <p:cNvSpPr txBox="1"/>
          <p:nvPr>
            <p:ph type="title"/>
          </p:nvPr>
        </p:nvSpPr>
        <p:spPr>
          <a:xfrm>
            <a:off x="226525" y="36538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Futurs objectifs 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70" name="Google Shape;270;p29"/>
          <p:cNvSpPr txBox="1"/>
          <p:nvPr/>
        </p:nvSpPr>
        <p:spPr>
          <a:xfrm>
            <a:off x="1199850" y="1586550"/>
            <a:ext cx="6744300" cy="22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Complètement revoir et optimiser le code 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Implanter les murs et autres constructions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Régler les derniers problèmes de collisions : Mob avec environnement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Implémenter de la végétation (extraterrestre)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Mettre en place les systèmes de rechargement et les mécaniques des armes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Faire les fonctionnalités liées au vaisseau 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Path finding des m</a:t>
            </a:r>
            <a:r>
              <a:rPr lang="fr">
                <a:solidFill>
                  <a:srgbClr val="FFFFFF"/>
                </a:solidFill>
              </a:rPr>
              <a:t>onstres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Conception d’une minimap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Faire la première vague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Faire des fonctions de scénario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1" name="Google Shape;2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425" y="374575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9900" y="374575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9527" y="3566650"/>
            <a:ext cx="44887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69100" y="370475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 b="1" sz="24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856600" y="1957263"/>
            <a:ext cx="5375700" cy="18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arenR"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Ajout </a:t>
            </a: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depuis</a:t>
            </a: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la dernière version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arenR"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Principe final du jeu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arenR"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Caractéristiques de la 1.0.0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arenR"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Futurs objectifs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775" y="1125725"/>
            <a:ext cx="1897357" cy="3415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69100" y="370475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Ajout </a:t>
            </a: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depuis</a:t>
            </a: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la dernière version</a:t>
            </a:r>
            <a:endParaRPr b="1" sz="24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92700" y="1785138"/>
            <a:ext cx="4539600" cy="25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Changement d’environnement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Barre de vie fonctionnelle pour les mobs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Rotation et utilisation des armes fonctionnelle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Collisions entre mob grandement amélioré (moins contraignante</a:t>
            </a: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450" y="1966648"/>
            <a:ext cx="3507450" cy="19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26525" y="36538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Fonctionnement des armes 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25" y="1196850"/>
            <a:ext cx="6495257" cy="34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226525" y="36538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Fonctionnement des armes 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125" y="1273250"/>
            <a:ext cx="4672450" cy="5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25" y="1211125"/>
            <a:ext cx="3545501" cy="18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455700" y="1640800"/>
            <a:ext cx="2868000" cy="32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7"/>
          <p:cNvCxnSpPr>
            <a:stCxn id="90" idx="3"/>
            <a:endCxn id="88" idx="1"/>
          </p:cNvCxnSpPr>
          <p:nvPr/>
        </p:nvCxnSpPr>
        <p:spPr>
          <a:xfrm flipH="1" rot="10800000">
            <a:off x="3323700" y="1534600"/>
            <a:ext cx="796500" cy="27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7"/>
          <p:cNvSpPr/>
          <p:nvPr/>
        </p:nvSpPr>
        <p:spPr>
          <a:xfrm>
            <a:off x="4607875" y="2431575"/>
            <a:ext cx="3128400" cy="15438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5664225" y="2919125"/>
            <a:ext cx="308700" cy="270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5798325" y="3033875"/>
            <a:ext cx="40500" cy="405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7"/>
          <p:cNvCxnSpPr/>
          <p:nvPr/>
        </p:nvCxnSpPr>
        <p:spPr>
          <a:xfrm>
            <a:off x="4616025" y="2447825"/>
            <a:ext cx="1048200" cy="4713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/>
          <p:nvPr/>
        </p:nvCxnSpPr>
        <p:spPr>
          <a:xfrm>
            <a:off x="575600" y="3504075"/>
            <a:ext cx="5139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 txBox="1"/>
          <p:nvPr/>
        </p:nvSpPr>
        <p:spPr>
          <a:xfrm>
            <a:off x="1089500" y="3333525"/>
            <a:ext cx="11133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6D9EEB"/>
                </a:solidFill>
                <a:latin typeface="Comfortaa"/>
                <a:ea typeface="Comfortaa"/>
                <a:cs typeface="Comfortaa"/>
                <a:sym typeface="Comfortaa"/>
              </a:rPr>
              <a:t>self.translator</a:t>
            </a:r>
            <a:endParaRPr sz="800">
              <a:solidFill>
                <a:srgbClr val="6D9EE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575600" y="3731675"/>
            <a:ext cx="22689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6D9EEB"/>
                </a:solidFill>
                <a:latin typeface="Comfortaa"/>
                <a:ea typeface="Comfortaa"/>
                <a:cs typeface="Comfortaa"/>
                <a:sym typeface="Comfortaa"/>
              </a:rPr>
              <a:t>self.mousepossc → position du curseur</a:t>
            </a:r>
            <a:endParaRPr sz="800">
              <a:solidFill>
                <a:srgbClr val="6D9EE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226525" y="36538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Fonctionnement des armes 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125" y="1273250"/>
            <a:ext cx="4672450" cy="5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25" y="1211125"/>
            <a:ext cx="3545501" cy="18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455700" y="1640800"/>
            <a:ext cx="2868000" cy="32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8"/>
          <p:cNvCxnSpPr>
            <a:stCxn id="108" idx="3"/>
            <a:endCxn id="106" idx="1"/>
          </p:cNvCxnSpPr>
          <p:nvPr/>
        </p:nvCxnSpPr>
        <p:spPr>
          <a:xfrm flipH="1" rot="10800000">
            <a:off x="3323700" y="1534600"/>
            <a:ext cx="796500" cy="27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8"/>
          <p:cNvSpPr/>
          <p:nvPr/>
        </p:nvSpPr>
        <p:spPr>
          <a:xfrm>
            <a:off x="6030800" y="3479775"/>
            <a:ext cx="220200" cy="220200"/>
          </a:xfrm>
          <a:prstGeom prst="flowChartConnector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675125" y="3479775"/>
            <a:ext cx="3071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self.vector → vecteur du joueur à la position de la souris</a:t>
            </a:r>
            <a:endParaRPr sz="8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846725" y="3699975"/>
            <a:ext cx="6696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Joueur</a:t>
            </a:r>
            <a:endParaRPr sz="8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3" name="Google Shape;113;p18"/>
          <p:cNvCxnSpPr/>
          <p:nvPr/>
        </p:nvCxnSpPr>
        <p:spPr>
          <a:xfrm flipH="1" rot="10800000">
            <a:off x="6137477" y="3162498"/>
            <a:ext cx="550500" cy="43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8"/>
          <p:cNvSpPr/>
          <p:nvPr/>
        </p:nvSpPr>
        <p:spPr>
          <a:xfrm>
            <a:off x="6687975" y="3103275"/>
            <a:ext cx="81275" cy="650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6769250" y="2971975"/>
            <a:ext cx="7305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Curseur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675125" y="3918575"/>
            <a:ext cx="46803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self.rot → angle de rotation par rapport à l’axe des </a:t>
            </a:r>
            <a:r>
              <a:rPr lang="fr" sz="8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abscisses</a:t>
            </a:r>
            <a:r>
              <a:rPr lang="fr" sz="8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800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226525" y="36538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Fonctionnement des armes 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25" y="1211125"/>
            <a:ext cx="3545501" cy="18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/>
          <p:nvPr/>
        </p:nvSpPr>
        <p:spPr>
          <a:xfrm>
            <a:off x="455700" y="1993400"/>
            <a:ext cx="28680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9"/>
          <p:cNvCxnSpPr>
            <a:stCxn id="125" idx="3"/>
            <a:endCxn id="127" idx="1"/>
          </p:cNvCxnSpPr>
          <p:nvPr/>
        </p:nvCxnSpPr>
        <p:spPr>
          <a:xfrm flipH="1" rot="10800000">
            <a:off x="3323700" y="1797350"/>
            <a:ext cx="796500" cy="48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0200" y="1273853"/>
            <a:ext cx="4900950" cy="104714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1260150" y="3317275"/>
            <a:ext cx="3786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image_old → image intact </a:t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5107" y="3440950"/>
            <a:ext cx="5109218" cy="10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5" name="Google Shape;135;p20"/>
          <p:cNvSpPr txBox="1"/>
          <p:nvPr>
            <p:ph type="title"/>
          </p:nvPr>
        </p:nvSpPr>
        <p:spPr>
          <a:xfrm>
            <a:off x="226525" y="36538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Fonctionnement des armes 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25" y="1211125"/>
            <a:ext cx="3545501" cy="18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/>
          <p:nvPr/>
        </p:nvSpPr>
        <p:spPr>
          <a:xfrm>
            <a:off x="455700" y="2571750"/>
            <a:ext cx="3309300" cy="51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0"/>
          <p:cNvCxnSpPr>
            <a:stCxn id="138" idx="3"/>
            <a:endCxn id="140" idx="0"/>
          </p:cNvCxnSpPr>
          <p:nvPr/>
        </p:nvCxnSpPr>
        <p:spPr>
          <a:xfrm>
            <a:off x="3765000" y="2828250"/>
            <a:ext cx="2493000" cy="626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4675" y="3454713"/>
            <a:ext cx="5526475" cy="8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226525" y="365388"/>
            <a:ext cx="8520600" cy="5727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Principe final du jeu</a:t>
            </a:r>
            <a:endParaRPr b="1" sz="24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1423800" y="1037725"/>
            <a:ext cx="6296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Objectif : Survivre à 20 vagues de monstres et protéger le vaisseau</a:t>
            </a:r>
            <a:endParaRPr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424150" y="1520677"/>
            <a:ext cx="349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3 Classes de monstres :</a:t>
            </a:r>
            <a:endParaRPr>
              <a:solidFill>
                <a:srgbClr val="93C47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619362" y="2168112"/>
            <a:ext cx="776764" cy="13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5221450" y="3147625"/>
            <a:ext cx="21168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6266" y="1583725"/>
            <a:ext cx="2220284" cy="197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297136">
            <a:off x="5709425" y="2497187"/>
            <a:ext cx="948000" cy="4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3795311" y="2520375"/>
            <a:ext cx="586418" cy="100528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1439538" y="3637975"/>
            <a:ext cx="113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Classiques 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6108059" y="3637975"/>
            <a:ext cx="77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Lourd</a:t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3605021" y="3637963"/>
            <a:ext cx="77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Scout</a:t>
            </a:r>
            <a:endParaRPr>
              <a:solidFill>
                <a:srgbClr val="93C47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2926250" y="4301300"/>
            <a:ext cx="46803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ontserrat"/>
              <a:buChar char="+"/>
            </a:pPr>
            <a:r>
              <a:rPr b="1" lang="fr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Au moins un Boss...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