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1da739b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1da739b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75dff2bc7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75dff2bc7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81f3f2ed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81f3f2ed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81f3f2ed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81f3f2ed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8305956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8305956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8305956c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8305956c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8305956c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8305956c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8305956c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8305956c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.png"/><Relationship Id="rId7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100" y="1562200"/>
            <a:ext cx="7343775" cy="181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99215" y="-12"/>
            <a:ext cx="344775" cy="3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269100" y="370475"/>
            <a:ext cx="8520600" cy="572700"/>
          </a:xfrm>
          <a:prstGeom prst="rect">
            <a:avLst/>
          </a:prstGeom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Sommaire</a:t>
            </a:r>
            <a:endParaRPr b="1" sz="2400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819350" y="1491404"/>
            <a:ext cx="5375700" cy="25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AutoNum type="arabicParenR"/>
            </a:pPr>
            <a:r>
              <a:rPr lang="fr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But du projet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AutoNum type="arabicParenR"/>
            </a:pPr>
            <a:r>
              <a:rPr lang="fr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Cahier des charges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AutoNum type="arabicParenR"/>
            </a:pPr>
            <a:r>
              <a:rPr lang="fr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Partage du travail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AutoNum type="arabicParenR"/>
            </a:pPr>
            <a:r>
              <a:rPr lang="fr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Architecture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AutoNum type="arabicParenR"/>
            </a:pPr>
            <a:r>
              <a:rPr lang="fr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Détail d’une partie du code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AutoNum type="arabicParenR"/>
            </a:pPr>
            <a:r>
              <a:rPr lang="fr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Démonstration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AutoNum type="arabicParenR"/>
            </a:pPr>
            <a:r>
              <a:rPr lang="fr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0775" y="1125725"/>
            <a:ext cx="1897357" cy="3415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99215" y="-12"/>
            <a:ext cx="344775" cy="3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269100" y="370475"/>
            <a:ext cx="8520600" cy="572700"/>
          </a:xfrm>
          <a:prstGeom prst="rect">
            <a:avLst/>
          </a:prstGeom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But du projet</a:t>
            </a:r>
            <a:endParaRPr b="1" sz="2400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492700" y="1785138"/>
            <a:ext cx="4539600" cy="25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-"/>
            </a:pPr>
            <a:r>
              <a:rPr lang="fr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Un jeu 2D vu du ciel 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-"/>
            </a:pPr>
            <a:r>
              <a:rPr lang="fr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Le but est défendre son vaisseau 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-"/>
            </a:pPr>
            <a:r>
              <a:rPr lang="fr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 perfectionner en python et en POO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-"/>
            </a:pPr>
            <a:r>
              <a:rPr lang="fr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Gérer un projet en équipe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0" y="4798900"/>
            <a:ext cx="882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But du projet </a:t>
            </a:r>
            <a:r>
              <a:rPr b="1" lang="fr" sz="8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/ Cahier des charges / Partage du travail / Architecture / Détail d’une partie du code / Démonstration / Conclusion </a:t>
            </a:r>
            <a:endParaRPr b="1" sz="8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99215" y="-12"/>
            <a:ext cx="344775" cy="3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269100" y="370475"/>
            <a:ext cx="8520600" cy="572700"/>
          </a:xfrm>
          <a:prstGeom prst="rect">
            <a:avLst/>
          </a:prstGeom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Cahier des charges</a:t>
            </a:r>
            <a:endParaRPr b="1" sz="2400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446100" y="1104904"/>
            <a:ext cx="4539600" cy="13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000"/>
              <a:buFont typeface="Montserrat"/>
              <a:buChar char="●"/>
            </a:pPr>
            <a:r>
              <a:rPr lang="fr" sz="1000">
                <a:solidFill>
                  <a:srgbClr val="00FFFF"/>
                </a:solidFill>
                <a:latin typeface="Montserrat"/>
                <a:ea typeface="Montserrat"/>
                <a:cs typeface="Montserrat"/>
                <a:sym typeface="Montserrat"/>
              </a:rPr>
              <a:t>Des monstres qui attaquent le vaisseau et le joueur</a:t>
            </a:r>
            <a:endParaRPr sz="1000">
              <a:solidFill>
                <a:srgbClr val="00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000"/>
              <a:buFont typeface="Montserrat"/>
              <a:buChar char="●"/>
            </a:pPr>
            <a:r>
              <a:rPr lang="fr" sz="1000">
                <a:solidFill>
                  <a:srgbClr val="00FFFF"/>
                </a:solidFill>
                <a:latin typeface="Montserrat"/>
                <a:ea typeface="Montserrat"/>
                <a:cs typeface="Montserrat"/>
                <a:sym typeface="Montserrat"/>
              </a:rPr>
              <a:t>2 armes primaires fonctionnels</a:t>
            </a:r>
            <a:endParaRPr sz="1000">
              <a:solidFill>
                <a:srgbClr val="00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000"/>
              <a:buFont typeface="Montserrat"/>
              <a:buChar char="●"/>
            </a:pPr>
            <a:r>
              <a:rPr lang="fr" sz="1000">
                <a:solidFill>
                  <a:srgbClr val="00FFFF"/>
                </a:solidFill>
                <a:latin typeface="Montserrat"/>
                <a:ea typeface="Montserrat"/>
                <a:cs typeface="Montserrat"/>
                <a:sym typeface="Montserrat"/>
              </a:rPr>
              <a:t>Un système de construction</a:t>
            </a:r>
            <a:endParaRPr sz="1000">
              <a:solidFill>
                <a:srgbClr val="00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000"/>
              <a:buFont typeface="Montserrat"/>
              <a:buChar char="●"/>
            </a:pPr>
            <a:r>
              <a:rPr lang="fr" sz="1000">
                <a:solidFill>
                  <a:srgbClr val="00FFFF"/>
                </a:solidFill>
                <a:latin typeface="Montserrat"/>
                <a:ea typeface="Montserrat"/>
                <a:cs typeface="Montserrat"/>
                <a:sym typeface="Montserrat"/>
              </a:rPr>
              <a:t>Un marchand</a:t>
            </a:r>
            <a:endParaRPr sz="1000">
              <a:solidFill>
                <a:srgbClr val="00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000"/>
              <a:buFont typeface="Montserrat"/>
              <a:buChar char="●"/>
            </a:pPr>
            <a:r>
              <a:rPr lang="fr" sz="1000">
                <a:solidFill>
                  <a:srgbClr val="00FFFF"/>
                </a:solidFill>
                <a:latin typeface="Montserrat"/>
                <a:ea typeface="Montserrat"/>
                <a:cs typeface="Montserrat"/>
                <a:sym typeface="Montserrat"/>
              </a:rPr>
              <a:t>Une “arme secondaire”/utilitaire</a:t>
            </a:r>
            <a:endParaRPr sz="1000">
              <a:solidFill>
                <a:srgbClr val="00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000"/>
              <a:buFont typeface="Montserrat"/>
              <a:buChar char="●"/>
            </a:pPr>
            <a:r>
              <a:rPr lang="fr" sz="1000">
                <a:solidFill>
                  <a:srgbClr val="00FFFF"/>
                </a:solidFill>
                <a:latin typeface="Montserrat"/>
                <a:ea typeface="Montserrat"/>
                <a:cs typeface="Montserrat"/>
                <a:sym typeface="Montserrat"/>
              </a:rPr>
              <a:t>Une sauvegarde</a:t>
            </a:r>
            <a:endParaRPr sz="1000">
              <a:solidFill>
                <a:srgbClr val="00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solidFill>
                <a:srgbClr val="00FFFF"/>
              </a:solidFill>
            </a:endParaRPr>
          </a:p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0" y="4798900"/>
            <a:ext cx="882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But du projet / </a:t>
            </a:r>
            <a:r>
              <a:rPr b="1" lang="fr" sz="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Cahier des charges</a:t>
            </a:r>
            <a:r>
              <a:rPr b="1" lang="fr" sz="8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 / Partage du travail / Architecture / Détail d’une partie du code / Démonstration / Conclusion </a:t>
            </a:r>
            <a:endParaRPr b="1" sz="8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3" name="Google Shape;83;p16"/>
          <p:cNvCxnSpPr/>
          <p:nvPr/>
        </p:nvCxnSpPr>
        <p:spPr>
          <a:xfrm>
            <a:off x="719050" y="2418000"/>
            <a:ext cx="7515000" cy="186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" name="Google Shape;84;p16"/>
          <p:cNvSpPr txBox="1"/>
          <p:nvPr/>
        </p:nvSpPr>
        <p:spPr>
          <a:xfrm>
            <a:off x="6967650" y="2029650"/>
            <a:ext cx="1504800" cy="5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fr" sz="2500">
                <a:solidFill>
                  <a:srgbClr val="00FFFF"/>
                </a:solidFill>
                <a:latin typeface="Montserrat"/>
                <a:ea typeface="Montserrat"/>
                <a:cs typeface="Montserrat"/>
                <a:sym typeface="Montserrat"/>
              </a:rPr>
              <a:t>ALPHA</a:t>
            </a:r>
            <a:endParaRPr b="1" sz="2500"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46100" y="2502000"/>
            <a:ext cx="6725700" cy="8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Montserrat"/>
              <a:buChar char="●"/>
            </a:pPr>
            <a:r>
              <a:rPr lang="fr" sz="10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Ajouter des armes primaires/secondaires</a:t>
            </a:r>
            <a:endParaRPr sz="10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Montserrat"/>
              <a:buChar char="●"/>
            </a:pPr>
            <a:r>
              <a:rPr lang="fr" sz="10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Programmer des fonctionnalités de chapeau → des sorts comme par exemple la téléportation</a:t>
            </a:r>
            <a:endParaRPr sz="10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Montserrat"/>
              <a:buChar char="●"/>
            </a:pPr>
            <a:r>
              <a:rPr lang="fr" sz="10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Ajouter d’autres types de monstres </a:t>
            </a:r>
            <a:endParaRPr sz="10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Montserrat"/>
              <a:buChar char="●"/>
            </a:pPr>
            <a:r>
              <a:rPr lang="fr" sz="10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Ajout de mines de proximités et de trousses de soin</a:t>
            </a:r>
            <a:endParaRPr sz="10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solidFill>
                <a:srgbClr val="FF0000"/>
              </a:solidFill>
            </a:endParaRPr>
          </a:p>
        </p:txBody>
      </p:sp>
      <p:cxnSp>
        <p:nvCxnSpPr>
          <p:cNvPr id="86" name="Google Shape;86;p16"/>
          <p:cNvCxnSpPr/>
          <p:nvPr/>
        </p:nvCxnSpPr>
        <p:spPr>
          <a:xfrm>
            <a:off x="719050" y="3331200"/>
            <a:ext cx="7515000" cy="18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" name="Google Shape;87;p16"/>
          <p:cNvSpPr txBox="1"/>
          <p:nvPr/>
        </p:nvSpPr>
        <p:spPr>
          <a:xfrm>
            <a:off x="7284900" y="2956775"/>
            <a:ext cx="1504800" cy="5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fr" sz="25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BETA</a:t>
            </a:r>
            <a:endParaRPr b="1" sz="2500">
              <a:solidFill>
                <a:srgbClr val="FF0000"/>
              </a:solidFill>
            </a:endParaRPr>
          </a:p>
        </p:txBody>
      </p:sp>
      <p:cxnSp>
        <p:nvCxnSpPr>
          <p:cNvPr id="88" name="Google Shape;88;p16"/>
          <p:cNvCxnSpPr/>
          <p:nvPr/>
        </p:nvCxnSpPr>
        <p:spPr>
          <a:xfrm>
            <a:off x="695300" y="4185275"/>
            <a:ext cx="7515000" cy="186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" name="Google Shape;89;p16"/>
          <p:cNvSpPr txBox="1"/>
          <p:nvPr/>
        </p:nvSpPr>
        <p:spPr>
          <a:xfrm>
            <a:off x="446100" y="3498875"/>
            <a:ext cx="47268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Montserrat"/>
              <a:buChar char="●"/>
            </a:pPr>
            <a:r>
              <a:rPr lang="fr" sz="10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Ajout d’un score (calculé en fonction de beaucoup de facteurs)</a:t>
            </a:r>
            <a:endParaRPr sz="1000"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Montserrat"/>
              <a:buChar char="●"/>
            </a:pPr>
            <a:r>
              <a:rPr lang="fr" sz="10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Ajout de coffres de stockages et de loot </a:t>
            </a:r>
            <a:endParaRPr sz="1000"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Montserrat"/>
              <a:buChar char="●"/>
            </a:pPr>
            <a:r>
              <a:rPr lang="fr" sz="10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BONUS : Ajout d’encore plus d’item</a:t>
            </a:r>
            <a:endParaRPr sz="1000"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6943900" y="3809988"/>
            <a:ext cx="1504800" cy="5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fr" sz="25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FINALE</a:t>
            </a:r>
            <a:endParaRPr b="1" sz="2500">
              <a:solidFill>
                <a:schemeClr val="accent4"/>
              </a:solidFill>
            </a:endParaRPr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99215" y="-12"/>
            <a:ext cx="344775" cy="3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269100" y="370475"/>
            <a:ext cx="8520600" cy="572700"/>
          </a:xfrm>
          <a:prstGeom prst="rect">
            <a:avLst/>
          </a:prstGeom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Partage du travail</a:t>
            </a:r>
            <a:endParaRPr b="1" sz="2400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0" y="4798900"/>
            <a:ext cx="882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But du projet / Cahier des charges / </a:t>
            </a:r>
            <a:r>
              <a:rPr b="1" lang="fr" sz="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Partage du travail</a:t>
            </a:r>
            <a:r>
              <a:rPr b="1" lang="fr" sz="8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 / Architecture / Détail d’une partie du code / Démonstration / Conclusion </a:t>
            </a:r>
            <a:endParaRPr b="1" sz="8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3846000" y="1461900"/>
            <a:ext cx="1167000" cy="5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fr" sz="2500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CODE</a:t>
            </a:r>
            <a:endParaRPr b="1" sz="2500">
              <a:solidFill>
                <a:srgbClr val="F1C232"/>
              </a:solidFill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439875" y="3291525"/>
            <a:ext cx="2580600" cy="5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fr" sz="2000">
                <a:solidFill>
                  <a:srgbClr val="A64D79"/>
                </a:solidFill>
                <a:latin typeface="Montserrat"/>
                <a:ea typeface="Montserrat"/>
                <a:cs typeface="Montserrat"/>
                <a:sym typeface="Montserrat"/>
              </a:rPr>
              <a:t>GRAPHISMES</a:t>
            </a:r>
            <a:endParaRPr b="1" sz="2000">
              <a:solidFill>
                <a:srgbClr val="A64D79"/>
              </a:solidFill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6470400" y="3449925"/>
            <a:ext cx="2319300" cy="5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fr" sz="2000">
                <a:solidFill>
                  <a:srgbClr val="9900FF"/>
                </a:solidFill>
                <a:latin typeface="Montserrat"/>
                <a:ea typeface="Montserrat"/>
                <a:cs typeface="Montserrat"/>
                <a:sym typeface="Montserrat"/>
              </a:rPr>
              <a:t>SONS ET MUSIQUES</a:t>
            </a:r>
            <a:endParaRPr b="1" sz="2000">
              <a:solidFill>
                <a:srgbClr val="9900FF"/>
              </a:solidFill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3164250" y="3235600"/>
            <a:ext cx="2530500" cy="5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fr" sz="3300">
                <a:solidFill>
                  <a:srgbClr val="A64D79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lang="fr" sz="3300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b="1" lang="fr" sz="3300">
                <a:solidFill>
                  <a:srgbClr val="9900FF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b="1" lang="fr" sz="3300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lang="fr" sz="3300">
                <a:solidFill>
                  <a:srgbClr val="A64D79"/>
                </a:solidFill>
                <a:latin typeface="Montserrat"/>
                <a:ea typeface="Montserrat"/>
                <a:cs typeface="Montserrat"/>
                <a:sym typeface="Montserrat"/>
              </a:rPr>
              <a:t>O</a:t>
            </a:r>
            <a:r>
              <a:rPr b="1" lang="fr" sz="3300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M</a:t>
            </a:r>
            <a:r>
              <a:rPr b="1" lang="fr" sz="3300">
                <a:solidFill>
                  <a:srgbClr val="9900FF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endParaRPr b="1" sz="3300">
              <a:solidFill>
                <a:srgbClr val="9900FF"/>
              </a:solidFill>
            </a:endParaRPr>
          </a:p>
        </p:txBody>
      </p:sp>
      <p:cxnSp>
        <p:nvCxnSpPr>
          <p:cNvPr id="103" name="Google Shape;103;p17"/>
          <p:cNvCxnSpPr/>
          <p:nvPr/>
        </p:nvCxnSpPr>
        <p:spPr>
          <a:xfrm>
            <a:off x="4334400" y="2194375"/>
            <a:ext cx="9300" cy="6990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7"/>
          <p:cNvCxnSpPr/>
          <p:nvPr/>
        </p:nvCxnSpPr>
        <p:spPr>
          <a:xfrm rot="10800000">
            <a:off x="5791200" y="3651600"/>
            <a:ext cx="416100" cy="57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7"/>
          <p:cNvCxnSpPr/>
          <p:nvPr/>
        </p:nvCxnSpPr>
        <p:spPr>
          <a:xfrm flipH="1" rot="10800000">
            <a:off x="2591925" y="3562425"/>
            <a:ext cx="288900" cy="300"/>
          </a:xfrm>
          <a:prstGeom prst="straightConnector1">
            <a:avLst/>
          </a:prstGeom>
          <a:noFill/>
          <a:ln cap="flat" cmpd="sng" w="9525">
            <a:solidFill>
              <a:srgbClr val="A64D7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" name="Google Shape;106;p17"/>
          <p:cNvSpPr txBox="1"/>
          <p:nvPr/>
        </p:nvSpPr>
        <p:spPr>
          <a:xfrm>
            <a:off x="783725" y="1652275"/>
            <a:ext cx="1659000" cy="5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fr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GUILLAUME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6470400" y="1553100"/>
            <a:ext cx="1067700" cy="5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fr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ALEXIS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108" name="Google Shape;108;p17"/>
          <p:cNvCxnSpPr/>
          <p:nvPr/>
        </p:nvCxnSpPr>
        <p:spPr>
          <a:xfrm flipH="1" rot="10800000">
            <a:off x="2442725" y="1756450"/>
            <a:ext cx="764100" cy="11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7"/>
          <p:cNvCxnSpPr/>
          <p:nvPr/>
        </p:nvCxnSpPr>
        <p:spPr>
          <a:xfrm rot="10800000">
            <a:off x="5517775" y="1765750"/>
            <a:ext cx="833100" cy="1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17"/>
          <p:cNvCxnSpPr/>
          <p:nvPr/>
        </p:nvCxnSpPr>
        <p:spPr>
          <a:xfrm>
            <a:off x="6894650" y="2095200"/>
            <a:ext cx="11400" cy="844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17"/>
          <p:cNvCxnSpPr/>
          <p:nvPr/>
        </p:nvCxnSpPr>
        <p:spPr>
          <a:xfrm>
            <a:off x="1381750" y="2194375"/>
            <a:ext cx="11400" cy="844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99215" y="-12"/>
            <a:ext cx="344775" cy="3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269100" y="370475"/>
            <a:ext cx="8520600" cy="572700"/>
          </a:xfrm>
          <a:prstGeom prst="rect">
            <a:avLst/>
          </a:prstGeom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Architecture</a:t>
            </a:r>
            <a:endParaRPr b="1" sz="2400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0" y="4798900"/>
            <a:ext cx="882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But du projet / Cahier des charges / Partage du travail / </a:t>
            </a:r>
            <a:r>
              <a:rPr b="1" lang="fr" sz="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Architecture</a:t>
            </a:r>
            <a:r>
              <a:rPr b="1" lang="fr" sz="8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 / Détail d’une partie du code / Démonstration / Conclusion </a:t>
            </a:r>
            <a:endParaRPr b="1" sz="8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425" y="1074800"/>
            <a:ext cx="5318752" cy="3724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99215" y="-12"/>
            <a:ext cx="344775" cy="3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269100" y="370475"/>
            <a:ext cx="8520600" cy="572700"/>
          </a:xfrm>
          <a:prstGeom prst="rect">
            <a:avLst/>
          </a:prstGeom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Détail d’une partie du code</a:t>
            </a:r>
            <a:endParaRPr b="1" sz="2400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0" y="4798900"/>
            <a:ext cx="882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But du projet / Cahier des charges / Partage du travail / Architecture / </a:t>
            </a:r>
            <a:r>
              <a:rPr b="1" lang="fr" sz="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Détail d’une partie du code</a:t>
            </a:r>
            <a:r>
              <a:rPr b="1" lang="fr" sz="8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 / Démonstration / Conclusion </a:t>
            </a:r>
            <a:endParaRPr b="1" sz="8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875" y="1058300"/>
            <a:ext cx="7101849" cy="3550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99215" y="-12"/>
            <a:ext cx="344775" cy="3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269100" y="370475"/>
            <a:ext cx="8520600" cy="572700"/>
          </a:xfrm>
          <a:prstGeom prst="rect">
            <a:avLst/>
          </a:prstGeom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Démonstration</a:t>
            </a:r>
            <a:endParaRPr b="1" sz="2400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" name="Google Shape;13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0" y="4798900"/>
            <a:ext cx="882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But du projet / Cahier des charges / Partage du travail / Architecture / Détail d’une partie du code / </a:t>
            </a:r>
            <a:r>
              <a:rPr b="1" lang="fr" sz="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Démonstration</a:t>
            </a:r>
            <a:r>
              <a:rPr b="1" lang="fr" sz="8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 / Conclusion </a:t>
            </a:r>
            <a:endParaRPr b="1" sz="8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99215" y="-12"/>
            <a:ext cx="344775" cy="34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5275" y="1052625"/>
            <a:ext cx="5773451" cy="363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259775" y="370475"/>
            <a:ext cx="8520600" cy="572700"/>
          </a:xfrm>
          <a:prstGeom prst="rect">
            <a:avLst/>
          </a:prstGeom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endParaRPr b="1" sz="2400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146" name="Google Shape;146;p21"/>
          <p:cNvSpPr txBox="1"/>
          <p:nvPr/>
        </p:nvSpPr>
        <p:spPr>
          <a:xfrm>
            <a:off x="0" y="4798900"/>
            <a:ext cx="882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But du projet / Cahier des charges / Partage du travail / Architecture / Détail d’une partie du code / Démonstration / </a:t>
            </a:r>
            <a:r>
              <a:rPr b="1" lang="fr" sz="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Conclusion </a:t>
            </a:r>
            <a:endParaRPr b="1" sz="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7" name="Google Shape;14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8375" y="1305263"/>
            <a:ext cx="35814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0969" y="2347526"/>
            <a:ext cx="6382481" cy="67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7054" y="3973274"/>
            <a:ext cx="7910319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40187" y="3109363"/>
            <a:ext cx="6863626" cy="77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99215" y="-12"/>
            <a:ext cx="344775" cy="3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