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0"/>
    <p:restoredTop sz="94654"/>
  </p:normalViewPr>
  <p:slideViewPr>
    <p:cSldViewPr snapToGrid="0" snapToObjects="1">
      <p:cViewPr varScale="1">
        <p:scale>
          <a:sx n="131" d="100"/>
          <a:sy n="131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DC7BD-5D74-D947-B9F4-DD73AAF4926A}" type="datetimeFigureOut">
              <a:rPr lang="en-US" smtClean="0"/>
              <a:t>6/15/17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387CB-7311-AB44-A741-8CF1FFA62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5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387CB-7311-AB44-A741-8CF1FFA627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3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8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4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6/15/17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6/15/17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2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6/15/17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9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39A-1CCA-A748-8CE0-605CC6B62B25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539A-1CCA-A748-8CE0-605CC6B62B25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4CA06-50C4-1F40-BA61-46C2454D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7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56" y="1749779"/>
            <a:ext cx="3703310" cy="1518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49" y="4302465"/>
            <a:ext cx="4040717" cy="1202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178" y="2237638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/>
              <a:t>Scala Pills #5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178" y="3613253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CQRS / Event Sourcing using </a:t>
            </a:r>
            <a:r>
              <a:rPr lang="en-US" sz="2800" b="1" dirty="0" err="1"/>
              <a:t>Akka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69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/ DDD with </a:t>
            </a:r>
            <a:r>
              <a:rPr lang="en-US" dirty="0" err="1" smtClean="0"/>
              <a:t>Akka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2933"/>
            <a:ext cx="10515600" cy="387403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Finally some code!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198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7019" y="2370667"/>
            <a:ext cx="8107052" cy="2887133"/>
          </a:xfrm>
        </p:spPr>
        <p:txBody>
          <a:bodyPr>
            <a:normAutofit/>
          </a:bodyPr>
          <a:lstStyle/>
          <a:p>
            <a:pPr marL="742950" indent="-742950" algn="just">
              <a:buAutoNum type="arabicPeriod"/>
            </a:pPr>
            <a:r>
              <a:rPr lang="en-US" sz="3600" dirty="0" smtClean="0"/>
              <a:t>CQRS / Event sourcing overview</a:t>
            </a:r>
          </a:p>
          <a:p>
            <a:pPr marL="742950" indent="-742950" algn="just">
              <a:buAutoNum type="arabicPeriod"/>
            </a:pPr>
            <a:r>
              <a:rPr lang="en-US" sz="3600" dirty="0" err="1" smtClean="0"/>
              <a:t>Akka</a:t>
            </a:r>
            <a:r>
              <a:rPr lang="en-US" sz="3600" dirty="0" smtClean="0"/>
              <a:t> basic concepts</a:t>
            </a:r>
          </a:p>
          <a:p>
            <a:pPr marL="742950" indent="-742950" algn="just">
              <a:buAutoNum type="arabicPeriod"/>
            </a:pPr>
            <a:r>
              <a:rPr lang="en-US" sz="3600" dirty="0" smtClean="0"/>
              <a:t>CQRS using </a:t>
            </a:r>
            <a:r>
              <a:rPr lang="en-US" sz="3600" dirty="0" err="1" smtClean="0"/>
              <a:t>Akka</a:t>
            </a:r>
            <a:r>
              <a:rPr lang="en-US" sz="3600" dirty="0" smtClean="0"/>
              <a:t> + </a:t>
            </a:r>
            <a:r>
              <a:rPr lang="en-US" sz="3600" dirty="0" err="1" smtClean="0"/>
              <a:t>Akka</a:t>
            </a:r>
            <a:r>
              <a:rPr lang="en-US" sz="3600" dirty="0" smtClean="0"/>
              <a:t>-persistence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 flipV="1">
            <a:off x="1401452" y="1086071"/>
            <a:ext cx="9144000" cy="45719"/>
          </a:xfrm>
        </p:spPr>
        <p:txBody>
          <a:bodyPr>
            <a:normAutofit fontScale="90000"/>
          </a:bodyPr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/ Event sourcing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2933"/>
            <a:ext cx="10515600" cy="3874030"/>
          </a:xfrm>
        </p:spPr>
        <p:txBody>
          <a:bodyPr/>
          <a:lstStyle/>
          <a:p>
            <a:r>
              <a:rPr lang="en-US" dirty="0" smtClean="0"/>
              <a:t>Do not update the past!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Updating a row in a </a:t>
            </a:r>
            <a:r>
              <a:rPr lang="en-US" dirty="0" err="1" smtClean="0"/>
              <a:t>db</a:t>
            </a:r>
            <a:r>
              <a:rPr lang="en-US" dirty="0" smtClean="0"/>
              <a:t> is a loss of data (= shared mutable state)</a:t>
            </a:r>
          </a:p>
          <a:p>
            <a:pPr lvl="1"/>
            <a:r>
              <a:rPr lang="en-US" dirty="0" smtClean="0"/>
              <a:t>Succession of events</a:t>
            </a:r>
          </a:p>
          <a:p>
            <a:pPr lvl="1"/>
            <a:r>
              <a:rPr lang="en-US" dirty="0" smtClean="0"/>
              <a:t>Journal of immutable facts (= events)</a:t>
            </a:r>
          </a:p>
          <a:p>
            <a:pPr lvl="1"/>
            <a:r>
              <a:rPr lang="en-US" dirty="0" smtClean="0"/>
              <a:t>Tradeoff: storing the past vs. losing data</a:t>
            </a:r>
          </a:p>
          <a:p>
            <a:pPr lvl="1"/>
            <a:r>
              <a:rPr lang="en-US" dirty="0" smtClean="0"/>
              <a:t>Is data important?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0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/ Event sourcing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Problem: how to read the data? Read all events?</a:t>
            </a:r>
          </a:p>
          <a:p>
            <a:pPr lvl="1"/>
            <a:r>
              <a:rPr lang="en-US" dirty="0" smtClean="0"/>
              <a:t>View materializers for each client of the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How to model application from that? </a:t>
            </a:r>
            <a:r>
              <a:rPr lang="en-US" dirty="0" smtClean="0">
                <a:sym typeface="Wingdings"/>
              </a:rPr>
              <a:t> CQRS / DDD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1444975" y="3640314"/>
            <a:ext cx="598311" cy="5870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gnetic Disk 5"/>
          <p:cNvSpPr/>
          <p:nvPr/>
        </p:nvSpPr>
        <p:spPr>
          <a:xfrm>
            <a:off x="3022595" y="2994708"/>
            <a:ext cx="375360" cy="187823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10084858" y="3587199"/>
            <a:ext cx="598311" cy="5870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2043286" y="3933825"/>
            <a:ext cx="979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1"/>
          </p:cNvCxnSpPr>
          <p:nvPr/>
        </p:nvCxnSpPr>
        <p:spPr>
          <a:xfrm flipV="1">
            <a:off x="3397955" y="3125346"/>
            <a:ext cx="1150055" cy="808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4"/>
            <a:endCxn id="9" idx="1"/>
          </p:cNvCxnSpPr>
          <p:nvPr/>
        </p:nvCxnSpPr>
        <p:spPr>
          <a:xfrm>
            <a:off x="3397955" y="3933825"/>
            <a:ext cx="1147938" cy="59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67377" y="4835031"/>
            <a:ext cx="8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2" name="Magnetic Disk 11"/>
          <p:cNvSpPr/>
          <p:nvPr/>
        </p:nvSpPr>
        <p:spPr>
          <a:xfrm>
            <a:off x="6278034" y="2862394"/>
            <a:ext cx="598311" cy="52026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4548010" y="2862394"/>
            <a:ext cx="1162756" cy="525904"/>
            <a:chOff x="4920544" y="2823235"/>
            <a:chExt cx="1162756" cy="525904"/>
          </a:xfrm>
        </p:grpSpPr>
        <p:sp>
          <p:nvSpPr>
            <p:cNvPr id="7" name="Rectangle 6"/>
            <p:cNvSpPr/>
            <p:nvPr/>
          </p:nvSpPr>
          <p:spPr>
            <a:xfrm>
              <a:off x="4920544" y="2823235"/>
              <a:ext cx="1162756" cy="5259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11399" y="2955549"/>
              <a:ext cx="891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View Mat 1</a:t>
              </a:r>
            </a:p>
          </p:txBody>
        </p:sp>
      </p:grpSp>
      <p:sp>
        <p:nvSpPr>
          <p:cNvPr id="13" name="Magnetic Disk 12"/>
          <p:cNvSpPr/>
          <p:nvPr/>
        </p:nvSpPr>
        <p:spPr>
          <a:xfrm>
            <a:off x="6328131" y="4255071"/>
            <a:ext cx="572912" cy="52026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545893" y="4267585"/>
            <a:ext cx="1162756" cy="525904"/>
            <a:chOff x="4918427" y="4228426"/>
            <a:chExt cx="1162756" cy="525904"/>
          </a:xfrm>
        </p:grpSpPr>
        <p:sp>
          <p:nvSpPr>
            <p:cNvPr id="9" name="Rectangle 8"/>
            <p:cNvSpPr/>
            <p:nvPr/>
          </p:nvSpPr>
          <p:spPr>
            <a:xfrm>
              <a:off x="4918427" y="4228426"/>
              <a:ext cx="1162756" cy="5259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91998" y="4345210"/>
              <a:ext cx="891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View Mat 2</a:t>
              </a:r>
              <a:endParaRPr lang="en-US" sz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905744" y="3611103"/>
            <a:ext cx="1004701" cy="525904"/>
            <a:chOff x="6738055" y="3546421"/>
            <a:chExt cx="1004701" cy="525904"/>
          </a:xfrm>
        </p:grpSpPr>
        <p:sp>
          <p:nvSpPr>
            <p:cNvPr id="37" name="Rectangle 36"/>
            <p:cNvSpPr/>
            <p:nvPr/>
          </p:nvSpPr>
          <p:spPr>
            <a:xfrm>
              <a:off x="6738055" y="3546421"/>
              <a:ext cx="1004701" cy="5259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181" y="3631362"/>
              <a:ext cx="89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Server</a:t>
              </a:r>
              <a:endParaRPr lang="en-US" dirty="0" smtClean="0"/>
            </a:p>
          </p:txBody>
        </p:sp>
      </p:grpSp>
      <p:cxnSp>
        <p:nvCxnSpPr>
          <p:cNvPr id="43" name="Straight Arrow Connector 42"/>
          <p:cNvCxnSpPr>
            <a:stCxn id="11" idx="2"/>
            <a:endCxn id="37" idx="3"/>
          </p:cNvCxnSpPr>
          <p:nvPr/>
        </p:nvCxnSpPr>
        <p:spPr>
          <a:xfrm flipH="1" flipV="1">
            <a:off x="8910445" y="3874055"/>
            <a:ext cx="1174413" cy="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3"/>
            <a:endCxn id="12" idx="2"/>
          </p:cNvCxnSpPr>
          <p:nvPr/>
        </p:nvCxnSpPr>
        <p:spPr>
          <a:xfrm flipV="1">
            <a:off x="5710766" y="3122524"/>
            <a:ext cx="567268" cy="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3"/>
            <a:endCxn id="13" idx="2"/>
          </p:cNvCxnSpPr>
          <p:nvPr/>
        </p:nvCxnSpPr>
        <p:spPr>
          <a:xfrm flipV="1">
            <a:off x="5708649" y="4515201"/>
            <a:ext cx="619482" cy="1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7" idx="1"/>
            <a:endCxn id="12" idx="4"/>
          </p:cNvCxnSpPr>
          <p:nvPr/>
        </p:nvCxnSpPr>
        <p:spPr>
          <a:xfrm flipH="1" flipV="1">
            <a:off x="6876345" y="3122524"/>
            <a:ext cx="1029399" cy="75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7" idx="1"/>
            <a:endCxn id="13" idx="4"/>
          </p:cNvCxnSpPr>
          <p:nvPr/>
        </p:nvCxnSpPr>
        <p:spPr>
          <a:xfrm flipH="1">
            <a:off x="6901043" y="3874055"/>
            <a:ext cx="1004701" cy="64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74334" y="3926876"/>
            <a:ext cx="89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Command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9193036" y="3894485"/>
            <a:ext cx="89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Queries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2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11" grpId="0" animBg="1"/>
      <p:bldP spid="34" grpId="0"/>
      <p:bldP spid="12" grpId="0" animBg="1"/>
      <p:bldP spid="13" grpId="0" animBg="1"/>
      <p:bldP spid="70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/ Event sourcing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Command/Query Responsibility Segregation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Commands are stored as events (or from events)</a:t>
            </a:r>
          </a:p>
          <a:p>
            <a:pPr lvl="1"/>
            <a:r>
              <a:rPr lang="en-US" dirty="0" smtClean="0"/>
              <a:t>Queries are made on a different, optimized, data store</a:t>
            </a:r>
          </a:p>
          <a:p>
            <a:pPr lvl="1"/>
            <a:r>
              <a:rPr lang="en-US" dirty="0" smtClean="0"/>
              <a:t>Both can scale independently according to needs</a:t>
            </a:r>
          </a:p>
          <a:p>
            <a:pPr lvl="2"/>
            <a:r>
              <a:rPr lang="en-US" dirty="0" smtClean="0"/>
              <a:t>Physically (clustering, different locations, mirroring, backup</a:t>
            </a:r>
            <a:r>
              <a:rPr lang="is-IS" dirty="0" smtClean="0"/>
              <a:t>…)</a:t>
            </a:r>
          </a:p>
          <a:p>
            <a:pPr lvl="2"/>
            <a:r>
              <a:rPr lang="is-IS" dirty="0" smtClean="0"/>
              <a:t>F</a:t>
            </a:r>
            <a:r>
              <a:rPr lang="en-US" dirty="0" smtClean="0"/>
              <a:t>u</a:t>
            </a:r>
            <a:r>
              <a:rPr lang="is-IS" dirty="0" smtClean="0"/>
              <a:t>nctionally: new views, new materialisers... =&gt; no impact on “write” side</a:t>
            </a:r>
            <a:endParaRPr lang="en-US" dirty="0" smtClean="0"/>
          </a:p>
          <a:p>
            <a:pPr lvl="1"/>
            <a:r>
              <a:rPr lang="en-US" dirty="0" smtClean="0"/>
              <a:t>Flexibility: different techs on each side, different data stores (searching, big data, analytics, </a:t>
            </a:r>
            <a:r>
              <a:rPr lang="en-US" smtClean="0"/>
              <a:t>denormalised</a:t>
            </a:r>
            <a:r>
              <a:rPr lang="en-US" dirty="0" smtClean="0"/>
              <a:t> document-based storage,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Eventual consistency</a:t>
            </a:r>
          </a:p>
          <a:p>
            <a:pPr lvl="1"/>
            <a:r>
              <a:rPr lang="is-IS" dirty="0" smtClean="0"/>
              <a:t>Events can be replayed to regenerate current state and views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4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2286003" y="3443111"/>
            <a:ext cx="7140219" cy="287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/ Event sourcing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Domain Driven Design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vent </a:t>
            </a:r>
            <a:r>
              <a:rPr lang="en-US" dirty="0"/>
              <a:t>handler </a:t>
            </a:r>
            <a:r>
              <a:rPr lang="en-US" dirty="0" smtClean="0"/>
              <a:t>persists </a:t>
            </a:r>
            <a:r>
              <a:rPr lang="en-US" dirty="0"/>
              <a:t>and handles them by generating command(s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Aggregate Roots: </a:t>
            </a:r>
            <a:r>
              <a:rPr lang="en-US" dirty="0" smtClean="0"/>
              <a:t>encapsulated </a:t>
            </a:r>
            <a:r>
              <a:rPr lang="en-US" dirty="0"/>
              <a:t>set of </a:t>
            </a:r>
            <a:r>
              <a:rPr lang="en-US" dirty="0" smtClean="0"/>
              <a:t>entities, NOT </a:t>
            </a:r>
            <a:r>
              <a:rPr lang="en-US" dirty="0"/>
              <a:t>persisted</a:t>
            </a:r>
          </a:p>
          <a:p>
            <a:pPr lvl="1"/>
            <a:r>
              <a:rPr lang="en-US" dirty="0" smtClean="0"/>
              <a:t>Command handler in AR: Instantiates / mutates AR, Generate events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93046" y="4229802"/>
            <a:ext cx="575733" cy="609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585155" y="4066800"/>
            <a:ext cx="1422401" cy="1848577"/>
            <a:chOff x="2551288" y="4041421"/>
            <a:chExt cx="1422401" cy="1778042"/>
          </a:xfrm>
        </p:grpSpPr>
        <p:grpSp>
          <p:nvGrpSpPr>
            <p:cNvPr id="10" name="Group 9"/>
            <p:cNvGrpSpPr/>
            <p:nvPr/>
          </p:nvGrpSpPr>
          <p:grpSpPr>
            <a:xfrm>
              <a:off x="2551288" y="4041421"/>
              <a:ext cx="1422401" cy="1778042"/>
              <a:chOff x="2551288" y="4041421"/>
              <a:chExt cx="1422401" cy="177804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551288" y="4041421"/>
                <a:ext cx="1422401" cy="897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804575" y="4227806"/>
                <a:ext cx="939806" cy="562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Event Handler</a:t>
                </a:r>
              </a:p>
            </p:txBody>
          </p:sp>
          <p:sp>
            <p:nvSpPr>
              <p:cNvPr id="8" name="Magnetic Disk 7"/>
              <p:cNvSpPr/>
              <p:nvPr/>
            </p:nvSpPr>
            <p:spPr>
              <a:xfrm>
                <a:off x="2963331" y="5113925"/>
                <a:ext cx="598311" cy="705538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314" y="5327634"/>
                <a:ext cx="574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Event </a:t>
                </a:r>
              </a:p>
              <a:p>
                <a:r>
                  <a:rPr lang="en-US" sz="1200" dirty="0" smtClean="0"/>
                  <a:t>Store</a:t>
                </a:r>
              </a:p>
            </p:txBody>
          </p:sp>
        </p:grpSp>
        <p:cxnSp>
          <p:nvCxnSpPr>
            <p:cNvPr id="12" name="Straight Connector 11"/>
            <p:cNvCxnSpPr>
              <a:stCxn id="6" idx="2"/>
              <a:endCxn id="8" idx="1"/>
            </p:cNvCxnSpPr>
            <p:nvPr/>
          </p:nvCxnSpPr>
          <p:spPr>
            <a:xfrm flipH="1">
              <a:off x="3262487" y="4938444"/>
              <a:ext cx="2" cy="175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>
            <a:stCxn id="4" idx="6"/>
            <a:endCxn id="6" idx="1"/>
          </p:cNvCxnSpPr>
          <p:nvPr/>
        </p:nvCxnSpPr>
        <p:spPr>
          <a:xfrm flipV="1">
            <a:off x="1368779" y="4533104"/>
            <a:ext cx="1216376" cy="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2048" y="4578149"/>
            <a:ext cx="90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“External”   Event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66646" y="4085165"/>
            <a:ext cx="1696157" cy="737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39090" y="4253861"/>
            <a:ext cx="623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03713" y="4237212"/>
            <a:ext cx="541867" cy="483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79913" y="4284639"/>
            <a:ext cx="465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</a:t>
            </a:r>
          </a:p>
        </p:txBody>
      </p:sp>
      <p:cxnSp>
        <p:nvCxnSpPr>
          <p:cNvPr id="22" name="Straight Arrow Connector 21"/>
          <p:cNvCxnSpPr>
            <a:endCxn id="19" idx="1"/>
          </p:cNvCxnSpPr>
          <p:nvPr/>
        </p:nvCxnSpPr>
        <p:spPr>
          <a:xfrm>
            <a:off x="4004381" y="4383923"/>
            <a:ext cx="1699332" cy="9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06706" y="4077493"/>
            <a:ext cx="905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Command</a:t>
            </a:r>
            <a:endParaRPr lang="en-US" sz="1200" dirty="0" smtClean="0"/>
          </a:p>
        </p:txBody>
      </p:sp>
      <p:cxnSp>
        <p:nvCxnSpPr>
          <p:cNvPr id="25" name="Straight Arrow Connector 24"/>
          <p:cNvCxnSpPr>
            <a:stCxn id="17" idx="3"/>
          </p:cNvCxnSpPr>
          <p:nvPr/>
        </p:nvCxnSpPr>
        <p:spPr>
          <a:xfrm flipV="1">
            <a:off x="7162803" y="4354492"/>
            <a:ext cx="774699" cy="9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</p:cNvCxnSpPr>
          <p:nvPr/>
        </p:nvCxnSpPr>
        <p:spPr>
          <a:xfrm>
            <a:off x="7162803" y="4453917"/>
            <a:ext cx="774699" cy="6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</p:cNvCxnSpPr>
          <p:nvPr/>
        </p:nvCxnSpPr>
        <p:spPr>
          <a:xfrm>
            <a:off x="7162803" y="4453917"/>
            <a:ext cx="807153" cy="26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30636" y="4229802"/>
            <a:ext cx="94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 Events</a:t>
            </a:r>
          </a:p>
        </p:txBody>
      </p:sp>
      <p:cxnSp>
        <p:nvCxnSpPr>
          <p:cNvPr id="32" name="Elbow Connector 31"/>
          <p:cNvCxnSpPr>
            <a:stCxn id="30" idx="0"/>
            <a:endCxn id="6" idx="0"/>
          </p:cNvCxnSpPr>
          <p:nvPr/>
        </p:nvCxnSpPr>
        <p:spPr>
          <a:xfrm rot="16200000" flipV="1">
            <a:off x="5819415" y="1543741"/>
            <a:ext cx="163002" cy="5209119"/>
          </a:xfrm>
          <a:prstGeom prst="bentConnector3">
            <a:avLst>
              <a:gd name="adj1" fmla="val 24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>
            <a:off x="4007556" y="4533104"/>
            <a:ext cx="1696157" cy="9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461006" y="5242031"/>
            <a:ext cx="1696157" cy="737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533450" y="5410727"/>
            <a:ext cx="623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98073" y="5394078"/>
            <a:ext cx="541867" cy="483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774273" y="5441505"/>
            <a:ext cx="465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7157163" y="5511358"/>
            <a:ext cx="774699" cy="9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157163" y="5610783"/>
            <a:ext cx="774699" cy="6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57163" y="5610783"/>
            <a:ext cx="807153" cy="26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6" idx="1"/>
          </p:cNvCxnSpPr>
          <p:nvPr/>
        </p:nvCxnSpPr>
        <p:spPr>
          <a:xfrm>
            <a:off x="4004381" y="4822668"/>
            <a:ext cx="1693692" cy="81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057455" y="5341473"/>
            <a:ext cx="94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 Events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416333" y="5676147"/>
            <a:ext cx="94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DDD Engine</a:t>
            </a:r>
          </a:p>
        </p:txBody>
      </p:sp>
    </p:spTree>
    <p:extLst>
      <p:ext uri="{BB962C8B-B14F-4D97-AF65-F5344CB8AC3E}">
        <p14:creationId xmlns:p14="http://schemas.microsoft.com/office/powerpoint/2010/main" val="719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4" grpId="0" animBg="1"/>
      <p:bldP spid="16" grpId="0"/>
      <p:bldP spid="17" grpId="0" animBg="1"/>
      <p:bldP spid="18" grpId="0"/>
      <p:bldP spid="19" grpId="0" animBg="1"/>
      <p:bldP spid="20" grpId="0"/>
      <p:bldP spid="23" grpId="0"/>
      <p:bldP spid="30" grpId="0"/>
      <p:bldP spid="54" grpId="0" animBg="1"/>
      <p:bldP spid="55" grpId="0"/>
      <p:bldP spid="56" grpId="0" animBg="1"/>
      <p:bldP spid="57" grpId="0"/>
      <p:bldP spid="63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2933"/>
            <a:ext cx="10515600" cy="3874030"/>
          </a:xfrm>
        </p:spPr>
        <p:txBody>
          <a:bodyPr/>
          <a:lstStyle/>
          <a:p>
            <a:r>
              <a:rPr lang="en-US" dirty="0" smtClean="0"/>
              <a:t>Actor-based concurrency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Messaging endpoints, asynchronous</a:t>
            </a:r>
          </a:p>
          <a:p>
            <a:pPr lvl="1"/>
            <a:r>
              <a:rPr lang="en-US" dirty="0" smtClean="0"/>
              <a:t>No synchronization, no explicit locking, no thread management</a:t>
            </a:r>
          </a:p>
          <a:p>
            <a:pPr lvl="1"/>
            <a:r>
              <a:rPr lang="en-US" dirty="0" smtClean="0"/>
              <a:t>“receive” method with pattern match (partial function) on messages</a:t>
            </a:r>
          </a:p>
          <a:p>
            <a:pPr lvl="1"/>
            <a:r>
              <a:rPr lang="en-US" dirty="0" smtClean="0"/>
              <a:t>Mutable state, encapsulation (no outside access to state)</a:t>
            </a:r>
          </a:p>
          <a:p>
            <a:pPr lvl="1"/>
            <a:r>
              <a:rPr lang="en-US" dirty="0" smtClean="0"/>
              <a:t>Failures handled hierarchically (supervisor)</a:t>
            </a:r>
          </a:p>
          <a:p>
            <a:pPr lvl="1"/>
            <a:r>
              <a:rPr lang="en-US" dirty="0" smtClean="0"/>
              <a:t>Actor can change </a:t>
            </a:r>
            <a:r>
              <a:rPr lang="en-US" dirty="0" err="1" smtClean="0"/>
              <a:t>behaviour</a:t>
            </a:r>
            <a:r>
              <a:rPr lang="en-US" dirty="0" smtClean="0"/>
              <a:t> (become / </a:t>
            </a:r>
            <a:r>
              <a:rPr lang="en-US" dirty="0" err="1" smtClean="0"/>
              <a:t>unbecome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0401"/>
            <a:ext cx="10515600" cy="1704621"/>
          </a:xfrm>
        </p:spPr>
        <p:txBody>
          <a:bodyPr/>
          <a:lstStyle/>
          <a:p>
            <a:r>
              <a:rPr lang="en-US" dirty="0" smtClean="0"/>
              <a:t>Cluster Support + network </a:t>
            </a:r>
            <a:r>
              <a:rPr lang="en-US" dirty="0" err="1" smtClean="0"/>
              <a:t>distibution</a:t>
            </a:r>
            <a:r>
              <a:rPr lang="en-US" dirty="0" smtClean="0"/>
              <a:t> of actors</a:t>
            </a:r>
          </a:p>
          <a:p>
            <a:r>
              <a:rPr lang="en-US" dirty="0" smtClean="0"/>
              <a:t>Persistence support for messages (</a:t>
            </a:r>
            <a:r>
              <a:rPr lang="en-US" dirty="0" err="1" smtClean="0"/>
              <a:t>Akka</a:t>
            </a:r>
            <a:r>
              <a:rPr lang="en-US" dirty="0" smtClean="0"/>
              <a:t>-persistence)</a:t>
            </a:r>
          </a:p>
          <a:p>
            <a:pPr lvl="1"/>
            <a:r>
              <a:rPr lang="en-US" dirty="0" smtClean="0"/>
              <a:t>Automatically reloaded on restart to reach previous state for each actor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93245" y="374930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780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268BD2"/>
                </a:solidFill>
              </a:rPr>
              <a:t>Counter</a:t>
            </a:r>
            <a:r>
              <a:rPr lang="en-US" dirty="0"/>
              <a:t> </a:t>
            </a:r>
            <a:r>
              <a:rPr lang="en-US" b="1" dirty="0">
                <a:solidFill>
                  <a:srgbClr val="073642"/>
                </a:solidFill>
              </a:rPr>
              <a:t>extends</a:t>
            </a:r>
            <a:r>
              <a:rPr lang="en-US" dirty="0"/>
              <a:t> Actor 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count </a:t>
            </a:r>
            <a:r>
              <a:rPr lang="en-US" dirty="0">
                <a:solidFill>
                  <a:srgbClr val="8599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33682"/>
                </a:solidFill>
              </a:rPr>
              <a:t>0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receive </a:t>
            </a:r>
            <a:r>
              <a:rPr lang="en-US" dirty="0">
                <a:solidFill>
                  <a:srgbClr val="859900"/>
                </a:solidFill>
              </a:rPr>
              <a:t>=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dirty="0">
                <a:solidFill>
                  <a:srgbClr val="859900"/>
                </a:solidFill>
              </a:rPr>
              <a:t> </a:t>
            </a:r>
            <a:r>
              <a:rPr lang="en-US" dirty="0" smtClean="0">
                <a:solidFill>
                  <a:srgbClr val="859900"/>
                </a:solidFill>
              </a:rPr>
              <a:t>       case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73642"/>
                </a:solidFill>
              </a:rPr>
              <a:t>Increment</a:t>
            </a:r>
            <a:r>
              <a:rPr lang="en-US" dirty="0"/>
              <a:t> ⇒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count </a:t>
            </a:r>
            <a:r>
              <a:rPr lang="en-US" dirty="0">
                <a:solidFill>
                  <a:srgbClr val="859900"/>
                </a:solidFill>
              </a:rPr>
              <a:t>=</a:t>
            </a:r>
            <a:r>
              <a:rPr lang="en-US" dirty="0"/>
              <a:t> count </a:t>
            </a:r>
            <a:r>
              <a:rPr lang="en-US" dirty="0">
                <a:solidFill>
                  <a:srgbClr val="8599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D33682"/>
                </a:solidFill>
              </a:rPr>
              <a:t>1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sender </a:t>
            </a:r>
            <a:r>
              <a:rPr lang="en-US" dirty="0">
                <a:solidFill>
                  <a:srgbClr val="859900"/>
                </a:solidFill>
              </a:rPr>
              <a:t>!</a:t>
            </a:r>
            <a:r>
              <a:rPr lang="en-US" dirty="0"/>
              <a:t> Result(count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 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/ DDD with </a:t>
            </a:r>
            <a:r>
              <a:rPr lang="en-US" dirty="0" err="1" smtClean="0"/>
              <a:t>Akka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2933"/>
            <a:ext cx="10515600" cy="3874030"/>
          </a:xfrm>
        </p:spPr>
        <p:txBody>
          <a:bodyPr/>
          <a:lstStyle/>
          <a:p>
            <a:r>
              <a:rPr lang="en-US" dirty="0" smtClean="0"/>
              <a:t>Aggregate roots are actors</a:t>
            </a:r>
          </a:p>
          <a:p>
            <a:pPr lvl="1"/>
            <a:r>
              <a:rPr lang="en-US" dirty="0" smtClean="0"/>
              <a:t>Encapsulated</a:t>
            </a:r>
          </a:p>
          <a:p>
            <a:pPr lvl="1"/>
            <a:r>
              <a:rPr lang="en-US" dirty="0" smtClean="0"/>
              <a:t>Receive messages (“commands</a:t>
            </a:r>
            <a:r>
              <a:rPr lang="en-US" dirty="0" smtClean="0">
                <a:sym typeface="Wingdings"/>
              </a:rPr>
              <a:t>” / “events”)</a:t>
            </a:r>
          </a:p>
          <a:p>
            <a:pPr lvl="1"/>
            <a:r>
              <a:rPr lang="en-US" dirty="0" smtClean="0">
                <a:sym typeface="Wingdings"/>
              </a:rPr>
              <a:t>Event handler / command handler are part of the </a:t>
            </a:r>
            <a:r>
              <a:rPr lang="en-US" dirty="0" err="1" smtClean="0">
                <a:sym typeface="Wingdings"/>
              </a:rPr>
              <a:t>Akka</a:t>
            </a:r>
            <a:r>
              <a:rPr lang="en-US" dirty="0" smtClean="0">
                <a:sym typeface="Wingdings"/>
              </a:rPr>
              <a:t> infrastructure</a:t>
            </a:r>
          </a:p>
          <a:p>
            <a:pPr lvl="1"/>
            <a:r>
              <a:rPr lang="en-US" dirty="0">
                <a:sym typeface="Wingdings"/>
              </a:rPr>
              <a:t>Can be persisted and reloaded automatically (</a:t>
            </a:r>
            <a:r>
              <a:rPr lang="en-US" dirty="0" err="1">
                <a:sym typeface="Wingdings"/>
              </a:rPr>
              <a:t>Akka</a:t>
            </a:r>
            <a:r>
              <a:rPr lang="en-US" dirty="0">
                <a:sym typeface="Wingdings"/>
              </a:rPr>
              <a:t>-persistence)</a:t>
            </a:r>
          </a:p>
          <a:p>
            <a:pPr lvl="1"/>
            <a:r>
              <a:rPr lang="en-US" dirty="0" smtClean="0">
                <a:sym typeface="Wingdings"/>
              </a:rPr>
              <a:t>Command sourcing or Event-sourcing are natively supported</a:t>
            </a:r>
          </a:p>
          <a:p>
            <a:pPr lvl="1"/>
            <a:endParaRPr lang="en-US" dirty="0">
              <a:sym typeface="Wingdings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 Perfect candidate for implementation of CQRS / DDD</a:t>
            </a:r>
          </a:p>
        </p:txBody>
      </p:sp>
    </p:spTree>
    <p:extLst>
      <p:ext uri="{BB962C8B-B14F-4D97-AF65-F5344CB8AC3E}">
        <p14:creationId xmlns:p14="http://schemas.microsoft.com/office/powerpoint/2010/main" val="141090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7489</TotalTime>
  <Words>467</Words>
  <Application>Microsoft Macintosh PowerPoint</Application>
  <PresentationFormat>Widescreen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Scala Pills #5</vt:lpstr>
      <vt:lpstr> </vt:lpstr>
      <vt:lpstr>CQRS / Event sourcing overview</vt:lpstr>
      <vt:lpstr>CQRS / Event sourcing overview</vt:lpstr>
      <vt:lpstr>CQRS / Event sourcing overview</vt:lpstr>
      <vt:lpstr>CQRS / Event sourcing overview</vt:lpstr>
      <vt:lpstr>Akka: Basic concepts</vt:lpstr>
      <vt:lpstr>Akka: Basic concepts</vt:lpstr>
      <vt:lpstr>CQRS / DDD with Akka</vt:lpstr>
      <vt:lpstr>CQRS / DDD with Akka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Pills #5</dc:title>
  <dc:creator>Guillaume Delarue</dc:creator>
  <cp:lastModifiedBy>Guillaume Delarue</cp:lastModifiedBy>
  <cp:revision>26</cp:revision>
  <dcterms:created xsi:type="dcterms:W3CDTF">2017-05-23T10:12:41Z</dcterms:created>
  <dcterms:modified xsi:type="dcterms:W3CDTF">2017-06-15T12:53:25Z</dcterms:modified>
</cp:coreProperties>
</file>