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6"/>
  </p:notesMasterIdLst>
  <p:sldIdLst>
    <p:sldId id="256" r:id="rId2"/>
    <p:sldId id="257" r:id="rId3"/>
    <p:sldId id="258" r:id="rId4"/>
    <p:sldId id="259" r:id="rId5"/>
    <p:sldId id="261" r:id="rId6"/>
    <p:sldId id="260" r:id="rId7"/>
    <p:sldId id="263" r:id="rId8"/>
    <p:sldId id="262" r:id="rId9"/>
    <p:sldId id="268" r:id="rId10"/>
    <p:sldId id="264" r:id="rId11"/>
    <p:sldId id="265" r:id="rId12"/>
    <p:sldId id="266" r:id="rId13"/>
    <p:sldId id="267" r:id="rId14"/>
    <p:sldId id="26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73"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21C1EB-8032-4604-89AF-F7A5894100B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2ABF3B2-9C35-4E28-8381-FDF43C946247}">
      <dgm:prSet/>
      <dgm:spPr/>
      <dgm:t>
        <a:bodyPr/>
        <a:lstStyle/>
        <a:p>
          <a:pPr>
            <a:lnSpc>
              <a:spcPct val="100000"/>
            </a:lnSpc>
            <a:defRPr cap="all"/>
          </a:pPr>
          <a:r>
            <a:rPr lang="fr-FR"/>
            <a:t>Thématique</a:t>
          </a:r>
          <a:endParaRPr lang="en-US" dirty="0"/>
        </a:p>
      </dgm:t>
    </dgm:pt>
    <dgm:pt modelId="{AE190BDB-A7BE-422E-8122-42710AFE72D7}" type="parTrans" cxnId="{80DA9087-83BF-42D3-BBBA-724C3C8B9455}">
      <dgm:prSet/>
      <dgm:spPr/>
      <dgm:t>
        <a:bodyPr/>
        <a:lstStyle/>
        <a:p>
          <a:endParaRPr lang="en-US"/>
        </a:p>
      </dgm:t>
    </dgm:pt>
    <dgm:pt modelId="{03280972-AEE4-40B6-B268-2836B5473C00}" type="sibTrans" cxnId="{80DA9087-83BF-42D3-BBBA-724C3C8B9455}">
      <dgm:prSet/>
      <dgm:spPr/>
      <dgm:t>
        <a:bodyPr/>
        <a:lstStyle/>
        <a:p>
          <a:endParaRPr lang="en-US"/>
        </a:p>
      </dgm:t>
    </dgm:pt>
    <dgm:pt modelId="{0D7A70F7-B5A5-465B-903E-2F0AD6EB813F}">
      <dgm:prSet/>
      <dgm:spPr/>
      <dgm:t>
        <a:bodyPr/>
        <a:lstStyle/>
        <a:p>
          <a:pPr>
            <a:lnSpc>
              <a:spcPct val="100000"/>
            </a:lnSpc>
            <a:defRPr cap="all"/>
          </a:pPr>
          <a:r>
            <a:rPr lang="fr-FR"/>
            <a:t>Présentation des données</a:t>
          </a:r>
          <a:endParaRPr lang="en-US" dirty="0"/>
        </a:p>
      </dgm:t>
    </dgm:pt>
    <dgm:pt modelId="{DC2071DF-2181-4BE8-9788-288D013B0661}" type="parTrans" cxnId="{C3E5D870-F7CF-4610-AE51-7CFF09D89C8B}">
      <dgm:prSet/>
      <dgm:spPr/>
      <dgm:t>
        <a:bodyPr/>
        <a:lstStyle/>
        <a:p>
          <a:endParaRPr lang="en-US"/>
        </a:p>
      </dgm:t>
    </dgm:pt>
    <dgm:pt modelId="{B0C06C2B-D349-4E45-91CF-65E6DD5E0569}" type="sibTrans" cxnId="{C3E5D870-F7CF-4610-AE51-7CFF09D89C8B}">
      <dgm:prSet/>
      <dgm:spPr/>
      <dgm:t>
        <a:bodyPr/>
        <a:lstStyle/>
        <a:p>
          <a:endParaRPr lang="en-US"/>
        </a:p>
      </dgm:t>
    </dgm:pt>
    <dgm:pt modelId="{1DE3E39B-67AC-4149-8E5B-9F61926E0657}">
      <dgm:prSet/>
      <dgm:spPr/>
      <dgm:t>
        <a:bodyPr/>
        <a:lstStyle/>
        <a:p>
          <a:pPr>
            <a:lnSpc>
              <a:spcPct val="100000"/>
            </a:lnSpc>
            <a:defRPr cap="all"/>
          </a:pPr>
          <a:r>
            <a:rPr lang="fr-FR"/>
            <a:t>Data Preprocessing</a:t>
          </a:r>
          <a:endParaRPr lang="en-US" dirty="0"/>
        </a:p>
      </dgm:t>
    </dgm:pt>
    <dgm:pt modelId="{C79C9AE6-83A7-4D74-9B01-30A2511ABD49}" type="parTrans" cxnId="{0C900B10-C3B7-479B-9412-7BDAE367D61D}">
      <dgm:prSet/>
      <dgm:spPr/>
      <dgm:t>
        <a:bodyPr/>
        <a:lstStyle/>
        <a:p>
          <a:endParaRPr lang="en-US"/>
        </a:p>
      </dgm:t>
    </dgm:pt>
    <dgm:pt modelId="{D18F7FE5-90F3-4EE8-9A9A-F91A9C86BC72}" type="sibTrans" cxnId="{0C900B10-C3B7-479B-9412-7BDAE367D61D}">
      <dgm:prSet/>
      <dgm:spPr/>
      <dgm:t>
        <a:bodyPr/>
        <a:lstStyle/>
        <a:p>
          <a:endParaRPr lang="en-US"/>
        </a:p>
      </dgm:t>
    </dgm:pt>
    <dgm:pt modelId="{A7A02C47-91CD-48D1-A63A-3797EBFFA367}">
      <dgm:prSet/>
      <dgm:spPr/>
      <dgm:t>
        <a:bodyPr/>
        <a:lstStyle/>
        <a:p>
          <a:pPr>
            <a:lnSpc>
              <a:spcPct val="100000"/>
            </a:lnSpc>
            <a:defRPr cap="all"/>
          </a:pPr>
          <a:r>
            <a:rPr lang="fr-FR"/>
            <a:t>Models</a:t>
          </a:r>
          <a:endParaRPr lang="en-US" dirty="0"/>
        </a:p>
      </dgm:t>
    </dgm:pt>
    <dgm:pt modelId="{9983E156-C9C5-4198-B683-3D40AEF5F31F}" type="parTrans" cxnId="{A57F99A1-9BB5-4DCA-B026-85E2A9DF65E4}">
      <dgm:prSet/>
      <dgm:spPr/>
      <dgm:t>
        <a:bodyPr/>
        <a:lstStyle/>
        <a:p>
          <a:endParaRPr lang="en-US"/>
        </a:p>
      </dgm:t>
    </dgm:pt>
    <dgm:pt modelId="{672DA41F-79CD-49C1-8F05-89D6BA5E883F}" type="sibTrans" cxnId="{A57F99A1-9BB5-4DCA-B026-85E2A9DF65E4}">
      <dgm:prSet/>
      <dgm:spPr/>
      <dgm:t>
        <a:bodyPr/>
        <a:lstStyle/>
        <a:p>
          <a:endParaRPr lang="en-US"/>
        </a:p>
      </dgm:t>
    </dgm:pt>
    <dgm:pt modelId="{81074816-427E-4927-BF01-75C750CACAB9}">
      <dgm:prSet/>
      <dgm:spPr/>
      <dgm:t>
        <a:bodyPr/>
        <a:lstStyle/>
        <a:p>
          <a:pPr>
            <a:lnSpc>
              <a:spcPct val="100000"/>
            </a:lnSpc>
            <a:defRPr cap="all"/>
          </a:pPr>
          <a:r>
            <a:rPr lang="fr-FR"/>
            <a:t>Conclusion</a:t>
          </a:r>
          <a:endParaRPr lang="en-US"/>
        </a:p>
      </dgm:t>
    </dgm:pt>
    <dgm:pt modelId="{183FEA88-AB3A-42D0-9848-67BBC8767990}" type="parTrans" cxnId="{B0ECFED4-26E8-4925-AB4A-517B2BDCFFFD}">
      <dgm:prSet/>
      <dgm:spPr/>
      <dgm:t>
        <a:bodyPr/>
        <a:lstStyle/>
        <a:p>
          <a:endParaRPr lang="en-US"/>
        </a:p>
      </dgm:t>
    </dgm:pt>
    <dgm:pt modelId="{E511AC8C-D270-4E81-903F-B05EE86F55D8}" type="sibTrans" cxnId="{B0ECFED4-26E8-4925-AB4A-517B2BDCFFFD}">
      <dgm:prSet/>
      <dgm:spPr/>
      <dgm:t>
        <a:bodyPr/>
        <a:lstStyle/>
        <a:p>
          <a:endParaRPr lang="en-US"/>
        </a:p>
      </dgm:t>
    </dgm:pt>
    <dgm:pt modelId="{19092007-D8C9-425C-AE69-71D28B77684E}">
      <dgm:prSet/>
      <dgm:spPr/>
      <dgm:t>
        <a:bodyPr/>
        <a:lstStyle/>
        <a:p>
          <a:pPr>
            <a:lnSpc>
              <a:spcPct val="100000"/>
            </a:lnSpc>
            <a:defRPr cap="all"/>
          </a:pPr>
          <a:r>
            <a:rPr lang="en-US" dirty="0"/>
            <a:t>Tokenization</a:t>
          </a:r>
        </a:p>
      </dgm:t>
    </dgm:pt>
    <dgm:pt modelId="{81244EEE-C05A-467E-8B1F-EAE8BAE639C8}" type="parTrans" cxnId="{E5906AD6-86D3-4A9C-93D2-A80B335F4C46}">
      <dgm:prSet/>
      <dgm:spPr/>
      <dgm:t>
        <a:bodyPr/>
        <a:lstStyle/>
        <a:p>
          <a:endParaRPr lang="fr-FR"/>
        </a:p>
      </dgm:t>
    </dgm:pt>
    <dgm:pt modelId="{8165696B-BB83-4E3F-BF49-0EEF4B0D8244}" type="sibTrans" cxnId="{E5906AD6-86D3-4A9C-93D2-A80B335F4C46}">
      <dgm:prSet/>
      <dgm:spPr/>
      <dgm:t>
        <a:bodyPr/>
        <a:lstStyle/>
        <a:p>
          <a:endParaRPr lang="fr-FR"/>
        </a:p>
      </dgm:t>
    </dgm:pt>
    <dgm:pt modelId="{657B07FE-FA3C-436F-BB1F-3E1C5807C712}" type="pres">
      <dgm:prSet presAssocID="{F721C1EB-8032-4604-89AF-F7A5894100BD}" presName="root" presStyleCnt="0">
        <dgm:presLayoutVars>
          <dgm:dir/>
          <dgm:resizeHandles val="exact"/>
        </dgm:presLayoutVars>
      </dgm:prSet>
      <dgm:spPr/>
    </dgm:pt>
    <dgm:pt modelId="{BCE3C25C-44D2-48A4-A5C1-7EAEFAF72BFC}" type="pres">
      <dgm:prSet presAssocID="{22ABF3B2-9C35-4E28-8381-FDF43C946247}" presName="compNode" presStyleCnt="0"/>
      <dgm:spPr/>
    </dgm:pt>
    <dgm:pt modelId="{518CBE47-3908-409A-A6DF-E0A50C44DFF9}" type="pres">
      <dgm:prSet presAssocID="{22ABF3B2-9C35-4E28-8381-FDF43C946247}" presName="iconBgRect" presStyleLbl="bgShp" presStyleIdx="0" presStyleCnt="6"/>
      <dgm:spPr/>
    </dgm:pt>
    <dgm:pt modelId="{64B05B30-4D67-4F4F-9A53-823764C58FB5}" type="pres">
      <dgm:prSet presAssocID="{22ABF3B2-9C35-4E28-8381-FDF43C94624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seignant"/>
        </a:ext>
      </dgm:extLst>
    </dgm:pt>
    <dgm:pt modelId="{8560BBEC-6E6F-4062-A996-A1BB6B26ED79}" type="pres">
      <dgm:prSet presAssocID="{22ABF3B2-9C35-4E28-8381-FDF43C946247}" presName="spaceRect" presStyleCnt="0"/>
      <dgm:spPr/>
    </dgm:pt>
    <dgm:pt modelId="{E59179BC-1BB4-4993-BA5C-9A7A1C936165}" type="pres">
      <dgm:prSet presAssocID="{22ABF3B2-9C35-4E28-8381-FDF43C946247}" presName="textRect" presStyleLbl="revTx" presStyleIdx="0" presStyleCnt="6">
        <dgm:presLayoutVars>
          <dgm:chMax val="1"/>
          <dgm:chPref val="1"/>
        </dgm:presLayoutVars>
      </dgm:prSet>
      <dgm:spPr/>
    </dgm:pt>
    <dgm:pt modelId="{4EB1C7BC-C019-453B-84B9-AFD22EA6C34F}" type="pres">
      <dgm:prSet presAssocID="{03280972-AEE4-40B6-B268-2836B5473C00}" presName="sibTrans" presStyleCnt="0"/>
      <dgm:spPr/>
    </dgm:pt>
    <dgm:pt modelId="{16F2E5B0-CD25-49F7-9354-6DF4D2979C80}" type="pres">
      <dgm:prSet presAssocID="{0D7A70F7-B5A5-465B-903E-2F0AD6EB813F}" presName="compNode" presStyleCnt="0"/>
      <dgm:spPr/>
    </dgm:pt>
    <dgm:pt modelId="{B008B19F-8175-4A26-875A-E76D735F54BF}" type="pres">
      <dgm:prSet presAssocID="{0D7A70F7-B5A5-465B-903E-2F0AD6EB813F}" presName="iconBgRect" presStyleLbl="bgShp" presStyleIdx="1" presStyleCnt="6"/>
      <dgm:spPr/>
    </dgm:pt>
    <dgm:pt modelId="{35CC81A5-7A42-4CEA-AA4B-B3226C96D252}" type="pres">
      <dgm:prSet presAssocID="{0D7A70F7-B5A5-465B-903E-2F0AD6EB813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ques"/>
        </a:ext>
      </dgm:extLst>
    </dgm:pt>
    <dgm:pt modelId="{754741B9-1B5D-440B-818B-D9303FA629A0}" type="pres">
      <dgm:prSet presAssocID="{0D7A70F7-B5A5-465B-903E-2F0AD6EB813F}" presName="spaceRect" presStyleCnt="0"/>
      <dgm:spPr/>
    </dgm:pt>
    <dgm:pt modelId="{F309D144-3BFD-4486-B8CC-7514E76E5B3D}" type="pres">
      <dgm:prSet presAssocID="{0D7A70F7-B5A5-465B-903E-2F0AD6EB813F}" presName="textRect" presStyleLbl="revTx" presStyleIdx="1" presStyleCnt="6">
        <dgm:presLayoutVars>
          <dgm:chMax val="1"/>
          <dgm:chPref val="1"/>
        </dgm:presLayoutVars>
      </dgm:prSet>
      <dgm:spPr/>
    </dgm:pt>
    <dgm:pt modelId="{01508249-14FF-463B-9D5F-44FF0F7C2A5D}" type="pres">
      <dgm:prSet presAssocID="{B0C06C2B-D349-4E45-91CF-65E6DD5E0569}" presName="sibTrans" presStyleCnt="0"/>
      <dgm:spPr/>
    </dgm:pt>
    <dgm:pt modelId="{7120D7FE-028F-43C2-A140-7684F32B0A81}" type="pres">
      <dgm:prSet presAssocID="{1DE3E39B-67AC-4149-8E5B-9F61926E0657}" presName="compNode" presStyleCnt="0"/>
      <dgm:spPr/>
    </dgm:pt>
    <dgm:pt modelId="{29B6B909-1E1C-487E-B3AD-5EA6267C20F6}" type="pres">
      <dgm:prSet presAssocID="{1DE3E39B-67AC-4149-8E5B-9F61926E0657}" presName="iconBgRect" presStyleLbl="bgShp" presStyleIdx="2" presStyleCnt="6"/>
      <dgm:spPr/>
    </dgm:pt>
    <dgm:pt modelId="{DF8E8FC7-1AA1-4657-9762-B098EF135125}" type="pres">
      <dgm:prSet presAssocID="{1DE3E39B-67AC-4149-8E5B-9F61926E065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4C300287-1A24-4F7B-A3A7-DF9C41B2028E}" type="pres">
      <dgm:prSet presAssocID="{1DE3E39B-67AC-4149-8E5B-9F61926E0657}" presName="spaceRect" presStyleCnt="0"/>
      <dgm:spPr/>
    </dgm:pt>
    <dgm:pt modelId="{B3E44BD9-FDB5-496E-AF8E-7320DEA5D72F}" type="pres">
      <dgm:prSet presAssocID="{1DE3E39B-67AC-4149-8E5B-9F61926E0657}" presName="textRect" presStyleLbl="revTx" presStyleIdx="2" presStyleCnt="6">
        <dgm:presLayoutVars>
          <dgm:chMax val="1"/>
          <dgm:chPref val="1"/>
        </dgm:presLayoutVars>
      </dgm:prSet>
      <dgm:spPr/>
    </dgm:pt>
    <dgm:pt modelId="{9F156CBA-8E86-440E-80F3-A0967D384B44}" type="pres">
      <dgm:prSet presAssocID="{D18F7FE5-90F3-4EE8-9A9A-F91A9C86BC72}" presName="sibTrans" presStyleCnt="0"/>
      <dgm:spPr/>
    </dgm:pt>
    <dgm:pt modelId="{3E6BCCD9-6AE1-40A7-96E1-EF587E407294}" type="pres">
      <dgm:prSet presAssocID="{19092007-D8C9-425C-AE69-71D28B77684E}" presName="compNode" presStyleCnt="0"/>
      <dgm:spPr/>
    </dgm:pt>
    <dgm:pt modelId="{448D8D8B-D19E-461A-A4A4-B4E165680BC0}" type="pres">
      <dgm:prSet presAssocID="{19092007-D8C9-425C-AE69-71D28B77684E}" presName="iconBgRect" presStyleLbl="bgShp" presStyleIdx="3" presStyleCnt="6"/>
      <dgm:spPr/>
    </dgm:pt>
    <dgm:pt modelId="{4A029D8F-20D1-4E53-9E1C-579DA3D59920}" type="pres">
      <dgm:prSet presAssocID="{19092007-D8C9-425C-AE69-71D28B77684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Internet des objets avec un remplissage uni"/>
        </a:ext>
      </dgm:extLst>
    </dgm:pt>
    <dgm:pt modelId="{688787B7-6273-49B2-B38F-08F344AE31BD}" type="pres">
      <dgm:prSet presAssocID="{19092007-D8C9-425C-AE69-71D28B77684E}" presName="spaceRect" presStyleCnt="0"/>
      <dgm:spPr/>
    </dgm:pt>
    <dgm:pt modelId="{63733EC3-FE1D-4A1E-9900-9221A9D51003}" type="pres">
      <dgm:prSet presAssocID="{19092007-D8C9-425C-AE69-71D28B77684E}" presName="textRect" presStyleLbl="revTx" presStyleIdx="3" presStyleCnt="6">
        <dgm:presLayoutVars>
          <dgm:chMax val="1"/>
          <dgm:chPref val="1"/>
        </dgm:presLayoutVars>
      </dgm:prSet>
      <dgm:spPr/>
    </dgm:pt>
    <dgm:pt modelId="{D2EDA0F6-FDC4-47DD-AFBE-D75803A0B4A1}" type="pres">
      <dgm:prSet presAssocID="{8165696B-BB83-4E3F-BF49-0EEF4B0D8244}" presName="sibTrans" presStyleCnt="0"/>
      <dgm:spPr/>
    </dgm:pt>
    <dgm:pt modelId="{5BCEF399-9014-42A6-8F3D-E03BFA9B17A9}" type="pres">
      <dgm:prSet presAssocID="{A7A02C47-91CD-48D1-A63A-3797EBFFA367}" presName="compNode" presStyleCnt="0"/>
      <dgm:spPr/>
    </dgm:pt>
    <dgm:pt modelId="{C94A5E86-F242-4E2D-ABF0-93BF92ECDA08}" type="pres">
      <dgm:prSet presAssocID="{A7A02C47-91CD-48D1-A63A-3797EBFFA367}" presName="iconBgRect" presStyleLbl="bgShp" presStyleIdx="4" presStyleCnt="6"/>
      <dgm:spPr/>
    </dgm:pt>
    <dgm:pt modelId="{CF7BE712-6328-4F03-BAB8-A4615642A3C3}" type="pres">
      <dgm:prSet presAssocID="{A7A02C47-91CD-48D1-A63A-3797EBFFA36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che"/>
        </a:ext>
      </dgm:extLst>
    </dgm:pt>
    <dgm:pt modelId="{1CD54C44-0E08-432C-8722-402A1BE36E21}" type="pres">
      <dgm:prSet presAssocID="{A7A02C47-91CD-48D1-A63A-3797EBFFA367}" presName="spaceRect" presStyleCnt="0"/>
      <dgm:spPr/>
    </dgm:pt>
    <dgm:pt modelId="{B7151FD6-B6D4-477F-85CE-AB8097BAB93E}" type="pres">
      <dgm:prSet presAssocID="{A7A02C47-91CD-48D1-A63A-3797EBFFA367}" presName="textRect" presStyleLbl="revTx" presStyleIdx="4" presStyleCnt="6">
        <dgm:presLayoutVars>
          <dgm:chMax val="1"/>
          <dgm:chPref val="1"/>
        </dgm:presLayoutVars>
      </dgm:prSet>
      <dgm:spPr/>
    </dgm:pt>
    <dgm:pt modelId="{F205310E-817D-4FA9-A8D0-2CF3E9BB605E}" type="pres">
      <dgm:prSet presAssocID="{672DA41F-79CD-49C1-8F05-89D6BA5E883F}" presName="sibTrans" presStyleCnt="0"/>
      <dgm:spPr/>
    </dgm:pt>
    <dgm:pt modelId="{A3484690-6DCD-4F4D-A578-80CCE4975FD6}" type="pres">
      <dgm:prSet presAssocID="{81074816-427E-4927-BF01-75C750CACAB9}" presName="compNode" presStyleCnt="0"/>
      <dgm:spPr/>
    </dgm:pt>
    <dgm:pt modelId="{C39A8723-C8FD-4545-8B0F-B24867D19946}" type="pres">
      <dgm:prSet presAssocID="{81074816-427E-4927-BF01-75C750CACAB9}" presName="iconBgRect" presStyleLbl="bgShp" presStyleIdx="5" presStyleCnt="6"/>
      <dgm:spPr/>
    </dgm:pt>
    <dgm:pt modelId="{97B248D5-9BAF-42A7-9210-B9EBBCAE6B4B}" type="pres">
      <dgm:prSet presAssocID="{81074816-427E-4927-BF01-75C750CACAB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Ampoule"/>
        </a:ext>
      </dgm:extLst>
    </dgm:pt>
    <dgm:pt modelId="{9E96A066-F5E7-48FA-AF0F-7DD91BAC22E3}" type="pres">
      <dgm:prSet presAssocID="{81074816-427E-4927-BF01-75C750CACAB9}" presName="spaceRect" presStyleCnt="0"/>
      <dgm:spPr/>
    </dgm:pt>
    <dgm:pt modelId="{B929B18F-3F53-4F91-B0FF-676AC913BAA6}" type="pres">
      <dgm:prSet presAssocID="{81074816-427E-4927-BF01-75C750CACAB9}" presName="textRect" presStyleLbl="revTx" presStyleIdx="5" presStyleCnt="6">
        <dgm:presLayoutVars>
          <dgm:chMax val="1"/>
          <dgm:chPref val="1"/>
        </dgm:presLayoutVars>
      </dgm:prSet>
      <dgm:spPr/>
    </dgm:pt>
  </dgm:ptLst>
  <dgm:cxnLst>
    <dgm:cxn modelId="{0C900B10-C3B7-479B-9412-7BDAE367D61D}" srcId="{F721C1EB-8032-4604-89AF-F7A5894100BD}" destId="{1DE3E39B-67AC-4149-8E5B-9F61926E0657}" srcOrd="2" destOrd="0" parTransId="{C79C9AE6-83A7-4D74-9B01-30A2511ABD49}" sibTransId="{D18F7FE5-90F3-4EE8-9A9A-F91A9C86BC72}"/>
    <dgm:cxn modelId="{94063312-29CB-498A-8C86-1A87710E47A6}" type="presOf" srcId="{22ABF3B2-9C35-4E28-8381-FDF43C946247}" destId="{E59179BC-1BB4-4993-BA5C-9A7A1C936165}" srcOrd="0" destOrd="0" presId="urn:microsoft.com/office/officeart/2018/5/layout/IconCircleLabelList"/>
    <dgm:cxn modelId="{E6F6F41F-0BD4-4A26-9250-C56933B1984A}" type="presOf" srcId="{81074816-427E-4927-BF01-75C750CACAB9}" destId="{B929B18F-3F53-4F91-B0FF-676AC913BAA6}" srcOrd="0" destOrd="0" presId="urn:microsoft.com/office/officeart/2018/5/layout/IconCircleLabelList"/>
    <dgm:cxn modelId="{43C50C2F-4FCD-4C8B-91EB-275912A075BB}" type="presOf" srcId="{A7A02C47-91CD-48D1-A63A-3797EBFFA367}" destId="{B7151FD6-B6D4-477F-85CE-AB8097BAB93E}" srcOrd="0" destOrd="0" presId="urn:microsoft.com/office/officeart/2018/5/layout/IconCircleLabelList"/>
    <dgm:cxn modelId="{C3E5D870-F7CF-4610-AE51-7CFF09D89C8B}" srcId="{F721C1EB-8032-4604-89AF-F7A5894100BD}" destId="{0D7A70F7-B5A5-465B-903E-2F0AD6EB813F}" srcOrd="1" destOrd="0" parTransId="{DC2071DF-2181-4BE8-9788-288D013B0661}" sibTransId="{B0C06C2B-D349-4E45-91CF-65E6DD5E0569}"/>
    <dgm:cxn modelId="{80DA9087-83BF-42D3-BBBA-724C3C8B9455}" srcId="{F721C1EB-8032-4604-89AF-F7A5894100BD}" destId="{22ABF3B2-9C35-4E28-8381-FDF43C946247}" srcOrd="0" destOrd="0" parTransId="{AE190BDB-A7BE-422E-8122-42710AFE72D7}" sibTransId="{03280972-AEE4-40B6-B268-2836B5473C00}"/>
    <dgm:cxn modelId="{8B85F58A-65E9-4591-9105-ACFDCD908A9C}" type="presOf" srcId="{1DE3E39B-67AC-4149-8E5B-9F61926E0657}" destId="{B3E44BD9-FDB5-496E-AF8E-7320DEA5D72F}" srcOrd="0" destOrd="0" presId="urn:microsoft.com/office/officeart/2018/5/layout/IconCircleLabelList"/>
    <dgm:cxn modelId="{A57F99A1-9BB5-4DCA-B026-85E2A9DF65E4}" srcId="{F721C1EB-8032-4604-89AF-F7A5894100BD}" destId="{A7A02C47-91CD-48D1-A63A-3797EBFFA367}" srcOrd="4" destOrd="0" parTransId="{9983E156-C9C5-4198-B683-3D40AEF5F31F}" sibTransId="{672DA41F-79CD-49C1-8F05-89D6BA5E883F}"/>
    <dgm:cxn modelId="{6F0A8BC1-DCB0-4C6C-B9E3-C905A1492EE9}" type="presOf" srcId="{19092007-D8C9-425C-AE69-71D28B77684E}" destId="{63733EC3-FE1D-4A1E-9900-9221A9D51003}" srcOrd="0" destOrd="0" presId="urn:microsoft.com/office/officeart/2018/5/layout/IconCircleLabelList"/>
    <dgm:cxn modelId="{B0ECFED4-26E8-4925-AB4A-517B2BDCFFFD}" srcId="{F721C1EB-8032-4604-89AF-F7A5894100BD}" destId="{81074816-427E-4927-BF01-75C750CACAB9}" srcOrd="5" destOrd="0" parTransId="{183FEA88-AB3A-42D0-9848-67BBC8767990}" sibTransId="{E511AC8C-D270-4E81-903F-B05EE86F55D8}"/>
    <dgm:cxn modelId="{E5906AD6-86D3-4A9C-93D2-A80B335F4C46}" srcId="{F721C1EB-8032-4604-89AF-F7A5894100BD}" destId="{19092007-D8C9-425C-AE69-71D28B77684E}" srcOrd="3" destOrd="0" parTransId="{81244EEE-C05A-467E-8B1F-EAE8BAE639C8}" sibTransId="{8165696B-BB83-4E3F-BF49-0EEF4B0D8244}"/>
    <dgm:cxn modelId="{EDAF8EE4-17E4-49CE-8E98-9146471BDF87}" type="presOf" srcId="{F721C1EB-8032-4604-89AF-F7A5894100BD}" destId="{657B07FE-FA3C-436F-BB1F-3E1C5807C712}" srcOrd="0" destOrd="0" presId="urn:microsoft.com/office/officeart/2018/5/layout/IconCircleLabelList"/>
    <dgm:cxn modelId="{DB958FF5-A80F-4269-A2B1-535F95459D27}" type="presOf" srcId="{0D7A70F7-B5A5-465B-903E-2F0AD6EB813F}" destId="{F309D144-3BFD-4486-B8CC-7514E76E5B3D}" srcOrd="0" destOrd="0" presId="urn:microsoft.com/office/officeart/2018/5/layout/IconCircleLabelList"/>
    <dgm:cxn modelId="{D36414A8-4E53-4A87-B3BF-9DC58D755DB4}" type="presParOf" srcId="{657B07FE-FA3C-436F-BB1F-3E1C5807C712}" destId="{BCE3C25C-44D2-48A4-A5C1-7EAEFAF72BFC}" srcOrd="0" destOrd="0" presId="urn:microsoft.com/office/officeart/2018/5/layout/IconCircleLabelList"/>
    <dgm:cxn modelId="{2D5F900C-3AAF-4142-9C15-4748B2ED81F3}" type="presParOf" srcId="{BCE3C25C-44D2-48A4-A5C1-7EAEFAF72BFC}" destId="{518CBE47-3908-409A-A6DF-E0A50C44DFF9}" srcOrd="0" destOrd="0" presId="urn:microsoft.com/office/officeart/2018/5/layout/IconCircleLabelList"/>
    <dgm:cxn modelId="{1928B66C-B58C-468E-9C0E-61713C86767B}" type="presParOf" srcId="{BCE3C25C-44D2-48A4-A5C1-7EAEFAF72BFC}" destId="{64B05B30-4D67-4F4F-9A53-823764C58FB5}" srcOrd="1" destOrd="0" presId="urn:microsoft.com/office/officeart/2018/5/layout/IconCircleLabelList"/>
    <dgm:cxn modelId="{57FFC5AA-D436-4874-8AB2-8D984C679A76}" type="presParOf" srcId="{BCE3C25C-44D2-48A4-A5C1-7EAEFAF72BFC}" destId="{8560BBEC-6E6F-4062-A996-A1BB6B26ED79}" srcOrd="2" destOrd="0" presId="urn:microsoft.com/office/officeart/2018/5/layout/IconCircleLabelList"/>
    <dgm:cxn modelId="{D5801B54-1029-4BE8-8B5A-B01A2BDDC26D}" type="presParOf" srcId="{BCE3C25C-44D2-48A4-A5C1-7EAEFAF72BFC}" destId="{E59179BC-1BB4-4993-BA5C-9A7A1C936165}" srcOrd="3" destOrd="0" presId="urn:microsoft.com/office/officeart/2018/5/layout/IconCircleLabelList"/>
    <dgm:cxn modelId="{7D77604B-C4EB-4B90-98C5-50DDFA70B2D7}" type="presParOf" srcId="{657B07FE-FA3C-436F-BB1F-3E1C5807C712}" destId="{4EB1C7BC-C019-453B-84B9-AFD22EA6C34F}" srcOrd="1" destOrd="0" presId="urn:microsoft.com/office/officeart/2018/5/layout/IconCircleLabelList"/>
    <dgm:cxn modelId="{9E2DDEEB-5262-4F3C-977A-97AD3008975C}" type="presParOf" srcId="{657B07FE-FA3C-436F-BB1F-3E1C5807C712}" destId="{16F2E5B0-CD25-49F7-9354-6DF4D2979C80}" srcOrd="2" destOrd="0" presId="urn:microsoft.com/office/officeart/2018/5/layout/IconCircleLabelList"/>
    <dgm:cxn modelId="{0B778D46-1FD3-4EC0-BF53-BC2C4D53603C}" type="presParOf" srcId="{16F2E5B0-CD25-49F7-9354-6DF4D2979C80}" destId="{B008B19F-8175-4A26-875A-E76D735F54BF}" srcOrd="0" destOrd="0" presId="urn:microsoft.com/office/officeart/2018/5/layout/IconCircleLabelList"/>
    <dgm:cxn modelId="{18F09E70-91BA-4F04-9302-EAB93C04B705}" type="presParOf" srcId="{16F2E5B0-CD25-49F7-9354-6DF4D2979C80}" destId="{35CC81A5-7A42-4CEA-AA4B-B3226C96D252}" srcOrd="1" destOrd="0" presId="urn:microsoft.com/office/officeart/2018/5/layout/IconCircleLabelList"/>
    <dgm:cxn modelId="{D08D29AB-7421-4167-A4A0-A8D15A32891E}" type="presParOf" srcId="{16F2E5B0-CD25-49F7-9354-6DF4D2979C80}" destId="{754741B9-1B5D-440B-818B-D9303FA629A0}" srcOrd="2" destOrd="0" presId="urn:microsoft.com/office/officeart/2018/5/layout/IconCircleLabelList"/>
    <dgm:cxn modelId="{A6B6149C-052B-48EE-99F0-27CCA1CC67F5}" type="presParOf" srcId="{16F2E5B0-CD25-49F7-9354-6DF4D2979C80}" destId="{F309D144-3BFD-4486-B8CC-7514E76E5B3D}" srcOrd="3" destOrd="0" presId="urn:microsoft.com/office/officeart/2018/5/layout/IconCircleLabelList"/>
    <dgm:cxn modelId="{069B8C9D-36D7-4918-8F7E-76C6E8B2A598}" type="presParOf" srcId="{657B07FE-FA3C-436F-BB1F-3E1C5807C712}" destId="{01508249-14FF-463B-9D5F-44FF0F7C2A5D}" srcOrd="3" destOrd="0" presId="urn:microsoft.com/office/officeart/2018/5/layout/IconCircleLabelList"/>
    <dgm:cxn modelId="{D851E0DE-6C98-4BB7-A5A9-49B53BF00DE5}" type="presParOf" srcId="{657B07FE-FA3C-436F-BB1F-3E1C5807C712}" destId="{7120D7FE-028F-43C2-A140-7684F32B0A81}" srcOrd="4" destOrd="0" presId="urn:microsoft.com/office/officeart/2018/5/layout/IconCircleLabelList"/>
    <dgm:cxn modelId="{2BB859ED-CA56-4DA2-A624-61448E8D15B5}" type="presParOf" srcId="{7120D7FE-028F-43C2-A140-7684F32B0A81}" destId="{29B6B909-1E1C-487E-B3AD-5EA6267C20F6}" srcOrd="0" destOrd="0" presId="urn:microsoft.com/office/officeart/2018/5/layout/IconCircleLabelList"/>
    <dgm:cxn modelId="{CD38CE55-A3D6-4BE1-9110-E82B13408520}" type="presParOf" srcId="{7120D7FE-028F-43C2-A140-7684F32B0A81}" destId="{DF8E8FC7-1AA1-4657-9762-B098EF135125}" srcOrd="1" destOrd="0" presId="urn:microsoft.com/office/officeart/2018/5/layout/IconCircleLabelList"/>
    <dgm:cxn modelId="{CAF3664C-A2AA-4EB2-8721-8A23671BF78F}" type="presParOf" srcId="{7120D7FE-028F-43C2-A140-7684F32B0A81}" destId="{4C300287-1A24-4F7B-A3A7-DF9C41B2028E}" srcOrd="2" destOrd="0" presId="urn:microsoft.com/office/officeart/2018/5/layout/IconCircleLabelList"/>
    <dgm:cxn modelId="{F2C03C69-698A-46B3-96FE-EC4BA341C301}" type="presParOf" srcId="{7120D7FE-028F-43C2-A140-7684F32B0A81}" destId="{B3E44BD9-FDB5-496E-AF8E-7320DEA5D72F}" srcOrd="3" destOrd="0" presId="urn:microsoft.com/office/officeart/2018/5/layout/IconCircleLabelList"/>
    <dgm:cxn modelId="{24E3AD7E-334F-4081-810A-E861429FBC76}" type="presParOf" srcId="{657B07FE-FA3C-436F-BB1F-3E1C5807C712}" destId="{9F156CBA-8E86-440E-80F3-A0967D384B44}" srcOrd="5" destOrd="0" presId="urn:microsoft.com/office/officeart/2018/5/layout/IconCircleLabelList"/>
    <dgm:cxn modelId="{CE2E4DF8-E66F-49A9-85B5-F3CA9631EE94}" type="presParOf" srcId="{657B07FE-FA3C-436F-BB1F-3E1C5807C712}" destId="{3E6BCCD9-6AE1-40A7-96E1-EF587E407294}" srcOrd="6" destOrd="0" presId="urn:microsoft.com/office/officeart/2018/5/layout/IconCircleLabelList"/>
    <dgm:cxn modelId="{F71D29FA-DA44-4D0D-8E4E-219242F31630}" type="presParOf" srcId="{3E6BCCD9-6AE1-40A7-96E1-EF587E407294}" destId="{448D8D8B-D19E-461A-A4A4-B4E165680BC0}" srcOrd="0" destOrd="0" presId="urn:microsoft.com/office/officeart/2018/5/layout/IconCircleLabelList"/>
    <dgm:cxn modelId="{F3A28DB0-9B50-45A2-B0A8-906060F6A73D}" type="presParOf" srcId="{3E6BCCD9-6AE1-40A7-96E1-EF587E407294}" destId="{4A029D8F-20D1-4E53-9E1C-579DA3D59920}" srcOrd="1" destOrd="0" presId="urn:microsoft.com/office/officeart/2018/5/layout/IconCircleLabelList"/>
    <dgm:cxn modelId="{106361D9-7A4C-4430-AD69-5E27770B7A74}" type="presParOf" srcId="{3E6BCCD9-6AE1-40A7-96E1-EF587E407294}" destId="{688787B7-6273-49B2-B38F-08F344AE31BD}" srcOrd="2" destOrd="0" presId="urn:microsoft.com/office/officeart/2018/5/layout/IconCircleLabelList"/>
    <dgm:cxn modelId="{E170246A-B512-4132-87D7-CFCC15157247}" type="presParOf" srcId="{3E6BCCD9-6AE1-40A7-96E1-EF587E407294}" destId="{63733EC3-FE1D-4A1E-9900-9221A9D51003}" srcOrd="3" destOrd="0" presId="urn:microsoft.com/office/officeart/2018/5/layout/IconCircleLabelList"/>
    <dgm:cxn modelId="{43D46AA9-79F7-4DE4-8657-74713EB2D094}" type="presParOf" srcId="{657B07FE-FA3C-436F-BB1F-3E1C5807C712}" destId="{D2EDA0F6-FDC4-47DD-AFBE-D75803A0B4A1}" srcOrd="7" destOrd="0" presId="urn:microsoft.com/office/officeart/2018/5/layout/IconCircleLabelList"/>
    <dgm:cxn modelId="{40D8D927-AA4C-4522-9452-967D92940760}" type="presParOf" srcId="{657B07FE-FA3C-436F-BB1F-3E1C5807C712}" destId="{5BCEF399-9014-42A6-8F3D-E03BFA9B17A9}" srcOrd="8" destOrd="0" presId="urn:microsoft.com/office/officeart/2018/5/layout/IconCircleLabelList"/>
    <dgm:cxn modelId="{3AEB984C-A944-4075-B49F-49A243A9CCAD}" type="presParOf" srcId="{5BCEF399-9014-42A6-8F3D-E03BFA9B17A9}" destId="{C94A5E86-F242-4E2D-ABF0-93BF92ECDA08}" srcOrd="0" destOrd="0" presId="urn:microsoft.com/office/officeart/2018/5/layout/IconCircleLabelList"/>
    <dgm:cxn modelId="{E9F2F325-55FA-4E7B-8277-AB3DD1C8DD06}" type="presParOf" srcId="{5BCEF399-9014-42A6-8F3D-E03BFA9B17A9}" destId="{CF7BE712-6328-4F03-BAB8-A4615642A3C3}" srcOrd="1" destOrd="0" presId="urn:microsoft.com/office/officeart/2018/5/layout/IconCircleLabelList"/>
    <dgm:cxn modelId="{D799C2CD-0023-45BA-A0D9-FCC48862228F}" type="presParOf" srcId="{5BCEF399-9014-42A6-8F3D-E03BFA9B17A9}" destId="{1CD54C44-0E08-432C-8722-402A1BE36E21}" srcOrd="2" destOrd="0" presId="urn:microsoft.com/office/officeart/2018/5/layout/IconCircleLabelList"/>
    <dgm:cxn modelId="{0D4436FF-0370-4A10-A275-5ACE5ED33A24}" type="presParOf" srcId="{5BCEF399-9014-42A6-8F3D-E03BFA9B17A9}" destId="{B7151FD6-B6D4-477F-85CE-AB8097BAB93E}" srcOrd="3" destOrd="0" presId="urn:microsoft.com/office/officeart/2018/5/layout/IconCircleLabelList"/>
    <dgm:cxn modelId="{9C297581-DBE3-450D-AE1A-DADAC76068DF}" type="presParOf" srcId="{657B07FE-FA3C-436F-BB1F-3E1C5807C712}" destId="{F205310E-817D-4FA9-A8D0-2CF3E9BB605E}" srcOrd="9" destOrd="0" presId="urn:microsoft.com/office/officeart/2018/5/layout/IconCircleLabelList"/>
    <dgm:cxn modelId="{C1F7DB5B-D109-457F-B7EF-726662A3A9D1}" type="presParOf" srcId="{657B07FE-FA3C-436F-BB1F-3E1C5807C712}" destId="{A3484690-6DCD-4F4D-A578-80CCE4975FD6}" srcOrd="10" destOrd="0" presId="urn:microsoft.com/office/officeart/2018/5/layout/IconCircleLabelList"/>
    <dgm:cxn modelId="{E7F032FF-A506-4373-A0F0-D9FC584D91F6}" type="presParOf" srcId="{A3484690-6DCD-4F4D-A578-80CCE4975FD6}" destId="{C39A8723-C8FD-4545-8B0F-B24867D19946}" srcOrd="0" destOrd="0" presId="urn:microsoft.com/office/officeart/2018/5/layout/IconCircleLabelList"/>
    <dgm:cxn modelId="{30870371-7A5C-4292-BA21-A71630836667}" type="presParOf" srcId="{A3484690-6DCD-4F4D-A578-80CCE4975FD6}" destId="{97B248D5-9BAF-42A7-9210-B9EBBCAE6B4B}" srcOrd="1" destOrd="0" presId="urn:microsoft.com/office/officeart/2018/5/layout/IconCircleLabelList"/>
    <dgm:cxn modelId="{496AEE92-4FC4-4792-85FD-7796F8FA529B}" type="presParOf" srcId="{A3484690-6DCD-4F4D-A578-80CCE4975FD6}" destId="{9E96A066-F5E7-48FA-AF0F-7DD91BAC22E3}" srcOrd="2" destOrd="0" presId="urn:microsoft.com/office/officeart/2018/5/layout/IconCircleLabelList"/>
    <dgm:cxn modelId="{603B8CF9-8E45-45C2-940B-E8EEFFDE2A12}" type="presParOf" srcId="{A3484690-6DCD-4F4D-A578-80CCE4975FD6}" destId="{B929B18F-3F53-4F91-B0FF-676AC913BAA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CBE47-3908-409A-A6DF-E0A50C44DFF9}">
      <dsp:nvSpPr>
        <dsp:cNvPr id="0" name=""/>
        <dsp:cNvSpPr/>
      </dsp:nvSpPr>
      <dsp:spPr>
        <a:xfrm>
          <a:off x="293049" y="953913"/>
          <a:ext cx="912498" cy="9124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B05B30-4D67-4F4F-9A53-823764C58FB5}">
      <dsp:nvSpPr>
        <dsp:cNvPr id="0" name=""/>
        <dsp:cNvSpPr/>
      </dsp:nvSpPr>
      <dsp:spPr>
        <a:xfrm>
          <a:off x="487516" y="1148380"/>
          <a:ext cx="523564" cy="5235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9179BC-1BB4-4993-BA5C-9A7A1C936165}">
      <dsp:nvSpPr>
        <dsp:cNvPr id="0" name=""/>
        <dsp:cNvSpPr/>
      </dsp:nvSpPr>
      <dsp:spPr>
        <a:xfrm>
          <a:off x="1349" y="2150632"/>
          <a:ext cx="1495898" cy="59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fr-FR" sz="1500" kern="1200"/>
            <a:t>Thématique</a:t>
          </a:r>
          <a:endParaRPr lang="en-US" sz="1500" kern="1200" dirty="0"/>
        </a:p>
      </dsp:txBody>
      <dsp:txXfrm>
        <a:off x="1349" y="2150632"/>
        <a:ext cx="1495898" cy="598359"/>
      </dsp:txXfrm>
    </dsp:sp>
    <dsp:sp modelId="{B008B19F-8175-4A26-875A-E76D735F54BF}">
      <dsp:nvSpPr>
        <dsp:cNvPr id="0" name=""/>
        <dsp:cNvSpPr/>
      </dsp:nvSpPr>
      <dsp:spPr>
        <a:xfrm>
          <a:off x="2050729" y="953913"/>
          <a:ext cx="912498" cy="9124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CC81A5-7A42-4CEA-AA4B-B3226C96D252}">
      <dsp:nvSpPr>
        <dsp:cNvPr id="0" name=""/>
        <dsp:cNvSpPr/>
      </dsp:nvSpPr>
      <dsp:spPr>
        <a:xfrm>
          <a:off x="2245196" y="1148380"/>
          <a:ext cx="523564" cy="5235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09D144-3BFD-4486-B8CC-7514E76E5B3D}">
      <dsp:nvSpPr>
        <dsp:cNvPr id="0" name=""/>
        <dsp:cNvSpPr/>
      </dsp:nvSpPr>
      <dsp:spPr>
        <a:xfrm>
          <a:off x="1759029" y="2150632"/>
          <a:ext cx="1495898" cy="59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fr-FR" sz="1500" kern="1200"/>
            <a:t>Présentation des données</a:t>
          </a:r>
          <a:endParaRPr lang="en-US" sz="1500" kern="1200" dirty="0"/>
        </a:p>
      </dsp:txBody>
      <dsp:txXfrm>
        <a:off x="1759029" y="2150632"/>
        <a:ext cx="1495898" cy="598359"/>
      </dsp:txXfrm>
    </dsp:sp>
    <dsp:sp modelId="{29B6B909-1E1C-487E-B3AD-5EA6267C20F6}">
      <dsp:nvSpPr>
        <dsp:cNvPr id="0" name=""/>
        <dsp:cNvSpPr/>
      </dsp:nvSpPr>
      <dsp:spPr>
        <a:xfrm>
          <a:off x="3808410" y="953913"/>
          <a:ext cx="912498" cy="9124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E8FC7-1AA1-4657-9762-B098EF135125}">
      <dsp:nvSpPr>
        <dsp:cNvPr id="0" name=""/>
        <dsp:cNvSpPr/>
      </dsp:nvSpPr>
      <dsp:spPr>
        <a:xfrm>
          <a:off x="4002877" y="1148380"/>
          <a:ext cx="523564" cy="5235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E44BD9-FDB5-496E-AF8E-7320DEA5D72F}">
      <dsp:nvSpPr>
        <dsp:cNvPr id="0" name=""/>
        <dsp:cNvSpPr/>
      </dsp:nvSpPr>
      <dsp:spPr>
        <a:xfrm>
          <a:off x="3516710" y="2150632"/>
          <a:ext cx="1495898" cy="59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fr-FR" sz="1500" kern="1200"/>
            <a:t>Data Preprocessing</a:t>
          </a:r>
          <a:endParaRPr lang="en-US" sz="1500" kern="1200" dirty="0"/>
        </a:p>
      </dsp:txBody>
      <dsp:txXfrm>
        <a:off x="3516710" y="2150632"/>
        <a:ext cx="1495898" cy="598359"/>
      </dsp:txXfrm>
    </dsp:sp>
    <dsp:sp modelId="{448D8D8B-D19E-461A-A4A4-B4E165680BC0}">
      <dsp:nvSpPr>
        <dsp:cNvPr id="0" name=""/>
        <dsp:cNvSpPr/>
      </dsp:nvSpPr>
      <dsp:spPr>
        <a:xfrm>
          <a:off x="5566091" y="953913"/>
          <a:ext cx="912498" cy="9124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029D8F-20D1-4E53-9E1C-579DA3D59920}">
      <dsp:nvSpPr>
        <dsp:cNvPr id="0" name=""/>
        <dsp:cNvSpPr/>
      </dsp:nvSpPr>
      <dsp:spPr>
        <a:xfrm>
          <a:off x="5760558" y="1148380"/>
          <a:ext cx="523564" cy="5235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733EC3-FE1D-4A1E-9900-9221A9D51003}">
      <dsp:nvSpPr>
        <dsp:cNvPr id="0" name=""/>
        <dsp:cNvSpPr/>
      </dsp:nvSpPr>
      <dsp:spPr>
        <a:xfrm>
          <a:off x="5274391" y="2150632"/>
          <a:ext cx="1495898" cy="59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Tokenization</a:t>
          </a:r>
        </a:p>
      </dsp:txBody>
      <dsp:txXfrm>
        <a:off x="5274391" y="2150632"/>
        <a:ext cx="1495898" cy="598359"/>
      </dsp:txXfrm>
    </dsp:sp>
    <dsp:sp modelId="{C94A5E86-F242-4E2D-ABF0-93BF92ECDA08}">
      <dsp:nvSpPr>
        <dsp:cNvPr id="0" name=""/>
        <dsp:cNvSpPr/>
      </dsp:nvSpPr>
      <dsp:spPr>
        <a:xfrm>
          <a:off x="7323771" y="953913"/>
          <a:ext cx="912498" cy="91249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7BE712-6328-4F03-BAB8-A4615642A3C3}">
      <dsp:nvSpPr>
        <dsp:cNvPr id="0" name=""/>
        <dsp:cNvSpPr/>
      </dsp:nvSpPr>
      <dsp:spPr>
        <a:xfrm>
          <a:off x="7518238" y="1148380"/>
          <a:ext cx="523564" cy="5235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151FD6-B6D4-477F-85CE-AB8097BAB93E}">
      <dsp:nvSpPr>
        <dsp:cNvPr id="0" name=""/>
        <dsp:cNvSpPr/>
      </dsp:nvSpPr>
      <dsp:spPr>
        <a:xfrm>
          <a:off x="7032071" y="2150632"/>
          <a:ext cx="1495898" cy="59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fr-FR" sz="1500" kern="1200"/>
            <a:t>Models</a:t>
          </a:r>
          <a:endParaRPr lang="en-US" sz="1500" kern="1200" dirty="0"/>
        </a:p>
      </dsp:txBody>
      <dsp:txXfrm>
        <a:off x="7032071" y="2150632"/>
        <a:ext cx="1495898" cy="598359"/>
      </dsp:txXfrm>
    </dsp:sp>
    <dsp:sp modelId="{C39A8723-C8FD-4545-8B0F-B24867D19946}">
      <dsp:nvSpPr>
        <dsp:cNvPr id="0" name=""/>
        <dsp:cNvSpPr/>
      </dsp:nvSpPr>
      <dsp:spPr>
        <a:xfrm>
          <a:off x="9081452" y="953913"/>
          <a:ext cx="912498" cy="9124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B248D5-9BAF-42A7-9210-B9EBBCAE6B4B}">
      <dsp:nvSpPr>
        <dsp:cNvPr id="0" name=""/>
        <dsp:cNvSpPr/>
      </dsp:nvSpPr>
      <dsp:spPr>
        <a:xfrm>
          <a:off x="9275919" y="1148380"/>
          <a:ext cx="523564" cy="52356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29B18F-3F53-4F91-B0FF-676AC913BAA6}">
      <dsp:nvSpPr>
        <dsp:cNvPr id="0" name=""/>
        <dsp:cNvSpPr/>
      </dsp:nvSpPr>
      <dsp:spPr>
        <a:xfrm>
          <a:off x="8789752" y="2150632"/>
          <a:ext cx="1495898" cy="59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fr-FR" sz="1500" kern="1200"/>
            <a:t>Conclusion</a:t>
          </a:r>
          <a:endParaRPr lang="en-US" sz="1500" kern="1200"/>
        </a:p>
      </dsp:txBody>
      <dsp:txXfrm>
        <a:off x="8789752" y="2150632"/>
        <a:ext cx="1495898" cy="59835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0CCF71-6DD9-4BDB-AC55-B1697316C149}" type="datetimeFigureOut">
              <a:rPr lang="fr-FR" smtClean="0"/>
              <a:t>12/04/2024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4580F-F964-4357-9345-D79444403100}" type="slidenum">
              <a:rPr lang="fr-FR" smtClean="0"/>
              <a:t>‹N°›</a:t>
            </a:fld>
            <a:endParaRPr lang="fr-FR"/>
          </a:p>
        </p:txBody>
      </p:sp>
    </p:spTree>
    <p:extLst>
      <p:ext uri="{BB962C8B-B14F-4D97-AF65-F5344CB8AC3E}">
        <p14:creationId xmlns:p14="http://schemas.microsoft.com/office/powerpoint/2010/main" val="1731137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Application d’une fonction afin de supprimer la ponctuation, les caractères spéciaux, tout passer en minuscule, </a:t>
            </a:r>
            <a:r>
              <a:rPr lang="fr-FR" dirty="0" err="1"/>
              <a:t>etc</a:t>
            </a:r>
            <a:endParaRPr lang="fr-FR" dirty="0"/>
          </a:p>
        </p:txBody>
      </p:sp>
      <p:sp>
        <p:nvSpPr>
          <p:cNvPr id="4" name="Espace réservé du numéro de diapositive 3"/>
          <p:cNvSpPr>
            <a:spLocks noGrp="1"/>
          </p:cNvSpPr>
          <p:nvPr>
            <p:ph type="sldNum" sz="quarter" idx="5"/>
          </p:nvPr>
        </p:nvSpPr>
        <p:spPr/>
        <p:txBody>
          <a:bodyPr/>
          <a:lstStyle/>
          <a:p>
            <a:fld id="{B554580F-F964-4357-9345-D79444403100}" type="slidenum">
              <a:rPr lang="fr-FR" smtClean="0"/>
              <a:t>5</a:t>
            </a:fld>
            <a:endParaRPr lang="fr-FR"/>
          </a:p>
        </p:txBody>
      </p:sp>
    </p:spTree>
    <p:extLst>
      <p:ext uri="{BB962C8B-B14F-4D97-AF65-F5344CB8AC3E}">
        <p14:creationId xmlns:p14="http://schemas.microsoft.com/office/powerpoint/2010/main" val="403835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ECECEC"/>
                </a:solidFill>
                <a:effectLst/>
                <a:highlight>
                  <a:srgbClr val="212121"/>
                </a:highlight>
                <a:latin typeface="Söhne"/>
              </a:rPr>
              <a:t>Notre objectif est de convertir du texte brut en une forme que notre model peut comprendre, c'est-à-dire en séquences de </a:t>
            </a:r>
            <a:r>
              <a:rPr lang="fr-FR" b="0" i="0" dirty="0" err="1">
                <a:solidFill>
                  <a:srgbClr val="ECECEC"/>
                </a:solidFill>
                <a:effectLst/>
                <a:highlight>
                  <a:srgbClr val="212121"/>
                </a:highlight>
                <a:latin typeface="Söhne"/>
              </a:rPr>
              <a:t>tokens</a:t>
            </a:r>
            <a:r>
              <a:rPr lang="fr-FR" b="0" i="0" dirty="0">
                <a:solidFill>
                  <a:srgbClr val="ECECEC"/>
                </a:solidFill>
                <a:effectLst/>
                <a:highlight>
                  <a:srgbClr val="212121"/>
                </a:highlight>
                <a:latin typeface="Söhne"/>
              </a:rPr>
              <a:t>.</a:t>
            </a:r>
          </a:p>
          <a:p>
            <a:pPr algn="l"/>
            <a:r>
              <a:rPr lang="fr-FR" b="0" i="0" dirty="0">
                <a:solidFill>
                  <a:srgbClr val="ECECEC"/>
                </a:solidFill>
                <a:effectLst/>
                <a:highlight>
                  <a:srgbClr val="212121"/>
                </a:highlight>
                <a:latin typeface="Söhne"/>
              </a:rPr>
              <a:t>D’abord on configure la couche de vectorisation</a:t>
            </a:r>
            <a:r>
              <a:rPr lang="fr-FR" b="1" i="0" dirty="0">
                <a:solidFill>
                  <a:srgbClr val="ECECEC"/>
                </a:solidFill>
                <a:effectLst/>
                <a:highlight>
                  <a:srgbClr val="212121"/>
                </a:highlight>
                <a:latin typeface="Söhne"/>
              </a:rPr>
              <a:t>. </a:t>
            </a:r>
            <a:r>
              <a:rPr lang="fr-FR" b="0" i="0" dirty="0">
                <a:solidFill>
                  <a:srgbClr val="ECECEC"/>
                </a:solidFill>
                <a:effectLst/>
                <a:highlight>
                  <a:srgbClr val="212121"/>
                </a:highlight>
                <a:latin typeface="Söhne"/>
              </a:rPr>
              <a:t>Nous commençons par initialiser une couche de vectorisation de texte, où le nombre maximal de </a:t>
            </a:r>
            <a:r>
              <a:rPr lang="fr-FR" b="0" i="0" dirty="0" err="1">
                <a:solidFill>
                  <a:srgbClr val="ECECEC"/>
                </a:solidFill>
                <a:effectLst/>
                <a:highlight>
                  <a:srgbClr val="212121"/>
                </a:highlight>
                <a:latin typeface="Söhne"/>
              </a:rPr>
              <a:t>tokens</a:t>
            </a:r>
            <a:r>
              <a:rPr lang="fr-FR" b="0" i="0" dirty="0">
                <a:solidFill>
                  <a:srgbClr val="ECECEC"/>
                </a:solidFill>
                <a:effectLst/>
                <a:highlight>
                  <a:srgbClr val="212121"/>
                </a:highlight>
                <a:latin typeface="Söhne"/>
              </a:rPr>
              <a:t> est défini par </a:t>
            </a:r>
            <a:r>
              <a:rPr lang="fr-FR" b="0" i="0" dirty="0" err="1">
                <a:solidFill>
                  <a:srgbClr val="ECECEC"/>
                </a:solidFill>
                <a:effectLst/>
                <a:highlight>
                  <a:srgbClr val="212121"/>
                </a:highlight>
                <a:latin typeface="Söhne"/>
              </a:rPr>
              <a:t>vocab_size</a:t>
            </a:r>
            <a:r>
              <a:rPr lang="fr-FR" b="0" i="0" dirty="0">
                <a:solidFill>
                  <a:srgbClr val="ECECEC"/>
                </a:solidFill>
                <a:effectLst/>
                <a:highlight>
                  <a:srgbClr val="212121"/>
                </a:highlight>
                <a:latin typeface="Söhne"/>
              </a:rPr>
              <a:t>. Cette couche ne standardise pas le texte pour préserver les nuances de la langue, telles que les majuscules et la ponctuation. </a:t>
            </a:r>
          </a:p>
          <a:p>
            <a:pPr algn="l"/>
            <a:r>
              <a:rPr lang="fr-FR" b="0" i="0" dirty="0">
                <a:solidFill>
                  <a:srgbClr val="ECECEC"/>
                </a:solidFill>
                <a:effectLst/>
                <a:highlight>
                  <a:srgbClr val="212121"/>
                </a:highlight>
                <a:latin typeface="Söhne"/>
              </a:rPr>
              <a:t>La couche est adaptée à notre ensemble de données en ajoutant des </a:t>
            </a:r>
            <a:r>
              <a:rPr lang="fr-FR" b="0" i="0" dirty="0" err="1">
                <a:solidFill>
                  <a:srgbClr val="ECECEC"/>
                </a:solidFill>
                <a:effectLst/>
                <a:highlight>
                  <a:srgbClr val="212121"/>
                </a:highlight>
                <a:latin typeface="Söhne"/>
              </a:rPr>
              <a:t>tokens</a:t>
            </a:r>
            <a:r>
              <a:rPr lang="fr-FR" b="0" i="0" dirty="0">
                <a:solidFill>
                  <a:srgbClr val="ECECEC"/>
                </a:solidFill>
                <a:effectLst/>
                <a:highlight>
                  <a:srgbClr val="212121"/>
                </a:highlight>
                <a:latin typeface="Söhne"/>
              </a:rPr>
              <a:t> spéciaux &lt;start&gt; et &lt;end&gt; aux inputs et </a:t>
            </a:r>
            <a:r>
              <a:rPr lang="fr-FR" b="0" i="0" dirty="0" err="1">
                <a:solidFill>
                  <a:srgbClr val="ECECEC"/>
                </a:solidFill>
                <a:effectLst/>
                <a:highlight>
                  <a:srgbClr val="212121"/>
                </a:highlight>
                <a:latin typeface="Söhne"/>
              </a:rPr>
              <a:t>targets</a:t>
            </a:r>
            <a:r>
              <a:rPr lang="fr-FR" b="0" i="0" dirty="0">
                <a:solidFill>
                  <a:srgbClr val="ECECEC"/>
                </a:solidFill>
                <a:effectLst/>
                <a:highlight>
                  <a:srgbClr val="212121"/>
                </a:highlight>
                <a:latin typeface="Söhne"/>
              </a:rPr>
              <a:t> du décodeur. Cela nous aide à délimiter le début et la fin des phrases pour le traitement du modèle.</a:t>
            </a:r>
          </a:p>
          <a:p>
            <a:pPr algn="l"/>
            <a:r>
              <a:rPr lang="fr-FR" b="0" i="0" dirty="0">
                <a:solidFill>
                  <a:srgbClr val="ECECEC"/>
                </a:solidFill>
                <a:effectLst/>
                <a:highlight>
                  <a:srgbClr val="212121"/>
                </a:highlight>
                <a:latin typeface="Söhne"/>
              </a:rPr>
              <a:t>Après l'adaptation, nous calculons et affichons la taille du vocabulaire. Cette taille est cruciale car elle affecte la complexité du modèle et la mémoire requise pour stocker les </a:t>
            </a:r>
            <a:r>
              <a:rPr lang="fr-FR" b="0" i="0" dirty="0" err="1">
                <a:solidFill>
                  <a:srgbClr val="ECECEC"/>
                </a:solidFill>
                <a:effectLst/>
                <a:highlight>
                  <a:srgbClr val="212121"/>
                </a:highlight>
                <a:latin typeface="Söhne"/>
              </a:rPr>
              <a:t>embeddings</a:t>
            </a:r>
            <a:r>
              <a:rPr lang="fr-FR" b="0" i="0" dirty="0">
                <a:solidFill>
                  <a:srgbClr val="ECECEC"/>
                </a:solidFill>
                <a:effectLst/>
                <a:highlight>
                  <a:srgbClr val="212121"/>
                </a:highlight>
                <a:latin typeface="Söhne"/>
              </a:rPr>
              <a:t> des mots.</a:t>
            </a:r>
          </a:p>
          <a:p>
            <a:pPr algn="l"/>
            <a:r>
              <a:rPr lang="fr-FR" b="0" i="0" dirty="0">
                <a:solidFill>
                  <a:srgbClr val="ECECEC"/>
                </a:solidFill>
                <a:effectLst/>
                <a:highlight>
                  <a:srgbClr val="212121"/>
                </a:highlight>
                <a:latin typeface="Söhne"/>
              </a:rPr>
              <a:t>Nous avons défini des fonctions pour convertir des séquences de texte en séquences de IDs (sequences2ids) et pour faire l'inverse (ids2sequences). Ces fonctions sont essentielles pour l'entraînement et l'évaluation du modèle. </a:t>
            </a:r>
          </a:p>
          <a:p>
            <a:pPr algn="l"/>
            <a:r>
              <a:rPr lang="fr-FR" b="0" i="0" dirty="0">
                <a:solidFill>
                  <a:srgbClr val="ECECEC"/>
                </a:solidFill>
                <a:effectLst/>
                <a:highlight>
                  <a:srgbClr val="212121"/>
                </a:highlight>
                <a:latin typeface="Söhne"/>
              </a:rPr>
              <a:t>Les données sont divisées en ensembles d'entraînement et de validation. Nous utilisons 90% des données pour l'entraînement et 10% pour la validation, ce qui nous permet de surveiller et d'éviter le surajustement.</a:t>
            </a:r>
          </a:p>
          <a:p>
            <a:pPr algn="l"/>
            <a:r>
              <a:rPr lang="fr-FR" b="0" i="0" dirty="0">
                <a:solidFill>
                  <a:srgbClr val="ECECEC"/>
                </a:solidFill>
                <a:effectLst/>
                <a:highlight>
                  <a:srgbClr val="212121"/>
                </a:highlight>
                <a:latin typeface="Söhne"/>
              </a:rPr>
              <a:t>L'ensemble d'entraînement est mélangé et divisé en lots de taille </a:t>
            </a:r>
            <a:r>
              <a:rPr lang="fr-FR" b="0" i="0" dirty="0" err="1">
                <a:solidFill>
                  <a:srgbClr val="ECECEC"/>
                </a:solidFill>
                <a:effectLst/>
                <a:highlight>
                  <a:srgbClr val="212121"/>
                </a:highlight>
                <a:latin typeface="Söhne"/>
              </a:rPr>
              <a:t>batch_size</a:t>
            </a:r>
            <a:r>
              <a:rPr lang="fr-FR" b="0" i="0" dirty="0">
                <a:solidFill>
                  <a:srgbClr val="ECECEC"/>
                </a:solidFill>
                <a:effectLst/>
                <a:highlight>
                  <a:srgbClr val="212121"/>
                </a:highlight>
                <a:latin typeface="Söhne"/>
              </a:rPr>
              <a:t>, et nous préchargeons les données pour optimiser l'entraînement.</a:t>
            </a:r>
          </a:p>
          <a:p>
            <a:pPr algn="l"/>
            <a:r>
              <a:rPr lang="fr-FR" b="0" i="0" dirty="0">
                <a:solidFill>
                  <a:srgbClr val="ECECEC"/>
                </a:solidFill>
                <a:effectLst/>
                <a:highlight>
                  <a:srgbClr val="212121"/>
                </a:highlight>
                <a:latin typeface="Söhne"/>
              </a:rPr>
              <a:t>En conclusion, cette préparation rigoureuse des données est vitale pour garantir que notre modèle peut apprendre efficacement à partir des nuances de la langue et générer des réponses appropriées. Notre prochaine étape consistera à entraîner le modèle en utilisant ces données préparées et à évaluer ses performances sur l'ensemble de validation</a:t>
            </a:r>
          </a:p>
          <a:p>
            <a:endParaRPr lang="fr-FR" dirty="0"/>
          </a:p>
          <a:p>
            <a:pPr algn="l"/>
            <a:endParaRPr lang="fr-FR" b="0" i="0" dirty="0">
              <a:solidFill>
                <a:srgbClr val="ECECEC"/>
              </a:solidFill>
              <a:effectLst/>
              <a:highlight>
                <a:srgbClr val="212121"/>
              </a:highlight>
              <a:latin typeface="Söhne"/>
            </a:endParaRPr>
          </a:p>
        </p:txBody>
      </p:sp>
      <p:sp>
        <p:nvSpPr>
          <p:cNvPr id="4" name="Espace réservé du numéro de diapositive 3"/>
          <p:cNvSpPr>
            <a:spLocks noGrp="1"/>
          </p:cNvSpPr>
          <p:nvPr>
            <p:ph type="sldNum" sz="quarter" idx="5"/>
          </p:nvPr>
        </p:nvSpPr>
        <p:spPr/>
        <p:txBody>
          <a:bodyPr/>
          <a:lstStyle/>
          <a:p>
            <a:fld id="{B554580F-F964-4357-9345-D79444403100}" type="slidenum">
              <a:rPr lang="fr-FR" smtClean="0"/>
              <a:t>7</a:t>
            </a:fld>
            <a:endParaRPr lang="fr-FR"/>
          </a:p>
        </p:txBody>
      </p:sp>
    </p:spTree>
    <p:extLst>
      <p:ext uri="{BB962C8B-B14F-4D97-AF65-F5344CB8AC3E}">
        <p14:creationId xmlns:p14="http://schemas.microsoft.com/office/powerpoint/2010/main" val="432786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554580F-F964-4357-9345-D79444403100}" type="slidenum">
              <a:rPr lang="fr-FR" smtClean="0"/>
              <a:t>8</a:t>
            </a:fld>
            <a:endParaRPr lang="fr-FR"/>
          </a:p>
        </p:txBody>
      </p:sp>
    </p:spTree>
    <p:extLst>
      <p:ext uri="{BB962C8B-B14F-4D97-AF65-F5344CB8AC3E}">
        <p14:creationId xmlns:p14="http://schemas.microsoft.com/office/powerpoint/2010/main" val="2397772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ECECEC"/>
                </a:solidFill>
                <a:effectLst/>
                <a:highlight>
                  <a:srgbClr val="212121"/>
                </a:highlight>
                <a:latin typeface="Söhne"/>
              </a:rPr>
              <a:t>La classe Encoder est conçue pour transformer les entrées textuelles en une représentation intermédiaire utile pour le décodage. Voici ses principales caractéristiques :</a:t>
            </a:r>
          </a:p>
          <a:p>
            <a:pPr algn="l">
              <a:buFont typeface="Arial" panose="020B0604020202020204" pitchFamily="34" charset="0"/>
              <a:buChar char="•"/>
            </a:pPr>
            <a:r>
              <a:rPr lang="fr-FR" b="1" i="0" dirty="0">
                <a:solidFill>
                  <a:srgbClr val="ECECEC"/>
                </a:solidFill>
                <a:effectLst/>
                <a:highlight>
                  <a:srgbClr val="212121"/>
                </a:highlight>
                <a:latin typeface="Söhne"/>
              </a:rPr>
              <a:t>Initialisation</a:t>
            </a:r>
            <a:r>
              <a:rPr lang="fr-FR" b="0" i="0" dirty="0">
                <a:solidFill>
                  <a:srgbClr val="ECECEC"/>
                </a:solidFill>
                <a:effectLst/>
                <a:highlight>
                  <a:srgbClr val="212121"/>
                </a:highlight>
                <a:latin typeface="Söhne"/>
              </a:rPr>
              <a:t> : Définit les dimensions d'</a:t>
            </a:r>
            <a:r>
              <a:rPr lang="fr-FR" b="0" i="0" dirty="0" err="1">
                <a:solidFill>
                  <a:srgbClr val="ECECEC"/>
                </a:solidFill>
                <a:effectLst/>
                <a:highlight>
                  <a:srgbClr val="212121"/>
                </a:highlight>
                <a:latin typeface="Söhne"/>
              </a:rPr>
              <a:t>embedding</a:t>
            </a:r>
            <a:r>
              <a:rPr lang="fr-FR" b="0" i="0" dirty="0">
                <a:solidFill>
                  <a:srgbClr val="ECECEC"/>
                </a:solidFill>
                <a:effectLst/>
                <a:highlight>
                  <a:srgbClr val="212121"/>
                </a:highlight>
                <a:latin typeface="Söhne"/>
              </a:rPr>
              <a:t> et les unités LSTM, ainsi que la taille du vocabulaire.</a:t>
            </a:r>
          </a:p>
          <a:p>
            <a:pPr algn="l">
              <a:buFont typeface="Arial" panose="020B0604020202020204" pitchFamily="34" charset="0"/>
              <a:buChar char="•"/>
            </a:pPr>
            <a:r>
              <a:rPr lang="fr-FR" b="1" i="0" dirty="0">
                <a:solidFill>
                  <a:srgbClr val="ECECEC"/>
                </a:solidFill>
                <a:effectLst/>
                <a:highlight>
                  <a:srgbClr val="212121"/>
                </a:highlight>
                <a:latin typeface="Söhne"/>
              </a:rPr>
              <a:t>Composants</a:t>
            </a:r>
            <a:r>
              <a:rPr lang="fr-FR" b="0" i="0" dirty="0">
                <a:solidFill>
                  <a:srgbClr val="ECECEC"/>
                </a:solidFill>
                <a:effectLst/>
                <a:highlight>
                  <a:srgbClr val="212121"/>
                </a:highlight>
                <a:latin typeface="Söhne"/>
              </a:rPr>
              <a:t> :</a:t>
            </a:r>
          </a:p>
          <a:p>
            <a:pPr marL="742950" lvl="1" indent="-285750" algn="l">
              <a:buFont typeface="Arial" panose="020B0604020202020204" pitchFamily="34" charset="0"/>
              <a:buChar char="•"/>
            </a:pPr>
            <a:r>
              <a:rPr lang="fr-FR" b="1" i="0" dirty="0" err="1">
                <a:solidFill>
                  <a:srgbClr val="ECECEC"/>
                </a:solidFill>
                <a:effectLst/>
                <a:highlight>
                  <a:srgbClr val="212121"/>
                </a:highlight>
                <a:latin typeface="Söhne"/>
              </a:rPr>
              <a:t>Embedding</a:t>
            </a:r>
            <a:r>
              <a:rPr lang="fr-FR" b="0" i="0" dirty="0">
                <a:solidFill>
                  <a:srgbClr val="ECECEC"/>
                </a:solidFill>
                <a:effectLst/>
                <a:highlight>
                  <a:srgbClr val="212121"/>
                </a:highlight>
                <a:latin typeface="Söhne"/>
              </a:rPr>
              <a:t> : Convertit les indices de mots en vecteurs denses.</a:t>
            </a:r>
          </a:p>
          <a:p>
            <a:pPr marL="742950" lvl="1" indent="-285750" algn="l">
              <a:buFont typeface="Arial" panose="020B0604020202020204" pitchFamily="34" charset="0"/>
              <a:buChar char="•"/>
            </a:pPr>
            <a:r>
              <a:rPr lang="fr-FR" b="1" i="0" dirty="0" err="1">
                <a:solidFill>
                  <a:srgbClr val="ECECEC"/>
                </a:solidFill>
                <a:effectLst/>
                <a:highlight>
                  <a:srgbClr val="212121"/>
                </a:highlight>
                <a:latin typeface="Söhne"/>
              </a:rPr>
              <a:t>LayerNormalization</a:t>
            </a:r>
            <a:r>
              <a:rPr lang="fr-FR" b="0" i="0" dirty="0">
                <a:solidFill>
                  <a:srgbClr val="ECECEC"/>
                </a:solidFill>
                <a:effectLst/>
                <a:highlight>
                  <a:srgbClr val="212121"/>
                </a:highlight>
                <a:latin typeface="Söhne"/>
              </a:rPr>
              <a:t> : Normalise les activations de l'</a:t>
            </a:r>
            <a:r>
              <a:rPr lang="fr-FR" b="0" i="0" dirty="0" err="1">
                <a:solidFill>
                  <a:srgbClr val="ECECEC"/>
                </a:solidFill>
                <a:effectLst/>
                <a:highlight>
                  <a:srgbClr val="212121"/>
                </a:highlight>
                <a:latin typeface="Söhne"/>
              </a:rPr>
              <a:t>embedding</a:t>
            </a:r>
            <a:r>
              <a:rPr lang="fr-FR" b="0" i="0" dirty="0">
                <a:solidFill>
                  <a:srgbClr val="ECECEC"/>
                </a:solidFill>
                <a:effectLst/>
                <a:highlight>
                  <a:srgbClr val="212121"/>
                </a:highlight>
                <a:latin typeface="Söhne"/>
              </a:rPr>
              <a:t> pour stabiliser l'apprentissage.</a:t>
            </a:r>
          </a:p>
          <a:p>
            <a:pPr marL="742950" lvl="1" indent="-285750" algn="l">
              <a:buFont typeface="Arial" panose="020B0604020202020204" pitchFamily="34" charset="0"/>
              <a:buChar char="•"/>
            </a:pPr>
            <a:r>
              <a:rPr lang="fr-FR" b="1" i="0" dirty="0">
                <a:solidFill>
                  <a:srgbClr val="ECECEC"/>
                </a:solidFill>
                <a:effectLst/>
                <a:highlight>
                  <a:srgbClr val="212121"/>
                </a:highlight>
                <a:latin typeface="Söhne"/>
              </a:rPr>
              <a:t>LSTM</a:t>
            </a:r>
            <a:r>
              <a:rPr lang="fr-FR" b="0" i="0" dirty="0">
                <a:solidFill>
                  <a:srgbClr val="ECECEC"/>
                </a:solidFill>
                <a:effectLst/>
                <a:highlight>
                  <a:srgbClr val="212121"/>
                </a:highlight>
                <a:latin typeface="Söhne"/>
              </a:rPr>
              <a:t> : Traite la séquence d'</a:t>
            </a:r>
            <a:r>
              <a:rPr lang="fr-FR" b="0" i="0" dirty="0" err="1">
                <a:solidFill>
                  <a:srgbClr val="ECECEC"/>
                </a:solidFill>
                <a:effectLst/>
                <a:highlight>
                  <a:srgbClr val="212121"/>
                </a:highlight>
                <a:latin typeface="Söhne"/>
              </a:rPr>
              <a:t>embeddings</a:t>
            </a:r>
            <a:r>
              <a:rPr lang="fr-FR" b="0" i="0" dirty="0">
                <a:solidFill>
                  <a:srgbClr val="ECECEC"/>
                </a:solidFill>
                <a:effectLst/>
                <a:highlight>
                  <a:srgbClr val="212121"/>
                </a:highlight>
                <a:latin typeface="Söhne"/>
              </a:rPr>
              <a:t> pour capturer les dépendances à long terme, renvoyant les états cachés et la cellule LSTM.</a:t>
            </a:r>
          </a:p>
          <a:p>
            <a:pPr algn="l">
              <a:buFont typeface="Arial" panose="020B0604020202020204" pitchFamily="34" charset="0"/>
              <a:buChar char="•"/>
            </a:pPr>
            <a:r>
              <a:rPr lang="fr-FR" b="1" i="0" dirty="0">
                <a:solidFill>
                  <a:srgbClr val="ECECEC"/>
                </a:solidFill>
                <a:effectLst/>
                <a:highlight>
                  <a:srgbClr val="212121"/>
                </a:highlight>
                <a:latin typeface="Söhne"/>
              </a:rPr>
              <a:t>Fonction call</a:t>
            </a:r>
            <a:r>
              <a:rPr lang="fr-FR" b="0" i="0" dirty="0">
                <a:solidFill>
                  <a:srgbClr val="ECECEC"/>
                </a:solidFill>
                <a:effectLst/>
                <a:highlight>
                  <a:srgbClr val="212121"/>
                </a:highlight>
                <a:latin typeface="Söhne"/>
              </a:rPr>
              <a:t> :</a:t>
            </a:r>
          </a:p>
          <a:p>
            <a:pPr marL="742950" lvl="1" indent="-285750" algn="l">
              <a:buFont typeface="Arial" panose="020B0604020202020204" pitchFamily="34" charset="0"/>
              <a:buChar char="•"/>
            </a:pPr>
            <a:r>
              <a:rPr lang="fr-FR" b="0" i="0" dirty="0">
                <a:solidFill>
                  <a:srgbClr val="ECECEC"/>
                </a:solidFill>
                <a:effectLst/>
                <a:highlight>
                  <a:srgbClr val="212121"/>
                </a:highlight>
                <a:latin typeface="Söhne"/>
              </a:rPr>
              <a:t>Applique l'</a:t>
            </a:r>
            <a:r>
              <a:rPr lang="fr-FR" b="0" i="0" dirty="0" err="1">
                <a:solidFill>
                  <a:srgbClr val="ECECEC"/>
                </a:solidFill>
                <a:effectLst/>
                <a:highlight>
                  <a:srgbClr val="212121"/>
                </a:highlight>
                <a:latin typeface="Söhne"/>
              </a:rPr>
              <a:t>embedding</a:t>
            </a:r>
            <a:r>
              <a:rPr lang="fr-FR" b="0" i="0" dirty="0">
                <a:solidFill>
                  <a:srgbClr val="ECECEC"/>
                </a:solidFill>
                <a:effectLst/>
                <a:highlight>
                  <a:srgbClr val="212121"/>
                </a:highlight>
                <a:latin typeface="Söhne"/>
              </a:rPr>
              <a:t> et la normalisation aux entrées.</a:t>
            </a:r>
          </a:p>
          <a:p>
            <a:pPr marL="742950" lvl="1" indent="-285750" algn="l">
              <a:buFont typeface="Arial" panose="020B0604020202020204" pitchFamily="34" charset="0"/>
              <a:buChar char="•"/>
            </a:pPr>
            <a:r>
              <a:rPr lang="fr-FR" b="0" i="0" dirty="0">
                <a:solidFill>
                  <a:srgbClr val="ECECEC"/>
                </a:solidFill>
                <a:effectLst/>
                <a:highlight>
                  <a:srgbClr val="212121"/>
                </a:highlight>
                <a:latin typeface="Söhne"/>
              </a:rPr>
              <a:t>Utilise une couche de Dropout pour réduire le surajustement.</a:t>
            </a:r>
          </a:p>
          <a:p>
            <a:pPr marL="742950" lvl="1" indent="-285750" algn="l">
              <a:buFont typeface="Arial" panose="020B0604020202020204" pitchFamily="34" charset="0"/>
              <a:buChar char="•"/>
            </a:pPr>
            <a:r>
              <a:rPr lang="fr-FR" b="0" i="0" dirty="0">
                <a:solidFill>
                  <a:srgbClr val="ECECEC"/>
                </a:solidFill>
                <a:effectLst/>
                <a:highlight>
                  <a:srgbClr val="212121"/>
                </a:highlight>
                <a:latin typeface="Söhne"/>
              </a:rPr>
              <a:t>Passe les résultats normalisés à travers le LSTM pour obtenir les états internes, utiles pour initialiser le décodeur.</a:t>
            </a:r>
          </a:p>
          <a:p>
            <a:endParaRPr lang="fr-FR" dirty="0"/>
          </a:p>
        </p:txBody>
      </p:sp>
      <p:sp>
        <p:nvSpPr>
          <p:cNvPr id="4" name="Espace réservé du numéro de diapositive 3"/>
          <p:cNvSpPr>
            <a:spLocks noGrp="1"/>
          </p:cNvSpPr>
          <p:nvPr>
            <p:ph type="sldNum" sz="quarter" idx="5"/>
          </p:nvPr>
        </p:nvSpPr>
        <p:spPr/>
        <p:txBody>
          <a:bodyPr/>
          <a:lstStyle/>
          <a:p>
            <a:fld id="{B554580F-F964-4357-9345-D79444403100}" type="slidenum">
              <a:rPr lang="fr-FR" smtClean="0"/>
              <a:t>10</a:t>
            </a:fld>
            <a:endParaRPr lang="fr-FR"/>
          </a:p>
        </p:txBody>
      </p:sp>
    </p:spTree>
    <p:extLst>
      <p:ext uri="{BB962C8B-B14F-4D97-AF65-F5344CB8AC3E}">
        <p14:creationId xmlns:p14="http://schemas.microsoft.com/office/powerpoint/2010/main" val="1984130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ECECEC"/>
                </a:solidFill>
                <a:effectLst/>
                <a:highlight>
                  <a:srgbClr val="212121"/>
                </a:highlight>
                <a:latin typeface="Söhne"/>
              </a:rPr>
              <a:t>La classe </a:t>
            </a:r>
            <a:r>
              <a:rPr lang="fr-FR" b="0" i="0" dirty="0" err="1">
                <a:solidFill>
                  <a:srgbClr val="ECECEC"/>
                </a:solidFill>
                <a:effectLst/>
                <a:highlight>
                  <a:srgbClr val="212121"/>
                </a:highlight>
                <a:latin typeface="Söhne"/>
              </a:rPr>
              <a:t>Decoder</a:t>
            </a:r>
            <a:r>
              <a:rPr lang="fr-FR" b="0" i="0" dirty="0">
                <a:solidFill>
                  <a:srgbClr val="ECECEC"/>
                </a:solidFill>
                <a:effectLst/>
                <a:highlight>
                  <a:srgbClr val="212121"/>
                </a:highlight>
                <a:latin typeface="Söhne"/>
              </a:rPr>
              <a:t> prend les états encodés et génère des prédictions pour la séquence de sortie. Ses composants clés sont :</a:t>
            </a:r>
          </a:p>
          <a:p>
            <a:pPr algn="l">
              <a:buFont typeface="Arial" panose="020B0604020202020204" pitchFamily="34" charset="0"/>
              <a:buChar char="•"/>
            </a:pPr>
            <a:r>
              <a:rPr lang="fr-FR" b="1" i="0" dirty="0">
                <a:solidFill>
                  <a:srgbClr val="ECECEC"/>
                </a:solidFill>
                <a:effectLst/>
                <a:highlight>
                  <a:srgbClr val="212121"/>
                </a:highlight>
                <a:latin typeface="Söhne"/>
              </a:rPr>
              <a:t>Initialisation</a:t>
            </a:r>
            <a:r>
              <a:rPr lang="fr-FR" b="0" i="0" dirty="0">
                <a:solidFill>
                  <a:srgbClr val="ECECEC"/>
                </a:solidFill>
                <a:effectLst/>
                <a:highlight>
                  <a:srgbClr val="212121"/>
                </a:highlight>
                <a:latin typeface="Söhne"/>
              </a:rPr>
              <a:t> : Comme l'encodeur, mais avec une couche Dense finale pour la prédiction des mots.</a:t>
            </a:r>
          </a:p>
          <a:p>
            <a:pPr algn="l">
              <a:buFont typeface="Arial" panose="020B0604020202020204" pitchFamily="34" charset="0"/>
              <a:buChar char="•"/>
            </a:pPr>
            <a:r>
              <a:rPr lang="fr-FR" b="1" i="0" dirty="0">
                <a:solidFill>
                  <a:srgbClr val="ECECEC"/>
                </a:solidFill>
                <a:effectLst/>
                <a:highlight>
                  <a:srgbClr val="212121"/>
                </a:highlight>
                <a:latin typeface="Söhne"/>
              </a:rPr>
              <a:t>Composants</a:t>
            </a:r>
            <a:r>
              <a:rPr lang="fr-FR" b="0" i="0" dirty="0">
                <a:solidFill>
                  <a:srgbClr val="ECECEC"/>
                </a:solidFill>
                <a:effectLst/>
                <a:highlight>
                  <a:srgbClr val="212121"/>
                </a:highlight>
                <a:latin typeface="Söhne"/>
              </a:rPr>
              <a:t> :</a:t>
            </a:r>
          </a:p>
          <a:p>
            <a:pPr marL="742950" lvl="1" indent="-285750" algn="l">
              <a:buFont typeface="Arial" panose="020B0604020202020204" pitchFamily="34" charset="0"/>
              <a:buChar char="•"/>
            </a:pPr>
            <a:r>
              <a:rPr lang="fr-FR" b="1" i="0" dirty="0" err="1">
                <a:solidFill>
                  <a:srgbClr val="ECECEC"/>
                </a:solidFill>
                <a:effectLst/>
                <a:highlight>
                  <a:srgbClr val="212121"/>
                </a:highlight>
                <a:latin typeface="Söhne"/>
              </a:rPr>
              <a:t>Embedding</a:t>
            </a:r>
            <a:r>
              <a:rPr lang="fr-FR" b="0" i="0" dirty="0">
                <a:solidFill>
                  <a:srgbClr val="ECECEC"/>
                </a:solidFill>
                <a:effectLst/>
                <a:highlight>
                  <a:srgbClr val="212121"/>
                </a:highlight>
                <a:latin typeface="Söhne"/>
              </a:rPr>
              <a:t> : Similaire à l'encodeur, mais initialisé différemment pour potentiellement capturer d'autres aspects des mots.</a:t>
            </a:r>
          </a:p>
          <a:p>
            <a:pPr marL="742950" lvl="1" indent="-285750" algn="l">
              <a:buFont typeface="Arial" panose="020B0604020202020204" pitchFamily="34" charset="0"/>
              <a:buChar char="•"/>
            </a:pPr>
            <a:r>
              <a:rPr lang="fr-FR" b="1" i="0" dirty="0" err="1">
                <a:solidFill>
                  <a:srgbClr val="ECECEC"/>
                </a:solidFill>
                <a:effectLst/>
                <a:highlight>
                  <a:srgbClr val="212121"/>
                </a:highlight>
                <a:latin typeface="Söhne"/>
              </a:rPr>
              <a:t>LayerNormalization</a:t>
            </a:r>
            <a:r>
              <a:rPr lang="fr-FR" b="0" i="0" dirty="0">
                <a:solidFill>
                  <a:srgbClr val="ECECEC"/>
                </a:solidFill>
                <a:effectLst/>
                <a:highlight>
                  <a:srgbClr val="212121"/>
                </a:highlight>
                <a:latin typeface="Söhne"/>
              </a:rPr>
              <a:t> et </a:t>
            </a:r>
            <a:r>
              <a:rPr lang="fr-FR" b="1" i="0" dirty="0">
                <a:solidFill>
                  <a:srgbClr val="ECECEC"/>
                </a:solidFill>
                <a:effectLst/>
                <a:highlight>
                  <a:srgbClr val="212121"/>
                </a:highlight>
                <a:latin typeface="Söhne"/>
              </a:rPr>
              <a:t>Dropout</a:t>
            </a:r>
            <a:r>
              <a:rPr lang="fr-FR" b="0" i="0" dirty="0">
                <a:solidFill>
                  <a:srgbClr val="ECECEC"/>
                </a:solidFill>
                <a:effectLst/>
                <a:highlight>
                  <a:srgbClr val="212121"/>
                </a:highlight>
                <a:latin typeface="Söhne"/>
              </a:rPr>
              <a:t> : Utilisés pour maintenir la stabilité et réduire le surajustement tout au long du processus de décodage.</a:t>
            </a:r>
          </a:p>
          <a:p>
            <a:pPr marL="742950" lvl="1" indent="-285750" algn="l">
              <a:buFont typeface="Arial" panose="020B0604020202020204" pitchFamily="34" charset="0"/>
              <a:buChar char="•"/>
            </a:pPr>
            <a:r>
              <a:rPr lang="fr-FR" b="1" i="0" dirty="0">
                <a:solidFill>
                  <a:srgbClr val="ECECEC"/>
                </a:solidFill>
                <a:effectLst/>
                <a:highlight>
                  <a:srgbClr val="212121"/>
                </a:highlight>
                <a:latin typeface="Söhne"/>
              </a:rPr>
              <a:t>LSTM</a:t>
            </a:r>
            <a:r>
              <a:rPr lang="fr-FR" b="0" i="0" dirty="0">
                <a:solidFill>
                  <a:srgbClr val="ECECEC"/>
                </a:solidFill>
                <a:effectLst/>
                <a:highlight>
                  <a:srgbClr val="212121"/>
                </a:highlight>
                <a:latin typeface="Söhne"/>
              </a:rPr>
              <a:t> : Reçoit l'état initial de l'encodeur pour continuer la génération de la séquence.</a:t>
            </a:r>
          </a:p>
          <a:p>
            <a:pPr marL="742950" lvl="1" indent="-285750" algn="l">
              <a:buFont typeface="Arial" panose="020B0604020202020204" pitchFamily="34" charset="0"/>
              <a:buChar char="•"/>
            </a:pPr>
            <a:r>
              <a:rPr lang="fr-FR" b="1" i="0" dirty="0">
                <a:solidFill>
                  <a:srgbClr val="ECECEC"/>
                </a:solidFill>
                <a:effectLst/>
                <a:highlight>
                  <a:srgbClr val="212121"/>
                </a:highlight>
                <a:latin typeface="Söhne"/>
              </a:rPr>
              <a:t>Dense</a:t>
            </a:r>
            <a:r>
              <a:rPr lang="fr-FR" b="0" i="0" dirty="0">
                <a:solidFill>
                  <a:srgbClr val="ECECEC"/>
                </a:solidFill>
                <a:effectLst/>
                <a:highlight>
                  <a:srgbClr val="212121"/>
                </a:highlight>
                <a:latin typeface="Söhne"/>
              </a:rPr>
              <a:t> : Génère une prédiction de probabilité pour chaque mot du vocabulaire à chaque étape de la séquence.</a:t>
            </a:r>
          </a:p>
          <a:p>
            <a:pPr algn="l">
              <a:buFont typeface="Arial" panose="020B0604020202020204" pitchFamily="34" charset="0"/>
              <a:buChar char="•"/>
            </a:pPr>
            <a:r>
              <a:rPr lang="fr-FR" b="1" i="0" dirty="0">
                <a:solidFill>
                  <a:srgbClr val="ECECEC"/>
                </a:solidFill>
                <a:effectLst/>
                <a:highlight>
                  <a:srgbClr val="212121"/>
                </a:highlight>
                <a:latin typeface="Söhne"/>
              </a:rPr>
              <a:t>Fonction call</a:t>
            </a:r>
            <a:r>
              <a:rPr lang="fr-FR" b="0" i="0" dirty="0">
                <a:solidFill>
                  <a:srgbClr val="ECECEC"/>
                </a:solidFill>
                <a:effectLst/>
                <a:highlight>
                  <a:srgbClr val="212121"/>
                </a:highlight>
                <a:latin typeface="Söhne"/>
              </a:rPr>
              <a:t> :</a:t>
            </a:r>
          </a:p>
          <a:p>
            <a:pPr marL="742950" lvl="1" indent="-285750" algn="l">
              <a:buFont typeface="Arial" panose="020B0604020202020204" pitchFamily="34" charset="0"/>
              <a:buChar char="•"/>
            </a:pPr>
            <a:r>
              <a:rPr lang="fr-FR" b="0" i="0" dirty="0">
                <a:solidFill>
                  <a:srgbClr val="ECECEC"/>
                </a:solidFill>
                <a:effectLst/>
                <a:highlight>
                  <a:srgbClr val="212121"/>
                </a:highlight>
                <a:latin typeface="Söhne"/>
              </a:rPr>
              <a:t>Applique l'</a:t>
            </a:r>
            <a:r>
              <a:rPr lang="fr-FR" b="0" i="0" dirty="0" err="1">
                <a:solidFill>
                  <a:srgbClr val="ECECEC"/>
                </a:solidFill>
                <a:effectLst/>
                <a:highlight>
                  <a:srgbClr val="212121"/>
                </a:highlight>
                <a:latin typeface="Söhne"/>
              </a:rPr>
              <a:t>embedding</a:t>
            </a:r>
            <a:r>
              <a:rPr lang="fr-FR" b="0" i="0" dirty="0">
                <a:solidFill>
                  <a:srgbClr val="ECECEC"/>
                </a:solidFill>
                <a:effectLst/>
                <a:highlight>
                  <a:srgbClr val="212121"/>
                </a:highlight>
                <a:latin typeface="Söhne"/>
              </a:rPr>
              <a:t>, la normalisation et le dropout avant de passer les données au LSTM.</a:t>
            </a:r>
          </a:p>
          <a:p>
            <a:pPr marL="742950" lvl="1" indent="-285750" algn="l">
              <a:buFont typeface="Arial" panose="020B0604020202020204" pitchFamily="34" charset="0"/>
              <a:buChar char="•"/>
            </a:pPr>
            <a:r>
              <a:rPr lang="fr-FR" b="0" i="0" dirty="0">
                <a:solidFill>
                  <a:srgbClr val="ECECEC"/>
                </a:solidFill>
                <a:effectLst/>
                <a:highlight>
                  <a:srgbClr val="212121"/>
                </a:highlight>
                <a:latin typeface="Söhne"/>
              </a:rPr>
              <a:t>Utilise les états de l'encodeur comme état initial.</a:t>
            </a:r>
          </a:p>
          <a:p>
            <a:pPr marL="742950" lvl="1" indent="-285750" algn="l">
              <a:buFont typeface="Arial" panose="020B0604020202020204" pitchFamily="34" charset="0"/>
              <a:buChar char="•"/>
            </a:pPr>
            <a:r>
              <a:rPr lang="fr-FR" b="0" i="0" dirty="0">
                <a:solidFill>
                  <a:srgbClr val="ECECEC"/>
                </a:solidFill>
                <a:effectLst/>
                <a:highlight>
                  <a:srgbClr val="212121"/>
                </a:highlight>
                <a:latin typeface="Söhne"/>
              </a:rPr>
              <a:t>Applique une autre normalisation et un dropout avant de faire les prédictions finales avec la couche Dense.</a:t>
            </a:r>
          </a:p>
          <a:p>
            <a:endParaRPr lang="fr-FR" dirty="0"/>
          </a:p>
        </p:txBody>
      </p:sp>
      <p:sp>
        <p:nvSpPr>
          <p:cNvPr id="4" name="Espace réservé du numéro de diapositive 3"/>
          <p:cNvSpPr>
            <a:spLocks noGrp="1"/>
          </p:cNvSpPr>
          <p:nvPr>
            <p:ph type="sldNum" sz="quarter" idx="5"/>
          </p:nvPr>
        </p:nvSpPr>
        <p:spPr/>
        <p:txBody>
          <a:bodyPr/>
          <a:lstStyle/>
          <a:p>
            <a:fld id="{B554580F-F964-4357-9345-D79444403100}" type="slidenum">
              <a:rPr lang="fr-FR" smtClean="0"/>
              <a:t>11</a:t>
            </a:fld>
            <a:endParaRPr lang="fr-FR"/>
          </a:p>
        </p:txBody>
      </p:sp>
    </p:spTree>
    <p:extLst>
      <p:ext uri="{BB962C8B-B14F-4D97-AF65-F5344CB8AC3E}">
        <p14:creationId xmlns:p14="http://schemas.microsoft.com/office/powerpoint/2010/main" val="4264145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F0D2A2C1-0BCA-4899-8C3F-20B1DA16435C}" type="datetime1">
              <a:rPr lang="en-US" smtClean="0"/>
              <a:t>4/12/2024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r>
              <a:rPr lang="en-US"/>
              <a:t>Guillaume DUPUY - M2</a:t>
            </a:r>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‹N°›</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385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1BE66C52-69A6-4BBD-A9BB-AC024CE17DD7}" type="datetime1">
              <a:rPr lang="en-US" smtClean="0"/>
              <a:t>4/12/2024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r>
              <a:rPr lang="en-US"/>
              <a:t>Guillaume DUPUY - M2</a:t>
            </a:r>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‹N°›</a:t>
            </a:fld>
            <a:endParaRPr lang="en-US"/>
          </a:p>
        </p:txBody>
      </p:sp>
    </p:spTree>
    <p:extLst>
      <p:ext uri="{BB962C8B-B14F-4D97-AF65-F5344CB8AC3E}">
        <p14:creationId xmlns:p14="http://schemas.microsoft.com/office/powerpoint/2010/main" val="180950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7E4041D5-66EB-42D7-B081-1E4AF52E4C32}" type="datetime1">
              <a:rPr lang="en-US" smtClean="0"/>
              <a:t>4/12/2024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r>
              <a:rPr lang="en-US"/>
              <a:t>Guillaume DUPUY - M2</a:t>
            </a:r>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‹N°›</a:t>
            </a:fld>
            <a:endParaRPr lang="en-US"/>
          </a:p>
        </p:txBody>
      </p:sp>
    </p:spTree>
    <p:extLst>
      <p:ext uri="{BB962C8B-B14F-4D97-AF65-F5344CB8AC3E}">
        <p14:creationId xmlns:p14="http://schemas.microsoft.com/office/powerpoint/2010/main" val="2626292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3804C59-3D66-4268-AFB7-9E53424C991F}" type="datetime1">
              <a:rPr lang="en-US" smtClean="0"/>
              <a:t>4/12/2024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r>
              <a:rPr lang="en-US"/>
              <a:t>Guillaume DUPUY - M2</a:t>
            </a:r>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‹N°›</a:t>
            </a:fld>
            <a:endParaRPr lang="en-US"/>
          </a:p>
        </p:txBody>
      </p:sp>
    </p:spTree>
    <p:extLst>
      <p:ext uri="{BB962C8B-B14F-4D97-AF65-F5344CB8AC3E}">
        <p14:creationId xmlns:p14="http://schemas.microsoft.com/office/powerpoint/2010/main" val="2261509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615E60F8-E94D-419C-9C59-B2B0B7D41D06}" type="datetime1">
              <a:rPr lang="en-US" smtClean="0"/>
              <a:t>4/12/2024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r>
              <a:rPr lang="en-US"/>
              <a:t>Guillaume DUPUY - M2</a:t>
            </a:r>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‹N°›</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67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89A9F9DF-207D-437B-AFB6-7FDFCFD660CB}" type="datetime1">
              <a:rPr lang="en-US" smtClean="0"/>
              <a:t>4/12/2024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r>
              <a:rPr lang="en-US"/>
              <a:t>Guillaume DUPUY - M2</a:t>
            </a:r>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‹N°›</a:t>
            </a:fld>
            <a:endParaRPr lang="en-US"/>
          </a:p>
        </p:txBody>
      </p:sp>
    </p:spTree>
    <p:extLst>
      <p:ext uri="{BB962C8B-B14F-4D97-AF65-F5344CB8AC3E}">
        <p14:creationId xmlns:p14="http://schemas.microsoft.com/office/powerpoint/2010/main" val="3621310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CD7CE18A-683D-4BD1-8FE8-19611726F661}" type="datetime1">
              <a:rPr lang="en-US" smtClean="0"/>
              <a:t>4/12/2024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r>
              <a:rPr lang="en-US"/>
              <a:t>Guillaume DUPUY - M2</a:t>
            </a:r>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‹N°›</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3766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25A8FBDF-EC9C-46D4-8D27-0F909D2F6E1C}" type="datetime1">
              <a:rPr lang="en-US" smtClean="0"/>
              <a:t>4/12/2024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r>
              <a:rPr lang="en-US"/>
              <a:t>Guillaume DUPUY - M2</a:t>
            </a:r>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‹N°›</a:t>
            </a:fld>
            <a:endParaRPr lang="en-US"/>
          </a:p>
        </p:txBody>
      </p:sp>
    </p:spTree>
    <p:extLst>
      <p:ext uri="{BB962C8B-B14F-4D97-AF65-F5344CB8AC3E}">
        <p14:creationId xmlns:p14="http://schemas.microsoft.com/office/powerpoint/2010/main" val="3885376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2EF3D17-DCD7-4361-A21A-ABB418A26C36}" type="datetime1">
              <a:rPr lang="en-US" smtClean="0"/>
              <a:t>4/12/2024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r>
              <a:rPr lang="en-US"/>
              <a:t>Guillaume DUPUY - M2</a:t>
            </a:r>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‹N°›</a:t>
            </a:fld>
            <a:endParaRPr lang="en-US"/>
          </a:p>
        </p:txBody>
      </p:sp>
    </p:spTree>
    <p:extLst>
      <p:ext uri="{BB962C8B-B14F-4D97-AF65-F5344CB8AC3E}">
        <p14:creationId xmlns:p14="http://schemas.microsoft.com/office/powerpoint/2010/main" val="399361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EB0F767C-E5C9-4484-9B3A-853CACE56829}" type="datetime1">
              <a:rPr lang="en-US" smtClean="0"/>
              <a:t>4/12/2024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r>
              <a:rPr lang="en-US"/>
              <a:t>Guillaume DUPUY - M2</a:t>
            </a:r>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‹N°›</a:t>
            </a:fld>
            <a:endParaRPr lang="en-US"/>
          </a:p>
        </p:txBody>
      </p:sp>
    </p:spTree>
    <p:extLst>
      <p:ext uri="{BB962C8B-B14F-4D97-AF65-F5344CB8AC3E}">
        <p14:creationId xmlns:p14="http://schemas.microsoft.com/office/powerpoint/2010/main" val="3430173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F000724E-0026-41DF-97A4-04C21CF231FF}" type="datetime1">
              <a:rPr lang="en-US" smtClean="0"/>
              <a:t>4/12/2024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r>
              <a:rPr lang="en-US"/>
              <a:t>Guillaume DUPUY - M2</a:t>
            </a:r>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‹N°›</a:t>
            </a:fld>
            <a:endParaRPr lang="en-US"/>
          </a:p>
        </p:txBody>
      </p:sp>
    </p:spTree>
    <p:extLst>
      <p:ext uri="{BB962C8B-B14F-4D97-AF65-F5344CB8AC3E}">
        <p14:creationId xmlns:p14="http://schemas.microsoft.com/office/powerpoint/2010/main" val="2134364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2ADB365C-14A3-47B4-8474-42EDC9A3119E}" type="datetime1">
              <a:rPr lang="en-US" smtClean="0"/>
              <a:t>4/12/2024</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r>
              <a:rPr lang="en-US"/>
              <a:t>Guillaume DUPUY - M2</a:t>
            </a:r>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‹N°›</a:t>
            </a:fld>
            <a:endParaRPr lang="en-US" dirty="0"/>
          </a:p>
        </p:txBody>
      </p:sp>
    </p:spTree>
    <p:extLst>
      <p:ext uri="{BB962C8B-B14F-4D97-AF65-F5344CB8AC3E}">
        <p14:creationId xmlns:p14="http://schemas.microsoft.com/office/powerpoint/2010/main" val="108456234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dt="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descr="Une toile de points reliés">
            <a:extLst>
              <a:ext uri="{FF2B5EF4-FFF2-40B4-BE49-F238E27FC236}">
                <a16:creationId xmlns:a16="http://schemas.microsoft.com/office/drawing/2014/main" id="{D485E7BF-EDB3-2AB9-5D09-F7795AA78D22}"/>
              </a:ext>
            </a:extLst>
          </p:cNvPr>
          <p:cNvPicPr>
            <a:picLocks noChangeAspect="1"/>
          </p:cNvPicPr>
          <p:nvPr/>
        </p:nvPicPr>
        <p:blipFill rotWithShape="1">
          <a:blip r:embed="rId2">
            <a:alphaModFix/>
          </a:blip>
          <a:srcRect l="20426"/>
          <a:stretch/>
        </p:blipFill>
        <p:spPr>
          <a:xfrm>
            <a:off x="20" y="1571"/>
            <a:ext cx="12191980" cy="6856429"/>
          </a:xfrm>
          <a:prstGeom prst="rect">
            <a:avLst/>
          </a:prstGeom>
        </p:spPr>
      </p:pic>
      <p:sp>
        <p:nvSpPr>
          <p:cNvPr id="18" name="Rectangle 17">
            <a:extLst>
              <a:ext uri="{FF2B5EF4-FFF2-40B4-BE49-F238E27FC236}">
                <a16:creationId xmlns:a16="http://schemas.microsoft.com/office/drawing/2014/main" id="{ED0A0432-F95F-6441-CC5D-B6BB755FA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42985"/>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2">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643E3C89-6F33-4177-DFB0-FAFF50830F12}"/>
              </a:ext>
            </a:extLst>
          </p:cNvPr>
          <p:cNvSpPr>
            <a:spLocks noGrp="1"/>
          </p:cNvSpPr>
          <p:nvPr>
            <p:ph type="ctrTitle"/>
          </p:nvPr>
        </p:nvSpPr>
        <p:spPr>
          <a:xfrm>
            <a:off x="4328161" y="2211978"/>
            <a:ext cx="3535679" cy="1425728"/>
          </a:xfrm>
        </p:spPr>
        <p:txBody>
          <a:bodyPr anchor="b">
            <a:normAutofit fontScale="90000"/>
          </a:bodyPr>
          <a:lstStyle/>
          <a:p>
            <a:pPr algn="ctr"/>
            <a:r>
              <a:rPr lang="fr-FR" sz="6600" dirty="0"/>
              <a:t>CHATBOT</a:t>
            </a:r>
          </a:p>
        </p:txBody>
      </p:sp>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Espace réservé du pied de page 3">
            <a:extLst>
              <a:ext uri="{FF2B5EF4-FFF2-40B4-BE49-F238E27FC236}">
                <a16:creationId xmlns:a16="http://schemas.microsoft.com/office/drawing/2014/main" id="{B3A202B4-C0B7-E067-017E-F3BBA7D260B2}"/>
              </a:ext>
            </a:extLst>
          </p:cNvPr>
          <p:cNvSpPr>
            <a:spLocks noGrp="1"/>
          </p:cNvSpPr>
          <p:nvPr>
            <p:ph type="ftr" sz="quarter" idx="11"/>
          </p:nvPr>
        </p:nvSpPr>
        <p:spPr/>
        <p:txBody>
          <a:bodyPr/>
          <a:lstStyle/>
          <a:p>
            <a:r>
              <a:rPr lang="en-US" dirty="0"/>
              <a:t>Guillaume DUPUY - M2</a:t>
            </a:r>
          </a:p>
        </p:txBody>
      </p:sp>
      <p:sp>
        <p:nvSpPr>
          <p:cNvPr id="5" name="Espace réservé du numéro de diapositive 4">
            <a:extLst>
              <a:ext uri="{FF2B5EF4-FFF2-40B4-BE49-F238E27FC236}">
                <a16:creationId xmlns:a16="http://schemas.microsoft.com/office/drawing/2014/main" id="{1757E101-B7DC-CD2E-7AB5-0455DB9AE6FE}"/>
              </a:ext>
            </a:extLst>
          </p:cNvPr>
          <p:cNvSpPr>
            <a:spLocks noGrp="1"/>
          </p:cNvSpPr>
          <p:nvPr>
            <p:ph type="sldNum" sz="quarter" idx="12"/>
          </p:nvPr>
        </p:nvSpPr>
        <p:spPr/>
        <p:txBody>
          <a:bodyPr/>
          <a:lstStyle/>
          <a:p>
            <a:fld id="{A0289F9E-9962-4B7B-BA18-A15907CCC6BF}" type="slidenum">
              <a:rPr lang="en-US" smtClean="0"/>
              <a:t>1</a:t>
            </a:fld>
            <a:endParaRPr lang="en-US" dirty="0"/>
          </a:p>
        </p:txBody>
      </p:sp>
    </p:spTree>
    <p:extLst>
      <p:ext uri="{BB962C8B-B14F-4D97-AF65-F5344CB8AC3E}">
        <p14:creationId xmlns:p14="http://schemas.microsoft.com/office/powerpoint/2010/main" val="720517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ED916E77-65BD-E677-B0F5-A510F4E455B6}"/>
              </a:ext>
            </a:extLst>
          </p:cNvPr>
          <p:cNvPicPr>
            <a:picLocks noGrp="1" noChangeAspect="1"/>
          </p:cNvPicPr>
          <p:nvPr>
            <p:ph idx="1"/>
          </p:nvPr>
        </p:nvPicPr>
        <p:blipFill rotWithShape="1">
          <a:blip r:embed="rId3">
            <a:alphaModFix/>
          </a:blip>
          <a:srcRect t="26983" b="18326"/>
          <a:stretch/>
        </p:blipFill>
        <p:spPr>
          <a:xfrm>
            <a:off x="20" y="1571"/>
            <a:ext cx="12191980" cy="6856429"/>
          </a:xfrm>
          <a:prstGeom prst="rect">
            <a:avLst/>
          </a:prstGeom>
        </p:spPr>
      </p:pic>
      <p:sp>
        <p:nvSpPr>
          <p:cNvPr id="16" name="Freeform: Shape 15">
            <a:extLst>
              <a:ext uri="{FF2B5EF4-FFF2-40B4-BE49-F238E27FC236}">
                <a16:creationId xmlns:a16="http://schemas.microsoft.com/office/drawing/2014/main" id="{53174E83-2682-EA33-BF59-CACA1385E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5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2000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E87973D0-F7AE-B8A7-AA94-9576BA23D1A4}"/>
              </a:ext>
            </a:extLst>
          </p:cNvPr>
          <p:cNvSpPr>
            <a:spLocks noGrp="1"/>
          </p:cNvSpPr>
          <p:nvPr>
            <p:ph type="title"/>
          </p:nvPr>
        </p:nvSpPr>
        <p:spPr>
          <a:xfrm>
            <a:off x="7376161" y="2211978"/>
            <a:ext cx="3535679" cy="1425728"/>
          </a:xfrm>
        </p:spPr>
        <p:txBody>
          <a:bodyPr vert="horz" lIns="91440" tIns="45720" rIns="91440" bIns="45720" rtlCol="0" anchor="b">
            <a:normAutofit/>
          </a:bodyPr>
          <a:lstStyle/>
          <a:p>
            <a:pPr algn="ctr"/>
            <a:r>
              <a:rPr lang="en-US"/>
              <a:t>Class Encoder</a:t>
            </a:r>
          </a:p>
        </p:txBody>
      </p:sp>
      <p:cxnSp>
        <p:nvCxnSpPr>
          <p:cNvPr id="18" name="Straight Connector 17">
            <a:extLst>
              <a:ext uri="{FF2B5EF4-FFF2-40B4-BE49-F238E27FC236}">
                <a16:creationId xmlns:a16="http://schemas.microsoft.com/office/drawing/2014/main" id="{8D8181E6-BF6C-7868-46D1-88E2970D08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8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Espace réservé du pied de page 2">
            <a:extLst>
              <a:ext uri="{FF2B5EF4-FFF2-40B4-BE49-F238E27FC236}">
                <a16:creationId xmlns:a16="http://schemas.microsoft.com/office/drawing/2014/main" id="{A4887390-8862-6FED-2EB3-9A1B6E4C9D6A}"/>
              </a:ext>
            </a:extLst>
          </p:cNvPr>
          <p:cNvSpPr>
            <a:spLocks noGrp="1"/>
          </p:cNvSpPr>
          <p:nvPr>
            <p:ph type="ftr" sz="quarter" idx="11"/>
          </p:nvPr>
        </p:nvSpPr>
        <p:spPr/>
        <p:txBody>
          <a:bodyPr/>
          <a:lstStyle/>
          <a:p>
            <a:r>
              <a:rPr lang="en-US" dirty="0">
                <a:solidFill>
                  <a:schemeClr val="bg1"/>
                </a:solidFill>
              </a:rPr>
              <a:t>Guillaume DUPUY - M2</a:t>
            </a:r>
          </a:p>
        </p:txBody>
      </p:sp>
      <p:sp>
        <p:nvSpPr>
          <p:cNvPr id="4" name="Espace réservé du numéro de diapositive 3">
            <a:extLst>
              <a:ext uri="{FF2B5EF4-FFF2-40B4-BE49-F238E27FC236}">
                <a16:creationId xmlns:a16="http://schemas.microsoft.com/office/drawing/2014/main" id="{598BDE80-09DD-26FB-9193-888744BABF3D}"/>
              </a:ext>
            </a:extLst>
          </p:cNvPr>
          <p:cNvSpPr>
            <a:spLocks noGrp="1"/>
          </p:cNvSpPr>
          <p:nvPr>
            <p:ph type="sldNum" sz="quarter" idx="12"/>
          </p:nvPr>
        </p:nvSpPr>
        <p:spPr/>
        <p:txBody>
          <a:bodyPr/>
          <a:lstStyle/>
          <a:p>
            <a:fld id="{A0289F9E-9962-4B7B-BA18-A15907CCC6BF}" type="slidenum">
              <a:rPr lang="en-US" smtClean="0">
                <a:solidFill>
                  <a:schemeClr val="bg1"/>
                </a:solidFill>
              </a:rPr>
              <a:t>10</a:t>
            </a:fld>
            <a:endParaRPr lang="en-US" dirty="0">
              <a:solidFill>
                <a:schemeClr val="bg1"/>
              </a:solidFill>
            </a:endParaRPr>
          </a:p>
        </p:txBody>
      </p:sp>
    </p:spTree>
    <p:extLst>
      <p:ext uri="{BB962C8B-B14F-4D97-AF65-F5344CB8AC3E}">
        <p14:creationId xmlns:p14="http://schemas.microsoft.com/office/powerpoint/2010/main" val="58114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D3C5B2D4-DABD-9F0E-B330-B566BC47FE68}"/>
              </a:ext>
            </a:extLst>
          </p:cNvPr>
          <p:cNvPicPr>
            <a:picLocks noGrp="1" noChangeAspect="1"/>
          </p:cNvPicPr>
          <p:nvPr>
            <p:ph idx="1"/>
          </p:nvPr>
        </p:nvPicPr>
        <p:blipFill rotWithShape="1">
          <a:blip r:embed="rId3">
            <a:alphaModFix/>
          </a:blip>
          <a:srcRect t="12860" b="29164"/>
          <a:stretch/>
        </p:blipFill>
        <p:spPr>
          <a:xfrm>
            <a:off x="20" y="1571"/>
            <a:ext cx="12191980" cy="6856429"/>
          </a:xfrm>
          <a:prstGeom prst="rect">
            <a:avLst/>
          </a:prstGeom>
        </p:spPr>
      </p:pic>
      <p:sp>
        <p:nvSpPr>
          <p:cNvPr id="16" name="Freeform: Shape 15">
            <a:extLst>
              <a:ext uri="{FF2B5EF4-FFF2-40B4-BE49-F238E27FC236}">
                <a16:creationId xmlns:a16="http://schemas.microsoft.com/office/drawing/2014/main" id="{53174E83-2682-EA33-BF59-CACA1385E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5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2000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39BDD87F-9CAD-E94B-0D9C-BF4EEFDE3523}"/>
              </a:ext>
            </a:extLst>
          </p:cNvPr>
          <p:cNvSpPr>
            <a:spLocks noGrp="1"/>
          </p:cNvSpPr>
          <p:nvPr>
            <p:ph type="title"/>
          </p:nvPr>
        </p:nvSpPr>
        <p:spPr>
          <a:xfrm>
            <a:off x="7376161" y="2211978"/>
            <a:ext cx="3535679" cy="1425728"/>
          </a:xfrm>
        </p:spPr>
        <p:txBody>
          <a:bodyPr vert="horz" lIns="91440" tIns="45720" rIns="91440" bIns="45720" rtlCol="0" anchor="b">
            <a:normAutofit/>
          </a:bodyPr>
          <a:lstStyle/>
          <a:p>
            <a:pPr algn="ctr"/>
            <a:r>
              <a:rPr lang="en-US"/>
              <a:t>Class Decoder</a:t>
            </a:r>
          </a:p>
        </p:txBody>
      </p:sp>
      <p:cxnSp>
        <p:nvCxnSpPr>
          <p:cNvPr id="18" name="Straight Connector 17">
            <a:extLst>
              <a:ext uri="{FF2B5EF4-FFF2-40B4-BE49-F238E27FC236}">
                <a16:creationId xmlns:a16="http://schemas.microsoft.com/office/drawing/2014/main" id="{8D8181E6-BF6C-7868-46D1-88E2970D08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8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Espace réservé du pied de page 2">
            <a:extLst>
              <a:ext uri="{FF2B5EF4-FFF2-40B4-BE49-F238E27FC236}">
                <a16:creationId xmlns:a16="http://schemas.microsoft.com/office/drawing/2014/main" id="{0087BE33-A9DA-EE06-8921-4A91BDA101CD}"/>
              </a:ext>
            </a:extLst>
          </p:cNvPr>
          <p:cNvSpPr>
            <a:spLocks noGrp="1"/>
          </p:cNvSpPr>
          <p:nvPr>
            <p:ph type="ftr" sz="quarter" idx="11"/>
          </p:nvPr>
        </p:nvSpPr>
        <p:spPr/>
        <p:txBody>
          <a:bodyPr/>
          <a:lstStyle/>
          <a:p>
            <a:r>
              <a:rPr lang="en-US" dirty="0">
                <a:solidFill>
                  <a:schemeClr val="bg1"/>
                </a:solidFill>
              </a:rPr>
              <a:t>Guillaume DUPUY - M2</a:t>
            </a:r>
          </a:p>
        </p:txBody>
      </p:sp>
      <p:sp>
        <p:nvSpPr>
          <p:cNvPr id="4" name="Espace réservé du numéro de diapositive 3">
            <a:extLst>
              <a:ext uri="{FF2B5EF4-FFF2-40B4-BE49-F238E27FC236}">
                <a16:creationId xmlns:a16="http://schemas.microsoft.com/office/drawing/2014/main" id="{679EC13D-A367-1A7B-9777-2C83C615243E}"/>
              </a:ext>
            </a:extLst>
          </p:cNvPr>
          <p:cNvSpPr>
            <a:spLocks noGrp="1"/>
          </p:cNvSpPr>
          <p:nvPr>
            <p:ph type="sldNum" sz="quarter" idx="12"/>
          </p:nvPr>
        </p:nvSpPr>
        <p:spPr/>
        <p:txBody>
          <a:bodyPr/>
          <a:lstStyle/>
          <a:p>
            <a:fld id="{A0289F9E-9962-4B7B-BA18-A15907CCC6BF}" type="slidenum">
              <a:rPr lang="en-US" smtClean="0">
                <a:solidFill>
                  <a:schemeClr val="bg1"/>
                </a:solidFill>
              </a:rPr>
              <a:t>11</a:t>
            </a:fld>
            <a:endParaRPr lang="en-US" dirty="0">
              <a:solidFill>
                <a:schemeClr val="bg1"/>
              </a:solidFill>
            </a:endParaRPr>
          </a:p>
        </p:txBody>
      </p:sp>
    </p:spTree>
    <p:extLst>
      <p:ext uri="{BB962C8B-B14F-4D97-AF65-F5344CB8AC3E}">
        <p14:creationId xmlns:p14="http://schemas.microsoft.com/office/powerpoint/2010/main" val="1766222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09F55FD1-95FA-98DA-84AA-145D29A53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Loupe montrant des performances en baisse">
            <a:extLst>
              <a:ext uri="{FF2B5EF4-FFF2-40B4-BE49-F238E27FC236}">
                <a16:creationId xmlns:a16="http://schemas.microsoft.com/office/drawing/2014/main" id="{380AB843-7D2E-70F7-B18B-3C3D63C6BD3E}"/>
              </a:ext>
            </a:extLst>
          </p:cNvPr>
          <p:cNvPicPr>
            <a:picLocks noChangeAspect="1"/>
          </p:cNvPicPr>
          <p:nvPr/>
        </p:nvPicPr>
        <p:blipFill rotWithShape="1">
          <a:blip r:embed="rId2">
            <a:alphaModFix/>
          </a:blip>
          <a:srcRect t="1220" b="14510"/>
          <a:stretch/>
        </p:blipFill>
        <p:spPr>
          <a:xfrm>
            <a:off x="-1" y="10"/>
            <a:ext cx="12192001" cy="6857990"/>
          </a:xfrm>
          <a:prstGeom prst="rect">
            <a:avLst/>
          </a:prstGeom>
        </p:spPr>
      </p:pic>
      <p:sp>
        <p:nvSpPr>
          <p:cNvPr id="26" name="Rectangle 25">
            <a:extLst>
              <a:ext uri="{FF2B5EF4-FFF2-40B4-BE49-F238E27FC236}">
                <a16:creationId xmlns:a16="http://schemas.microsoft.com/office/drawing/2014/main" id="{3AC9EE06-57AF-0FF5-450C-2A606C23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75140"/>
            <a:ext cx="12192000" cy="4488388"/>
          </a:xfrm>
          <a:prstGeom prst="rect">
            <a:avLst/>
          </a:prstGeom>
          <a:gradFill>
            <a:gsLst>
              <a:gs pos="0">
                <a:schemeClr val="accent1">
                  <a:lumMod val="60000"/>
                  <a:lumOff val="40000"/>
                  <a:alpha val="0"/>
                </a:schemeClr>
              </a:gs>
              <a:gs pos="61814">
                <a:schemeClr val="accent1">
                  <a:lumMod val="60000"/>
                  <a:lumOff val="40000"/>
                  <a:alpha val="8900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45C9D83-CEAA-B353-7C4D-22786CE41770}"/>
              </a:ext>
            </a:extLst>
          </p:cNvPr>
          <p:cNvSpPr>
            <a:spLocks noGrp="1"/>
          </p:cNvSpPr>
          <p:nvPr>
            <p:ph type="title"/>
          </p:nvPr>
        </p:nvSpPr>
        <p:spPr>
          <a:xfrm>
            <a:off x="952500" y="3404558"/>
            <a:ext cx="7355457" cy="1560167"/>
          </a:xfrm>
        </p:spPr>
        <p:txBody>
          <a:bodyPr vert="horz" lIns="91440" tIns="45720" rIns="91440" bIns="45720" rtlCol="0" anchor="b">
            <a:normAutofit/>
          </a:bodyPr>
          <a:lstStyle/>
          <a:p>
            <a:r>
              <a:rPr lang="en-US"/>
              <a:t>Visualisions des Métriques</a:t>
            </a:r>
          </a:p>
        </p:txBody>
      </p:sp>
      <p:cxnSp>
        <p:nvCxnSpPr>
          <p:cNvPr id="28" name="Straight Connector 27">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6825" y="529252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Espace réservé du pied de page 2">
            <a:extLst>
              <a:ext uri="{FF2B5EF4-FFF2-40B4-BE49-F238E27FC236}">
                <a16:creationId xmlns:a16="http://schemas.microsoft.com/office/drawing/2014/main" id="{46DD09CF-E7F6-8CF1-73F9-90A1AAC24212}"/>
              </a:ext>
            </a:extLst>
          </p:cNvPr>
          <p:cNvSpPr>
            <a:spLocks noGrp="1"/>
          </p:cNvSpPr>
          <p:nvPr>
            <p:ph type="ftr" sz="quarter" idx="11"/>
          </p:nvPr>
        </p:nvSpPr>
        <p:spPr/>
        <p:txBody>
          <a:bodyPr/>
          <a:lstStyle/>
          <a:p>
            <a:r>
              <a:rPr lang="en-US"/>
              <a:t>Guillaume DUPUY - M2</a:t>
            </a:r>
          </a:p>
        </p:txBody>
      </p:sp>
      <p:sp>
        <p:nvSpPr>
          <p:cNvPr id="4" name="Espace réservé du numéro de diapositive 3">
            <a:extLst>
              <a:ext uri="{FF2B5EF4-FFF2-40B4-BE49-F238E27FC236}">
                <a16:creationId xmlns:a16="http://schemas.microsoft.com/office/drawing/2014/main" id="{E84B792E-1684-D5BE-CE09-8AED11413949}"/>
              </a:ext>
            </a:extLst>
          </p:cNvPr>
          <p:cNvSpPr>
            <a:spLocks noGrp="1"/>
          </p:cNvSpPr>
          <p:nvPr>
            <p:ph type="sldNum" sz="quarter" idx="12"/>
          </p:nvPr>
        </p:nvSpPr>
        <p:spPr/>
        <p:txBody>
          <a:bodyPr/>
          <a:lstStyle/>
          <a:p>
            <a:fld id="{A0289F9E-9962-4B7B-BA18-A15907CCC6BF}" type="slidenum">
              <a:rPr lang="en-US" smtClean="0"/>
              <a:t>12</a:t>
            </a:fld>
            <a:endParaRPr lang="en-US"/>
          </a:p>
        </p:txBody>
      </p:sp>
    </p:spTree>
    <p:extLst>
      <p:ext uri="{BB962C8B-B14F-4D97-AF65-F5344CB8AC3E}">
        <p14:creationId xmlns:p14="http://schemas.microsoft.com/office/powerpoint/2010/main" val="1357810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3638B64A-FAE4-A5BE-4BE9-79C52D3059EF}"/>
              </a:ext>
            </a:extLst>
          </p:cNvPr>
          <p:cNvPicPr>
            <a:picLocks noGrp="1" noChangeAspect="1"/>
          </p:cNvPicPr>
          <p:nvPr>
            <p:ph idx="1"/>
          </p:nvPr>
        </p:nvPicPr>
        <p:blipFill>
          <a:blip r:embed="rId2"/>
          <a:stretch>
            <a:fillRect/>
          </a:stretch>
        </p:blipFill>
        <p:spPr>
          <a:xfrm>
            <a:off x="1035626" y="1874027"/>
            <a:ext cx="10287000" cy="2865328"/>
          </a:xfrm>
        </p:spPr>
      </p:pic>
      <p:sp>
        <p:nvSpPr>
          <p:cNvPr id="2" name="Espace réservé du pied de page 1">
            <a:extLst>
              <a:ext uri="{FF2B5EF4-FFF2-40B4-BE49-F238E27FC236}">
                <a16:creationId xmlns:a16="http://schemas.microsoft.com/office/drawing/2014/main" id="{86F61232-60F8-C951-0DDD-7F7DB212ED6D}"/>
              </a:ext>
            </a:extLst>
          </p:cNvPr>
          <p:cNvSpPr>
            <a:spLocks noGrp="1"/>
          </p:cNvSpPr>
          <p:nvPr>
            <p:ph type="ftr" sz="quarter" idx="11"/>
          </p:nvPr>
        </p:nvSpPr>
        <p:spPr/>
        <p:txBody>
          <a:bodyPr/>
          <a:lstStyle/>
          <a:p>
            <a:r>
              <a:rPr lang="en-US"/>
              <a:t>Guillaume DUPUY - M2</a:t>
            </a:r>
          </a:p>
        </p:txBody>
      </p:sp>
      <p:sp>
        <p:nvSpPr>
          <p:cNvPr id="3" name="Espace réservé du numéro de diapositive 2">
            <a:extLst>
              <a:ext uri="{FF2B5EF4-FFF2-40B4-BE49-F238E27FC236}">
                <a16:creationId xmlns:a16="http://schemas.microsoft.com/office/drawing/2014/main" id="{19083C8F-B7BA-0DCA-AE83-CFE3161E0B88}"/>
              </a:ext>
            </a:extLst>
          </p:cNvPr>
          <p:cNvSpPr>
            <a:spLocks noGrp="1"/>
          </p:cNvSpPr>
          <p:nvPr>
            <p:ph type="sldNum" sz="quarter" idx="12"/>
          </p:nvPr>
        </p:nvSpPr>
        <p:spPr/>
        <p:txBody>
          <a:bodyPr/>
          <a:lstStyle/>
          <a:p>
            <a:fld id="{A0289F9E-9962-4B7B-BA18-A15907CCC6BF}" type="slidenum">
              <a:rPr lang="en-US" smtClean="0"/>
              <a:t>13</a:t>
            </a:fld>
            <a:endParaRPr lang="en-US"/>
          </a:p>
        </p:txBody>
      </p:sp>
    </p:spTree>
    <p:extLst>
      <p:ext uri="{BB962C8B-B14F-4D97-AF65-F5344CB8AC3E}">
        <p14:creationId xmlns:p14="http://schemas.microsoft.com/office/powerpoint/2010/main" val="2564687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79B7EFF-4D50-F6D3-9064-6ED74CF6C3B6}"/>
              </a:ext>
            </a:extLst>
          </p:cNvPr>
          <p:cNvSpPr>
            <a:spLocks noGrp="1"/>
          </p:cNvSpPr>
          <p:nvPr>
            <p:ph type="title"/>
          </p:nvPr>
        </p:nvSpPr>
        <p:spPr>
          <a:xfrm>
            <a:off x="952500" y="812042"/>
            <a:ext cx="4264686" cy="1092958"/>
          </a:xfrm>
        </p:spPr>
        <p:txBody>
          <a:bodyPr>
            <a:normAutofit/>
          </a:bodyPr>
          <a:lstStyle/>
          <a:p>
            <a:r>
              <a:rPr lang="fr-FR" dirty="0"/>
              <a:t>Conclusion</a:t>
            </a:r>
          </a:p>
        </p:txBody>
      </p:sp>
      <p:sp>
        <p:nvSpPr>
          <p:cNvPr id="14" name="Rectangle 13">
            <a:extLst>
              <a:ext uri="{FF2B5EF4-FFF2-40B4-BE49-F238E27FC236}">
                <a16:creationId xmlns:a16="http://schemas.microsoft.com/office/drawing/2014/main" id="{17A4D85E-F98A-F670-16C3-7B2B0DA3A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D673EFB1-B5A0-71FF-F0C4-2A7FF7FBAA85}"/>
              </a:ext>
            </a:extLst>
          </p:cNvPr>
          <p:cNvSpPr>
            <a:spLocks noGrp="1"/>
          </p:cNvSpPr>
          <p:nvPr>
            <p:ph idx="1"/>
          </p:nvPr>
        </p:nvSpPr>
        <p:spPr>
          <a:xfrm>
            <a:off x="952500" y="2285997"/>
            <a:ext cx="4191000" cy="3890965"/>
          </a:xfrm>
        </p:spPr>
        <p:txBody>
          <a:bodyPr>
            <a:normAutofit/>
          </a:bodyPr>
          <a:lstStyle/>
          <a:p>
            <a:r>
              <a:rPr lang="fr-FR" dirty="0"/>
              <a:t>Voici</a:t>
            </a:r>
            <a:r>
              <a:rPr lang="en-US" dirty="0"/>
              <a:t> un </a:t>
            </a:r>
            <a:r>
              <a:rPr lang="en-US" dirty="0" err="1"/>
              <a:t>exemple</a:t>
            </a:r>
            <a:r>
              <a:rPr lang="en-US" dirty="0"/>
              <a:t> de discussion avec le chatbot.</a:t>
            </a:r>
          </a:p>
          <a:p>
            <a:endParaRPr lang="en-US" dirty="0"/>
          </a:p>
          <a:p>
            <a:pPr marL="0" indent="0">
              <a:buNone/>
            </a:pPr>
            <a:r>
              <a:rPr lang="en-US" dirty="0"/>
              <a:t>Il a encore du mal a </a:t>
            </a:r>
            <a:r>
              <a:rPr lang="en-US" dirty="0" err="1"/>
              <a:t>comprendre</a:t>
            </a:r>
            <a:r>
              <a:rPr lang="en-US" dirty="0"/>
              <a:t> le </a:t>
            </a:r>
            <a:r>
              <a:rPr lang="en-US" dirty="0" err="1"/>
              <a:t>sens</a:t>
            </a:r>
            <a:r>
              <a:rPr lang="en-US" dirty="0"/>
              <a:t> de </a:t>
            </a:r>
            <a:r>
              <a:rPr lang="en-US" dirty="0" err="1"/>
              <a:t>certaine</a:t>
            </a:r>
            <a:r>
              <a:rPr lang="en-US" dirty="0"/>
              <a:t> phrase et de </a:t>
            </a:r>
            <a:r>
              <a:rPr lang="en-US" dirty="0" err="1"/>
              <a:t>ce</a:t>
            </a:r>
            <a:r>
              <a:rPr lang="en-US" dirty="0"/>
              <a:t> </a:t>
            </a:r>
            <a:r>
              <a:rPr lang="en-US" dirty="0" err="1"/>
              <a:t>faite</a:t>
            </a:r>
            <a:r>
              <a:rPr lang="en-US" dirty="0"/>
              <a:t> il </a:t>
            </a:r>
            <a:r>
              <a:rPr lang="en-US" dirty="0" err="1"/>
              <a:t>peut</a:t>
            </a:r>
            <a:r>
              <a:rPr lang="en-US" dirty="0"/>
              <a:t> </a:t>
            </a:r>
            <a:r>
              <a:rPr lang="en-US" dirty="0" err="1"/>
              <a:t>repondre</a:t>
            </a:r>
            <a:r>
              <a:rPr lang="en-US" dirty="0"/>
              <a:t> a </a:t>
            </a:r>
            <a:r>
              <a:rPr lang="en-US" dirty="0" err="1"/>
              <a:t>coté</a:t>
            </a:r>
            <a:r>
              <a:rPr lang="en-US" dirty="0"/>
              <a:t> de la </a:t>
            </a:r>
            <a:r>
              <a:rPr lang="en-US"/>
              <a:t>plaque.</a:t>
            </a:r>
            <a:endParaRPr lang="en-US" dirty="0"/>
          </a:p>
        </p:txBody>
      </p:sp>
      <p:pic>
        <p:nvPicPr>
          <p:cNvPr id="5" name="Espace réservé du contenu 4">
            <a:extLst>
              <a:ext uri="{FF2B5EF4-FFF2-40B4-BE49-F238E27FC236}">
                <a16:creationId xmlns:a16="http://schemas.microsoft.com/office/drawing/2014/main" id="{C7436974-C8A1-4D57-7A25-A83F013751F4}"/>
              </a:ext>
            </a:extLst>
          </p:cNvPr>
          <p:cNvPicPr>
            <a:picLocks noChangeAspect="1"/>
          </p:cNvPicPr>
          <p:nvPr/>
        </p:nvPicPr>
        <p:blipFill rotWithShape="1">
          <a:blip r:embed="rId2"/>
          <a:srcRect r="29555"/>
          <a:stretch/>
        </p:blipFill>
        <p:spPr>
          <a:xfrm>
            <a:off x="6096000" y="10"/>
            <a:ext cx="6095999" cy="6857990"/>
          </a:xfrm>
          <a:prstGeom prst="rect">
            <a:avLst/>
          </a:prstGeom>
        </p:spPr>
      </p:pic>
      <p:sp>
        <p:nvSpPr>
          <p:cNvPr id="3" name="Espace réservé du pied de page 2">
            <a:extLst>
              <a:ext uri="{FF2B5EF4-FFF2-40B4-BE49-F238E27FC236}">
                <a16:creationId xmlns:a16="http://schemas.microsoft.com/office/drawing/2014/main" id="{29E6CF9C-8D37-D2EE-2E25-F695A9FBB823}"/>
              </a:ext>
            </a:extLst>
          </p:cNvPr>
          <p:cNvSpPr>
            <a:spLocks noGrp="1"/>
          </p:cNvSpPr>
          <p:nvPr>
            <p:ph type="ftr" sz="quarter" idx="11"/>
          </p:nvPr>
        </p:nvSpPr>
        <p:spPr/>
        <p:txBody>
          <a:bodyPr/>
          <a:lstStyle/>
          <a:p>
            <a:r>
              <a:rPr lang="en-US" dirty="0">
                <a:solidFill>
                  <a:schemeClr val="bg1"/>
                </a:solidFill>
              </a:rPr>
              <a:t>Guillaume DUPUY - M2</a:t>
            </a:r>
          </a:p>
        </p:txBody>
      </p:sp>
      <p:sp>
        <p:nvSpPr>
          <p:cNvPr id="4" name="Espace réservé du numéro de diapositive 3">
            <a:extLst>
              <a:ext uri="{FF2B5EF4-FFF2-40B4-BE49-F238E27FC236}">
                <a16:creationId xmlns:a16="http://schemas.microsoft.com/office/drawing/2014/main" id="{B39D4BB8-5B95-0B38-D79F-3D4BE8537D36}"/>
              </a:ext>
            </a:extLst>
          </p:cNvPr>
          <p:cNvSpPr>
            <a:spLocks noGrp="1"/>
          </p:cNvSpPr>
          <p:nvPr>
            <p:ph type="sldNum" sz="quarter" idx="12"/>
          </p:nvPr>
        </p:nvSpPr>
        <p:spPr/>
        <p:txBody>
          <a:bodyPr/>
          <a:lstStyle/>
          <a:p>
            <a:fld id="{A0289F9E-9962-4B7B-BA18-A15907CCC6BF}" type="slidenum">
              <a:rPr lang="en-US" smtClean="0">
                <a:solidFill>
                  <a:schemeClr val="bg1"/>
                </a:solidFill>
              </a:rPr>
              <a:t>14</a:t>
            </a:fld>
            <a:endParaRPr lang="en-US" dirty="0">
              <a:solidFill>
                <a:schemeClr val="bg1"/>
              </a:solidFill>
            </a:endParaRPr>
          </a:p>
        </p:txBody>
      </p:sp>
    </p:spTree>
    <p:extLst>
      <p:ext uri="{BB962C8B-B14F-4D97-AF65-F5344CB8AC3E}">
        <p14:creationId xmlns:p14="http://schemas.microsoft.com/office/powerpoint/2010/main" val="3061489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43F2798-39F3-FFE3-050C-8B8138F25AF5}"/>
              </a:ext>
            </a:extLst>
          </p:cNvPr>
          <p:cNvSpPr>
            <a:spLocks noGrp="1"/>
          </p:cNvSpPr>
          <p:nvPr>
            <p:ph type="title"/>
          </p:nvPr>
        </p:nvSpPr>
        <p:spPr>
          <a:xfrm>
            <a:off x="1524000" y="762001"/>
            <a:ext cx="9144000" cy="869092"/>
          </a:xfrm>
        </p:spPr>
        <p:txBody>
          <a:bodyPr>
            <a:normAutofit/>
          </a:bodyPr>
          <a:lstStyle/>
          <a:p>
            <a:pPr algn="ctr"/>
            <a:r>
              <a:rPr lang="fr-FR" dirty="0"/>
              <a:t>Sommaire</a:t>
            </a:r>
            <a:endParaRPr lang="fr-FR"/>
          </a:p>
        </p:txBody>
      </p:sp>
      <p:sp>
        <p:nvSpPr>
          <p:cNvPr id="11" name="Rectangle 10">
            <a:extLst>
              <a:ext uri="{FF2B5EF4-FFF2-40B4-BE49-F238E27FC236}">
                <a16:creationId xmlns:a16="http://schemas.microsoft.com/office/drawing/2014/main" id="{0B25D2F4-7A0E-ACA7-3A97-AEE028D25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2E54C4DA-588F-2883-F3E8-5296C0DDAAA2}"/>
              </a:ext>
            </a:extLst>
          </p:cNvPr>
          <p:cNvGraphicFramePr>
            <a:graphicFrameLocks noGrp="1"/>
          </p:cNvGraphicFramePr>
          <p:nvPr>
            <p:ph idx="1"/>
            <p:extLst>
              <p:ext uri="{D42A27DB-BD31-4B8C-83A1-F6EECF244321}">
                <p14:modId xmlns:p14="http://schemas.microsoft.com/office/powerpoint/2010/main" val="506508308"/>
              </p:ext>
            </p:extLst>
          </p:nvPr>
        </p:nvGraphicFramePr>
        <p:xfrm>
          <a:off x="952500" y="2393094"/>
          <a:ext cx="10287000" cy="3702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pied de page 2">
            <a:extLst>
              <a:ext uri="{FF2B5EF4-FFF2-40B4-BE49-F238E27FC236}">
                <a16:creationId xmlns:a16="http://schemas.microsoft.com/office/drawing/2014/main" id="{D510F01C-652F-514D-B422-5ACD978A04FC}"/>
              </a:ext>
            </a:extLst>
          </p:cNvPr>
          <p:cNvSpPr>
            <a:spLocks noGrp="1"/>
          </p:cNvSpPr>
          <p:nvPr>
            <p:ph type="ftr" sz="quarter" idx="11"/>
          </p:nvPr>
        </p:nvSpPr>
        <p:spPr/>
        <p:txBody>
          <a:bodyPr/>
          <a:lstStyle/>
          <a:p>
            <a:r>
              <a:rPr lang="en-US"/>
              <a:t>Guillaume DUPUY - M2</a:t>
            </a:r>
          </a:p>
        </p:txBody>
      </p:sp>
      <p:sp>
        <p:nvSpPr>
          <p:cNvPr id="4" name="Espace réservé du numéro de diapositive 3">
            <a:extLst>
              <a:ext uri="{FF2B5EF4-FFF2-40B4-BE49-F238E27FC236}">
                <a16:creationId xmlns:a16="http://schemas.microsoft.com/office/drawing/2014/main" id="{55C088C8-F10D-8043-B6B8-A87F04593DB8}"/>
              </a:ext>
            </a:extLst>
          </p:cNvPr>
          <p:cNvSpPr>
            <a:spLocks noGrp="1"/>
          </p:cNvSpPr>
          <p:nvPr>
            <p:ph type="sldNum" sz="quarter" idx="12"/>
          </p:nvPr>
        </p:nvSpPr>
        <p:spPr/>
        <p:txBody>
          <a:bodyPr/>
          <a:lstStyle/>
          <a:p>
            <a:fld id="{A0289F9E-9962-4B7B-BA18-A15907CCC6BF}" type="slidenum">
              <a:rPr lang="en-US" smtClean="0"/>
              <a:t>2</a:t>
            </a:fld>
            <a:endParaRPr lang="en-US"/>
          </a:p>
        </p:txBody>
      </p:sp>
    </p:spTree>
    <p:extLst>
      <p:ext uri="{BB962C8B-B14F-4D97-AF65-F5344CB8AC3E}">
        <p14:creationId xmlns:p14="http://schemas.microsoft.com/office/powerpoint/2010/main" val="4201670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6ECA5A0-1BA4-7FF4-177E-66AD9A8BEFD9}"/>
              </a:ext>
            </a:extLst>
          </p:cNvPr>
          <p:cNvSpPr>
            <a:spLocks noGrp="1"/>
          </p:cNvSpPr>
          <p:nvPr>
            <p:ph type="title"/>
          </p:nvPr>
        </p:nvSpPr>
        <p:spPr>
          <a:xfrm>
            <a:off x="7029450" y="762001"/>
            <a:ext cx="4229100" cy="1141004"/>
          </a:xfrm>
        </p:spPr>
        <p:txBody>
          <a:bodyPr>
            <a:normAutofit/>
          </a:bodyPr>
          <a:lstStyle/>
          <a:p>
            <a:r>
              <a:rPr lang="fr-FR" dirty="0"/>
              <a:t>Thématique</a:t>
            </a:r>
          </a:p>
        </p:txBody>
      </p:sp>
      <p:pic>
        <p:nvPicPr>
          <p:cNvPr id="5" name="Picture 4" descr="Plusieurs points d’interrogation sur fond noir">
            <a:extLst>
              <a:ext uri="{FF2B5EF4-FFF2-40B4-BE49-F238E27FC236}">
                <a16:creationId xmlns:a16="http://schemas.microsoft.com/office/drawing/2014/main" id="{DA89F18C-D755-6578-5819-05B77BCEA0CF}"/>
              </a:ext>
            </a:extLst>
          </p:cNvPr>
          <p:cNvPicPr>
            <a:picLocks noChangeAspect="1"/>
          </p:cNvPicPr>
          <p:nvPr/>
        </p:nvPicPr>
        <p:blipFill rotWithShape="1">
          <a:blip r:embed="rId2"/>
          <a:srcRect l="45777" r="2" b="2"/>
          <a:stretch/>
        </p:blipFill>
        <p:spPr>
          <a:xfrm>
            <a:off x="-1" y="10"/>
            <a:ext cx="6096001" cy="6857990"/>
          </a:xfrm>
          <a:prstGeom prst="rect">
            <a:avLst/>
          </a:prstGeom>
        </p:spPr>
      </p:pic>
      <p:sp>
        <p:nvSpPr>
          <p:cNvPr id="11" name="Rectangle 10">
            <a:extLst>
              <a:ext uri="{FF2B5EF4-FFF2-40B4-BE49-F238E27FC236}">
                <a16:creationId xmlns:a16="http://schemas.microsoft.com/office/drawing/2014/main" id="{AE56140E-8EE1-BE31-745D-450AF05FB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74117"/>
            <a:ext cx="6095999" cy="3689633"/>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BDAF2512-8C67-94FA-8288-E7CDE5F19573}"/>
              </a:ext>
            </a:extLst>
          </p:cNvPr>
          <p:cNvSpPr>
            <a:spLocks noGrp="1"/>
          </p:cNvSpPr>
          <p:nvPr>
            <p:ph idx="1"/>
          </p:nvPr>
        </p:nvSpPr>
        <p:spPr>
          <a:xfrm>
            <a:off x="7029450" y="2286000"/>
            <a:ext cx="4219149" cy="3810000"/>
          </a:xfrm>
        </p:spPr>
        <p:txBody>
          <a:bodyPr>
            <a:normAutofit/>
          </a:bodyPr>
          <a:lstStyle/>
          <a:p>
            <a:pPr marL="0" indent="0">
              <a:buNone/>
            </a:pPr>
            <a:r>
              <a:rPr lang="fr-FR" dirty="0"/>
              <a:t>Ce projet vise à développer un </a:t>
            </a:r>
            <a:r>
              <a:rPr lang="fr-FR" dirty="0" err="1"/>
              <a:t>chatbot</a:t>
            </a:r>
            <a:r>
              <a:rPr lang="fr-FR" dirty="0"/>
              <a:t> FAQ (Foire Aux Questions) qui peut répondre aux questions courantes des utilisateurs. </a:t>
            </a:r>
          </a:p>
        </p:txBody>
      </p:sp>
      <p:sp>
        <p:nvSpPr>
          <p:cNvPr id="13" name="TextBox 12">
            <a:extLst>
              <a:ext uri="{FF2B5EF4-FFF2-40B4-BE49-F238E27FC236}">
                <a16:creationId xmlns:a16="http://schemas.microsoft.com/office/drawing/2014/main" id="{73F74279-E694-CEB1-ED9A-ADBEBAEB7B7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000" y="3245771"/>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solidFill>
                <a:srgbClr val="000000"/>
              </a:solidFill>
              <a:effectLst/>
              <a:latin typeface="Calibri" panose="020F0502020204030204" pitchFamily="34" charset="0"/>
            </a:endParaRPr>
          </a:p>
        </p:txBody>
      </p:sp>
      <p:sp>
        <p:nvSpPr>
          <p:cNvPr id="4" name="Espace réservé du pied de page 3">
            <a:extLst>
              <a:ext uri="{FF2B5EF4-FFF2-40B4-BE49-F238E27FC236}">
                <a16:creationId xmlns:a16="http://schemas.microsoft.com/office/drawing/2014/main" id="{DA473D64-DA80-3ABA-BF04-5DF1DAADADEB}"/>
              </a:ext>
            </a:extLst>
          </p:cNvPr>
          <p:cNvSpPr>
            <a:spLocks noGrp="1"/>
          </p:cNvSpPr>
          <p:nvPr>
            <p:ph type="ftr" sz="quarter" idx="11"/>
          </p:nvPr>
        </p:nvSpPr>
        <p:spPr/>
        <p:txBody>
          <a:bodyPr/>
          <a:lstStyle/>
          <a:p>
            <a:r>
              <a:rPr lang="en-US"/>
              <a:t>Guillaume DUPUY - M2</a:t>
            </a:r>
          </a:p>
        </p:txBody>
      </p:sp>
      <p:sp>
        <p:nvSpPr>
          <p:cNvPr id="6" name="Espace réservé du numéro de diapositive 5">
            <a:extLst>
              <a:ext uri="{FF2B5EF4-FFF2-40B4-BE49-F238E27FC236}">
                <a16:creationId xmlns:a16="http://schemas.microsoft.com/office/drawing/2014/main" id="{3AB446EE-66A8-2570-54F3-33561E61F0F4}"/>
              </a:ext>
            </a:extLst>
          </p:cNvPr>
          <p:cNvSpPr>
            <a:spLocks noGrp="1"/>
          </p:cNvSpPr>
          <p:nvPr>
            <p:ph type="sldNum" sz="quarter" idx="12"/>
          </p:nvPr>
        </p:nvSpPr>
        <p:spPr/>
        <p:txBody>
          <a:bodyPr/>
          <a:lstStyle/>
          <a:p>
            <a:fld id="{A0289F9E-9962-4B7B-BA18-A15907CCC6BF}" type="slidenum">
              <a:rPr lang="en-US" smtClean="0"/>
              <a:t>3</a:t>
            </a:fld>
            <a:endParaRPr lang="en-US"/>
          </a:p>
        </p:txBody>
      </p:sp>
    </p:spTree>
    <p:extLst>
      <p:ext uri="{BB962C8B-B14F-4D97-AF65-F5344CB8AC3E}">
        <p14:creationId xmlns:p14="http://schemas.microsoft.com/office/powerpoint/2010/main" val="367036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465E538-A7A8-C2D9-8A49-5B6409030927}"/>
              </a:ext>
            </a:extLst>
          </p:cNvPr>
          <p:cNvSpPr>
            <a:spLocks noGrp="1"/>
          </p:cNvSpPr>
          <p:nvPr>
            <p:ph type="title"/>
          </p:nvPr>
        </p:nvSpPr>
        <p:spPr>
          <a:xfrm>
            <a:off x="952500" y="723900"/>
            <a:ext cx="4417522" cy="1181100"/>
          </a:xfrm>
        </p:spPr>
        <p:txBody>
          <a:bodyPr vert="horz" lIns="91440" tIns="45720" rIns="91440" bIns="45720" rtlCol="0" anchor="b">
            <a:normAutofit/>
          </a:bodyPr>
          <a:lstStyle/>
          <a:p>
            <a:r>
              <a:rPr lang="en-US" b="1" kern="1200" cap="all" spc="600" baseline="0">
                <a:solidFill>
                  <a:schemeClr val="tx1"/>
                </a:solidFill>
                <a:latin typeface="+mj-lt"/>
                <a:ea typeface="+mj-ea"/>
                <a:cs typeface="+mj-cs"/>
              </a:rPr>
              <a:t>Présentation des données</a:t>
            </a:r>
          </a:p>
        </p:txBody>
      </p:sp>
      <p:sp>
        <p:nvSpPr>
          <p:cNvPr id="13" name="Rectangle 12">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ZoneTexte 5">
            <a:extLst>
              <a:ext uri="{FF2B5EF4-FFF2-40B4-BE49-F238E27FC236}">
                <a16:creationId xmlns:a16="http://schemas.microsoft.com/office/drawing/2014/main" id="{6611C397-687F-DB0F-BBD3-E4D1C3BF72EC}"/>
              </a:ext>
            </a:extLst>
          </p:cNvPr>
          <p:cNvSpPr txBox="1"/>
          <p:nvPr/>
        </p:nvSpPr>
        <p:spPr>
          <a:xfrm>
            <a:off x="952500" y="2285997"/>
            <a:ext cx="4191000" cy="3890965"/>
          </a:xfrm>
          <a:prstGeom prst="rect">
            <a:avLst/>
          </a:prstGeom>
        </p:spPr>
        <p:txBody>
          <a:bodyPr vert="horz" lIns="91440" tIns="45720" rIns="91440" bIns="45720" rtlCol="0">
            <a:normAutofit lnSpcReduction="10000"/>
          </a:bodyPr>
          <a:lstStyle/>
          <a:p>
            <a:pPr>
              <a:lnSpc>
                <a:spcPct val="120000"/>
              </a:lnSpc>
              <a:spcAft>
                <a:spcPts val="600"/>
              </a:spcAft>
            </a:pPr>
            <a:r>
              <a:rPr lang="fr-FR" dirty="0"/>
              <a:t>Paires</a:t>
            </a:r>
            <a:r>
              <a:rPr lang="en-US" dirty="0"/>
              <a:t> de questions et </a:t>
            </a:r>
            <a:r>
              <a:rPr lang="en-US" dirty="0" err="1"/>
              <a:t>réponses</a:t>
            </a:r>
            <a:r>
              <a:rPr lang="en-US" dirty="0"/>
              <a:t> de la vie courante </a:t>
            </a:r>
            <a:r>
              <a:rPr lang="en-US" dirty="0" err="1"/>
              <a:t>formatées</a:t>
            </a:r>
            <a:r>
              <a:rPr lang="en-US" dirty="0"/>
              <a:t> </a:t>
            </a:r>
            <a:r>
              <a:rPr lang="en-US" dirty="0" err="1"/>
              <a:t>en</a:t>
            </a:r>
            <a:r>
              <a:rPr lang="en-US" dirty="0"/>
              <a:t> dialogue.</a:t>
            </a:r>
          </a:p>
          <a:p>
            <a:pPr>
              <a:lnSpc>
                <a:spcPct val="120000"/>
              </a:lnSpc>
              <a:spcAft>
                <a:spcPts val="600"/>
              </a:spcAft>
            </a:pPr>
            <a:endParaRPr lang="en-US" dirty="0"/>
          </a:p>
          <a:p>
            <a:pPr marL="285750" indent="-285750">
              <a:lnSpc>
                <a:spcPct val="120000"/>
              </a:lnSpc>
              <a:spcAft>
                <a:spcPts val="600"/>
              </a:spcAft>
              <a:buFontTx/>
              <a:buChar char="-"/>
            </a:pPr>
            <a:r>
              <a:rPr lang="en-US" dirty="0"/>
              <a:t>Shape : 3725,2</a:t>
            </a:r>
          </a:p>
          <a:p>
            <a:pPr marL="285750" indent="-285750">
              <a:lnSpc>
                <a:spcPct val="120000"/>
              </a:lnSpc>
              <a:spcAft>
                <a:spcPts val="600"/>
              </a:spcAft>
              <a:buFontTx/>
              <a:buChar char="-"/>
            </a:pPr>
            <a:r>
              <a:rPr lang="en-US" dirty="0"/>
              <a:t>Format anglaise</a:t>
            </a:r>
          </a:p>
          <a:p>
            <a:pPr marL="285750" indent="-285750">
              <a:lnSpc>
                <a:spcPct val="120000"/>
              </a:lnSpc>
              <a:spcAft>
                <a:spcPts val="600"/>
              </a:spcAft>
              <a:buFontTx/>
              <a:buChar char="-"/>
            </a:pPr>
            <a:endParaRPr lang="en-US" dirty="0"/>
          </a:p>
          <a:p>
            <a:pPr>
              <a:lnSpc>
                <a:spcPct val="120000"/>
              </a:lnSpc>
              <a:spcAft>
                <a:spcPts val="600"/>
              </a:spcAft>
            </a:pPr>
            <a:r>
              <a:rPr lang="fr-FR" dirty="0"/>
              <a:t>Utilisation</a:t>
            </a:r>
            <a:r>
              <a:rPr lang="en-US" dirty="0"/>
              <a:t> </a:t>
            </a:r>
            <a:r>
              <a:rPr lang="fr-FR" dirty="0"/>
              <a:t>prévue du </a:t>
            </a:r>
            <a:r>
              <a:rPr lang="fr-FR" dirty="0" err="1"/>
              <a:t>dataset</a:t>
            </a:r>
            <a:r>
              <a:rPr lang="fr-FR" dirty="0"/>
              <a:t> :</a:t>
            </a:r>
          </a:p>
          <a:p>
            <a:pPr>
              <a:lnSpc>
                <a:spcPct val="120000"/>
              </a:lnSpc>
              <a:spcAft>
                <a:spcPts val="600"/>
              </a:spcAft>
            </a:pPr>
            <a:r>
              <a:rPr lang="fr-FR" dirty="0"/>
              <a:t>Développer des compétences de compréhension et de réponse contextuelle pour les systèmes de </a:t>
            </a:r>
            <a:r>
              <a:rPr lang="fr-FR" dirty="0" err="1"/>
              <a:t>chatbot</a:t>
            </a:r>
            <a:endParaRPr lang="en-US" dirty="0"/>
          </a:p>
        </p:txBody>
      </p:sp>
      <p:pic>
        <p:nvPicPr>
          <p:cNvPr id="5" name="Espace réservé du contenu 4">
            <a:extLst>
              <a:ext uri="{FF2B5EF4-FFF2-40B4-BE49-F238E27FC236}">
                <a16:creationId xmlns:a16="http://schemas.microsoft.com/office/drawing/2014/main" id="{0F7648CB-EDC1-66B0-2C5B-6CD0364F0BDC}"/>
              </a:ext>
            </a:extLst>
          </p:cNvPr>
          <p:cNvPicPr>
            <a:picLocks noGrp="1" noChangeAspect="1"/>
          </p:cNvPicPr>
          <p:nvPr>
            <p:ph idx="1"/>
          </p:nvPr>
        </p:nvPicPr>
        <p:blipFill>
          <a:blip r:embed="rId2"/>
          <a:stretch>
            <a:fillRect/>
          </a:stretch>
        </p:blipFill>
        <p:spPr>
          <a:xfrm>
            <a:off x="6322521" y="2081186"/>
            <a:ext cx="4708521" cy="2695627"/>
          </a:xfrm>
          <a:prstGeom prst="rect">
            <a:avLst/>
          </a:prstGeom>
        </p:spPr>
      </p:pic>
      <p:sp>
        <p:nvSpPr>
          <p:cNvPr id="3" name="Espace réservé du pied de page 2">
            <a:extLst>
              <a:ext uri="{FF2B5EF4-FFF2-40B4-BE49-F238E27FC236}">
                <a16:creationId xmlns:a16="http://schemas.microsoft.com/office/drawing/2014/main" id="{D2E533C9-E285-E0C1-D3E7-B2F6D03D0973}"/>
              </a:ext>
            </a:extLst>
          </p:cNvPr>
          <p:cNvSpPr>
            <a:spLocks noGrp="1"/>
          </p:cNvSpPr>
          <p:nvPr>
            <p:ph type="ftr" sz="quarter" idx="11"/>
          </p:nvPr>
        </p:nvSpPr>
        <p:spPr/>
        <p:txBody>
          <a:bodyPr/>
          <a:lstStyle/>
          <a:p>
            <a:r>
              <a:rPr lang="en-US"/>
              <a:t>Guillaume DUPUY - M2</a:t>
            </a:r>
          </a:p>
        </p:txBody>
      </p:sp>
      <p:sp>
        <p:nvSpPr>
          <p:cNvPr id="4" name="Espace réservé du numéro de diapositive 3">
            <a:extLst>
              <a:ext uri="{FF2B5EF4-FFF2-40B4-BE49-F238E27FC236}">
                <a16:creationId xmlns:a16="http://schemas.microsoft.com/office/drawing/2014/main" id="{E4D3F061-1140-A2B9-79F9-DAAE72260FD0}"/>
              </a:ext>
            </a:extLst>
          </p:cNvPr>
          <p:cNvSpPr>
            <a:spLocks noGrp="1"/>
          </p:cNvSpPr>
          <p:nvPr>
            <p:ph type="sldNum" sz="quarter" idx="12"/>
          </p:nvPr>
        </p:nvSpPr>
        <p:spPr/>
        <p:txBody>
          <a:bodyPr/>
          <a:lstStyle/>
          <a:p>
            <a:fld id="{A0289F9E-9962-4B7B-BA18-A15907CCC6BF}" type="slidenum">
              <a:rPr lang="en-US" smtClean="0"/>
              <a:t>4</a:t>
            </a:fld>
            <a:endParaRPr lang="en-US"/>
          </a:p>
        </p:txBody>
      </p:sp>
    </p:spTree>
    <p:extLst>
      <p:ext uri="{BB962C8B-B14F-4D97-AF65-F5344CB8AC3E}">
        <p14:creationId xmlns:p14="http://schemas.microsoft.com/office/powerpoint/2010/main" val="200481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ackground of data">
            <a:extLst>
              <a:ext uri="{FF2B5EF4-FFF2-40B4-BE49-F238E27FC236}">
                <a16:creationId xmlns:a16="http://schemas.microsoft.com/office/drawing/2014/main" id="{51A5038D-502F-4A66-3AFC-E1EE2184B645}"/>
              </a:ext>
            </a:extLst>
          </p:cNvPr>
          <p:cNvPicPr>
            <a:picLocks noChangeAspect="1"/>
          </p:cNvPicPr>
          <p:nvPr/>
        </p:nvPicPr>
        <p:blipFill rotWithShape="1">
          <a:blip r:embed="rId3">
            <a:alphaModFix/>
          </a:blip>
          <a:srcRect b="23"/>
          <a:stretch/>
        </p:blipFill>
        <p:spPr>
          <a:xfrm>
            <a:off x="20" y="1571"/>
            <a:ext cx="12191980" cy="6856429"/>
          </a:xfrm>
          <a:prstGeom prst="rect">
            <a:avLst/>
          </a:prstGeom>
        </p:spPr>
      </p:pic>
      <p:sp>
        <p:nvSpPr>
          <p:cNvPr id="15" name="Freeform: Shape 14">
            <a:extLst>
              <a:ext uri="{FF2B5EF4-FFF2-40B4-BE49-F238E27FC236}">
                <a16:creationId xmlns:a16="http://schemas.microsoft.com/office/drawing/2014/main" id="{53174E83-2682-EA33-BF59-CACA1385E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5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2000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35896927-22D7-D303-3B61-CB2627BB9F30}"/>
              </a:ext>
            </a:extLst>
          </p:cNvPr>
          <p:cNvSpPr>
            <a:spLocks noGrp="1"/>
          </p:cNvSpPr>
          <p:nvPr>
            <p:ph type="title"/>
          </p:nvPr>
        </p:nvSpPr>
        <p:spPr>
          <a:xfrm>
            <a:off x="7376161" y="2211978"/>
            <a:ext cx="3535679" cy="1425728"/>
          </a:xfrm>
        </p:spPr>
        <p:txBody>
          <a:bodyPr vert="horz" lIns="91440" tIns="45720" rIns="91440" bIns="45720" rtlCol="0" anchor="b">
            <a:normAutofit/>
          </a:bodyPr>
          <a:lstStyle/>
          <a:p>
            <a:pPr algn="ctr"/>
            <a:r>
              <a:rPr lang="en-US"/>
              <a:t>Data Preprocessing</a:t>
            </a:r>
          </a:p>
        </p:txBody>
      </p:sp>
      <p:cxnSp>
        <p:nvCxnSpPr>
          <p:cNvPr id="17" name="Straight Connector 16">
            <a:extLst>
              <a:ext uri="{FF2B5EF4-FFF2-40B4-BE49-F238E27FC236}">
                <a16:creationId xmlns:a16="http://schemas.microsoft.com/office/drawing/2014/main" id="{8D8181E6-BF6C-7868-46D1-88E2970D08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8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Espace réservé du pied de page 2">
            <a:extLst>
              <a:ext uri="{FF2B5EF4-FFF2-40B4-BE49-F238E27FC236}">
                <a16:creationId xmlns:a16="http://schemas.microsoft.com/office/drawing/2014/main" id="{95ED1073-7CDF-DE5B-A264-425B2C0392BD}"/>
              </a:ext>
            </a:extLst>
          </p:cNvPr>
          <p:cNvSpPr>
            <a:spLocks noGrp="1"/>
          </p:cNvSpPr>
          <p:nvPr>
            <p:ph type="ftr" sz="quarter" idx="11"/>
          </p:nvPr>
        </p:nvSpPr>
        <p:spPr/>
        <p:txBody>
          <a:bodyPr/>
          <a:lstStyle/>
          <a:p>
            <a:r>
              <a:rPr lang="en-US" dirty="0"/>
              <a:t>Guillaume DUPUY - M2</a:t>
            </a:r>
          </a:p>
        </p:txBody>
      </p:sp>
      <p:sp>
        <p:nvSpPr>
          <p:cNvPr id="4" name="Espace réservé du numéro de diapositive 3">
            <a:extLst>
              <a:ext uri="{FF2B5EF4-FFF2-40B4-BE49-F238E27FC236}">
                <a16:creationId xmlns:a16="http://schemas.microsoft.com/office/drawing/2014/main" id="{969D2009-5A6E-CD29-A1F1-EDAED9B5DF47}"/>
              </a:ext>
            </a:extLst>
          </p:cNvPr>
          <p:cNvSpPr>
            <a:spLocks noGrp="1"/>
          </p:cNvSpPr>
          <p:nvPr>
            <p:ph type="sldNum" sz="quarter" idx="12"/>
          </p:nvPr>
        </p:nvSpPr>
        <p:spPr/>
        <p:txBody>
          <a:bodyPr/>
          <a:lstStyle/>
          <a:p>
            <a:fld id="{A0289F9E-9962-4B7B-BA18-A15907CCC6BF}" type="slidenum">
              <a:rPr lang="en-US" smtClean="0"/>
              <a:t>5</a:t>
            </a:fld>
            <a:endParaRPr lang="en-US"/>
          </a:p>
        </p:txBody>
      </p:sp>
    </p:spTree>
    <p:extLst>
      <p:ext uri="{BB962C8B-B14F-4D97-AF65-F5344CB8AC3E}">
        <p14:creationId xmlns:p14="http://schemas.microsoft.com/office/powerpoint/2010/main" val="180822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B26DD882-9EA6-DF4B-AF70-0C6166EA8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FB2E755-2902-3512-ABBE-E472FC038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20529"/>
            <a:ext cx="12192000" cy="3642922"/>
          </a:xfrm>
          <a:prstGeom prst="rect">
            <a:avLst/>
          </a:prstGeom>
          <a:gradFill>
            <a:gsLst>
              <a:gs pos="14000">
                <a:schemeClr val="accent1">
                  <a:lumMod val="60000"/>
                  <a:lumOff val="40000"/>
                  <a:alpha val="0"/>
                </a:schemeClr>
              </a:gs>
              <a:gs pos="99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ZoneTexte 7">
            <a:extLst>
              <a:ext uri="{FF2B5EF4-FFF2-40B4-BE49-F238E27FC236}">
                <a16:creationId xmlns:a16="http://schemas.microsoft.com/office/drawing/2014/main" id="{146AFD6A-35B5-7D4C-2720-BC74755BFE7A}"/>
              </a:ext>
            </a:extLst>
          </p:cNvPr>
          <p:cNvSpPr txBox="1"/>
          <p:nvPr/>
        </p:nvSpPr>
        <p:spPr>
          <a:xfrm>
            <a:off x="2238807" y="5489047"/>
            <a:ext cx="7714388" cy="1048007"/>
          </a:xfrm>
          <a:prstGeom prst="rect">
            <a:avLst/>
          </a:prstGeom>
        </p:spPr>
        <p:txBody>
          <a:bodyPr vert="horz" lIns="91440" tIns="45720" rIns="91440" bIns="45720" rtlCol="0" anchor="b">
            <a:normAutofit/>
          </a:bodyPr>
          <a:lstStyle/>
          <a:p>
            <a:pPr algn="ctr">
              <a:lnSpc>
                <a:spcPct val="110000"/>
              </a:lnSpc>
              <a:spcBef>
                <a:spcPct val="0"/>
              </a:spcBef>
              <a:spcAft>
                <a:spcPts val="600"/>
              </a:spcAft>
            </a:pPr>
            <a:r>
              <a:rPr lang="en-US" sz="2800" b="1" cap="all" spc="600" dirty="0">
                <a:latin typeface="+mj-lt"/>
                <a:ea typeface="+mj-ea"/>
                <a:cs typeface="+mj-cs"/>
              </a:rPr>
              <a:t>Distribution des tokens dans les questions et les </a:t>
            </a:r>
            <a:r>
              <a:rPr lang="en-US" sz="2800" b="1" cap="all" spc="600" dirty="0" err="1">
                <a:latin typeface="+mj-lt"/>
                <a:ea typeface="+mj-ea"/>
                <a:cs typeface="+mj-cs"/>
              </a:rPr>
              <a:t>réponses</a:t>
            </a:r>
            <a:endParaRPr lang="en-US" sz="2800" b="1" cap="all" spc="600" dirty="0">
              <a:latin typeface="+mj-lt"/>
              <a:ea typeface="+mj-ea"/>
              <a:cs typeface="+mj-cs"/>
            </a:endParaRPr>
          </a:p>
        </p:txBody>
      </p:sp>
      <p:pic>
        <p:nvPicPr>
          <p:cNvPr id="5" name="Image 4">
            <a:extLst>
              <a:ext uri="{FF2B5EF4-FFF2-40B4-BE49-F238E27FC236}">
                <a16:creationId xmlns:a16="http://schemas.microsoft.com/office/drawing/2014/main" id="{0740AE99-3253-0181-1C65-A929D1C09EAE}"/>
              </a:ext>
            </a:extLst>
          </p:cNvPr>
          <p:cNvPicPr>
            <a:picLocks noChangeAspect="1"/>
          </p:cNvPicPr>
          <p:nvPr/>
        </p:nvPicPr>
        <p:blipFill>
          <a:blip r:embed="rId2"/>
          <a:stretch>
            <a:fillRect/>
          </a:stretch>
        </p:blipFill>
        <p:spPr>
          <a:xfrm>
            <a:off x="417719" y="437325"/>
            <a:ext cx="8269082" cy="2170634"/>
          </a:xfrm>
          <a:prstGeom prst="rect">
            <a:avLst/>
          </a:prstGeom>
        </p:spPr>
      </p:pic>
      <p:pic>
        <p:nvPicPr>
          <p:cNvPr id="7" name="Image 6">
            <a:extLst>
              <a:ext uri="{FF2B5EF4-FFF2-40B4-BE49-F238E27FC236}">
                <a16:creationId xmlns:a16="http://schemas.microsoft.com/office/drawing/2014/main" id="{F0B8A79B-1407-E246-909B-49C5A4EBA4DB}"/>
              </a:ext>
            </a:extLst>
          </p:cNvPr>
          <p:cNvPicPr>
            <a:picLocks noChangeAspect="1"/>
          </p:cNvPicPr>
          <p:nvPr/>
        </p:nvPicPr>
        <p:blipFill>
          <a:blip r:embed="rId3"/>
          <a:stretch>
            <a:fillRect/>
          </a:stretch>
        </p:blipFill>
        <p:spPr>
          <a:xfrm>
            <a:off x="4083627" y="2957984"/>
            <a:ext cx="7919256" cy="2078805"/>
          </a:xfrm>
          <a:prstGeom prst="rect">
            <a:avLst/>
          </a:prstGeom>
        </p:spPr>
      </p:pic>
      <p:cxnSp>
        <p:nvCxnSpPr>
          <p:cNvPr id="21" name="Straight Connector 20">
            <a:extLst>
              <a:ext uri="{FF2B5EF4-FFF2-40B4-BE49-F238E27FC236}">
                <a16:creationId xmlns:a16="http://schemas.microsoft.com/office/drawing/2014/main" id="{5D6A2EB7-6350-58C2-B619-F0C3C0C06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4" y="517139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Espace réservé du pied de page 1">
            <a:extLst>
              <a:ext uri="{FF2B5EF4-FFF2-40B4-BE49-F238E27FC236}">
                <a16:creationId xmlns:a16="http://schemas.microsoft.com/office/drawing/2014/main" id="{C2E9D007-C456-E2C8-7F7D-CD155153753C}"/>
              </a:ext>
            </a:extLst>
          </p:cNvPr>
          <p:cNvSpPr>
            <a:spLocks noGrp="1"/>
          </p:cNvSpPr>
          <p:nvPr>
            <p:ph type="ftr" sz="quarter" idx="11"/>
          </p:nvPr>
        </p:nvSpPr>
        <p:spPr/>
        <p:txBody>
          <a:bodyPr/>
          <a:lstStyle/>
          <a:p>
            <a:r>
              <a:rPr lang="en-US"/>
              <a:t>Guillaume DUPUY - M2</a:t>
            </a:r>
          </a:p>
        </p:txBody>
      </p:sp>
      <p:sp>
        <p:nvSpPr>
          <p:cNvPr id="3" name="Espace réservé du numéro de diapositive 2">
            <a:extLst>
              <a:ext uri="{FF2B5EF4-FFF2-40B4-BE49-F238E27FC236}">
                <a16:creationId xmlns:a16="http://schemas.microsoft.com/office/drawing/2014/main" id="{3C9564A6-D384-1609-B109-098869AD23F8}"/>
              </a:ext>
            </a:extLst>
          </p:cNvPr>
          <p:cNvSpPr>
            <a:spLocks noGrp="1"/>
          </p:cNvSpPr>
          <p:nvPr>
            <p:ph type="sldNum" sz="quarter" idx="12"/>
          </p:nvPr>
        </p:nvSpPr>
        <p:spPr/>
        <p:txBody>
          <a:bodyPr/>
          <a:lstStyle/>
          <a:p>
            <a:fld id="{A0289F9E-9962-4B7B-BA18-A15907CCC6BF}" type="slidenum">
              <a:rPr lang="en-US" smtClean="0"/>
              <a:t>6</a:t>
            </a:fld>
            <a:endParaRPr lang="en-US"/>
          </a:p>
        </p:txBody>
      </p:sp>
    </p:spTree>
    <p:extLst>
      <p:ext uri="{BB962C8B-B14F-4D97-AF65-F5344CB8AC3E}">
        <p14:creationId xmlns:p14="http://schemas.microsoft.com/office/powerpoint/2010/main" val="1692160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9">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FC6F8EF8-DB86-BC7F-35DC-B66F068FC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BC8D383-4E6C-02EE-EBF0-161AF241F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6" y="0"/>
            <a:ext cx="12192000" cy="6858000"/>
          </a:xfrm>
          <a:prstGeom prst="rect">
            <a:avLst/>
          </a:prstGeom>
          <a:gradFill>
            <a:gsLst>
              <a:gs pos="18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5">
            <a:extLst>
              <a:ext uri="{FF2B5EF4-FFF2-40B4-BE49-F238E27FC236}">
                <a16:creationId xmlns:a16="http://schemas.microsoft.com/office/drawing/2014/main" id="{ACDE52ED-9672-C6F4-5341-0DADA9917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505" y="788505"/>
            <a:ext cx="5280991" cy="5280991"/>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BAFA2E37-B5DE-A13D-55F8-FD7018C2AA61}"/>
              </a:ext>
            </a:extLst>
          </p:cNvPr>
          <p:cNvSpPr>
            <a:spLocks noGrp="1"/>
          </p:cNvSpPr>
          <p:nvPr>
            <p:ph type="title"/>
          </p:nvPr>
        </p:nvSpPr>
        <p:spPr>
          <a:xfrm>
            <a:off x="4068418" y="1875188"/>
            <a:ext cx="4055166" cy="1776242"/>
          </a:xfrm>
        </p:spPr>
        <p:txBody>
          <a:bodyPr vert="horz" lIns="91440" tIns="45720" rIns="91440" bIns="45720" rtlCol="0" anchor="b">
            <a:normAutofit/>
          </a:bodyPr>
          <a:lstStyle/>
          <a:p>
            <a:pPr algn="ctr"/>
            <a:r>
              <a:rPr lang="en-US"/>
              <a:t>Tokenization</a:t>
            </a:r>
          </a:p>
        </p:txBody>
      </p:sp>
      <p:cxnSp>
        <p:nvCxnSpPr>
          <p:cNvPr id="18" name="Straight Connector 17">
            <a:extLst>
              <a:ext uri="{FF2B5EF4-FFF2-40B4-BE49-F238E27FC236}">
                <a16:creationId xmlns:a16="http://schemas.microsoft.com/office/drawing/2014/main" id="{A48FFDED-D19A-5971-9E62-D66F69A8F8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Espace réservé du pied de page 2">
            <a:extLst>
              <a:ext uri="{FF2B5EF4-FFF2-40B4-BE49-F238E27FC236}">
                <a16:creationId xmlns:a16="http://schemas.microsoft.com/office/drawing/2014/main" id="{46A8883E-A4BE-CF16-ED50-AFC93CB211FD}"/>
              </a:ext>
            </a:extLst>
          </p:cNvPr>
          <p:cNvSpPr>
            <a:spLocks noGrp="1"/>
          </p:cNvSpPr>
          <p:nvPr>
            <p:ph type="ftr" sz="quarter" idx="11"/>
          </p:nvPr>
        </p:nvSpPr>
        <p:spPr/>
        <p:txBody>
          <a:bodyPr/>
          <a:lstStyle/>
          <a:p>
            <a:r>
              <a:rPr lang="en-US"/>
              <a:t>Guillaume DUPUY - M2</a:t>
            </a:r>
          </a:p>
        </p:txBody>
      </p:sp>
      <p:sp>
        <p:nvSpPr>
          <p:cNvPr id="4" name="Espace réservé du numéro de diapositive 3">
            <a:extLst>
              <a:ext uri="{FF2B5EF4-FFF2-40B4-BE49-F238E27FC236}">
                <a16:creationId xmlns:a16="http://schemas.microsoft.com/office/drawing/2014/main" id="{F270539D-41C9-67BE-164B-9E2A93DF800F}"/>
              </a:ext>
            </a:extLst>
          </p:cNvPr>
          <p:cNvSpPr>
            <a:spLocks noGrp="1"/>
          </p:cNvSpPr>
          <p:nvPr>
            <p:ph type="sldNum" sz="quarter" idx="12"/>
          </p:nvPr>
        </p:nvSpPr>
        <p:spPr/>
        <p:txBody>
          <a:bodyPr/>
          <a:lstStyle/>
          <a:p>
            <a:fld id="{A0289F9E-9962-4B7B-BA18-A15907CCC6BF}" type="slidenum">
              <a:rPr lang="en-US" smtClean="0"/>
              <a:t>7</a:t>
            </a:fld>
            <a:endParaRPr lang="en-US"/>
          </a:p>
        </p:txBody>
      </p:sp>
    </p:spTree>
    <p:extLst>
      <p:ext uri="{BB962C8B-B14F-4D97-AF65-F5344CB8AC3E}">
        <p14:creationId xmlns:p14="http://schemas.microsoft.com/office/powerpoint/2010/main" val="273790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dels if molecules in science classroom">
            <a:extLst>
              <a:ext uri="{FF2B5EF4-FFF2-40B4-BE49-F238E27FC236}">
                <a16:creationId xmlns:a16="http://schemas.microsoft.com/office/drawing/2014/main" id="{E4A6289C-ED5E-6082-9754-F0B5D3397653}"/>
              </a:ext>
            </a:extLst>
          </p:cNvPr>
          <p:cNvPicPr>
            <a:picLocks noChangeAspect="1"/>
          </p:cNvPicPr>
          <p:nvPr/>
        </p:nvPicPr>
        <p:blipFill rotWithShape="1">
          <a:blip r:embed="rId3">
            <a:alphaModFix/>
          </a:blip>
          <a:srcRect t="15749"/>
          <a:stretch/>
        </p:blipFill>
        <p:spPr>
          <a:xfrm>
            <a:off x="20" y="1571"/>
            <a:ext cx="12191980" cy="6856429"/>
          </a:xfrm>
          <a:prstGeom prst="rect">
            <a:avLst/>
          </a:prstGeom>
        </p:spPr>
      </p:pic>
      <p:sp>
        <p:nvSpPr>
          <p:cNvPr id="15" name="Freeform: Shape 14">
            <a:extLst>
              <a:ext uri="{FF2B5EF4-FFF2-40B4-BE49-F238E27FC236}">
                <a16:creationId xmlns:a16="http://schemas.microsoft.com/office/drawing/2014/main" id="{53174E83-2682-EA33-BF59-CACA1385E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5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2000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3E5A2E7F-954F-56D9-149F-63746ABBA288}"/>
              </a:ext>
            </a:extLst>
          </p:cNvPr>
          <p:cNvSpPr>
            <a:spLocks noGrp="1"/>
          </p:cNvSpPr>
          <p:nvPr>
            <p:ph type="title"/>
          </p:nvPr>
        </p:nvSpPr>
        <p:spPr>
          <a:xfrm>
            <a:off x="7376161" y="2211978"/>
            <a:ext cx="3535679" cy="1425728"/>
          </a:xfrm>
        </p:spPr>
        <p:txBody>
          <a:bodyPr vert="horz" lIns="91440" tIns="45720" rIns="91440" bIns="45720" rtlCol="0" anchor="b">
            <a:normAutofit/>
          </a:bodyPr>
          <a:lstStyle/>
          <a:p>
            <a:pPr algn="ctr"/>
            <a:r>
              <a:rPr lang="en-US" dirty="0"/>
              <a:t>Models</a:t>
            </a:r>
            <a:br>
              <a:rPr lang="en-US" dirty="0"/>
            </a:br>
            <a:r>
              <a:rPr lang="en-US" dirty="0"/>
              <a:t>(LSTM)</a:t>
            </a:r>
          </a:p>
        </p:txBody>
      </p:sp>
      <p:cxnSp>
        <p:nvCxnSpPr>
          <p:cNvPr id="17" name="Straight Connector 16">
            <a:extLst>
              <a:ext uri="{FF2B5EF4-FFF2-40B4-BE49-F238E27FC236}">
                <a16:creationId xmlns:a16="http://schemas.microsoft.com/office/drawing/2014/main" id="{8D8181E6-BF6C-7868-46D1-88E2970D08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8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Espace réservé du pied de page 2">
            <a:extLst>
              <a:ext uri="{FF2B5EF4-FFF2-40B4-BE49-F238E27FC236}">
                <a16:creationId xmlns:a16="http://schemas.microsoft.com/office/drawing/2014/main" id="{77CD5A9D-B69B-E0F8-3DC2-B704B6693AC5}"/>
              </a:ext>
            </a:extLst>
          </p:cNvPr>
          <p:cNvSpPr>
            <a:spLocks noGrp="1"/>
          </p:cNvSpPr>
          <p:nvPr>
            <p:ph type="ftr" sz="quarter" idx="11"/>
          </p:nvPr>
        </p:nvSpPr>
        <p:spPr/>
        <p:txBody>
          <a:bodyPr/>
          <a:lstStyle/>
          <a:p>
            <a:r>
              <a:rPr lang="en-US"/>
              <a:t>Guillaume DUPUY - M2</a:t>
            </a:r>
          </a:p>
        </p:txBody>
      </p:sp>
      <p:sp>
        <p:nvSpPr>
          <p:cNvPr id="4" name="Espace réservé du numéro de diapositive 3">
            <a:extLst>
              <a:ext uri="{FF2B5EF4-FFF2-40B4-BE49-F238E27FC236}">
                <a16:creationId xmlns:a16="http://schemas.microsoft.com/office/drawing/2014/main" id="{B8627A71-48E3-B2B0-69AB-9BF83B0D3DEF}"/>
              </a:ext>
            </a:extLst>
          </p:cNvPr>
          <p:cNvSpPr>
            <a:spLocks noGrp="1"/>
          </p:cNvSpPr>
          <p:nvPr>
            <p:ph type="sldNum" sz="quarter" idx="12"/>
          </p:nvPr>
        </p:nvSpPr>
        <p:spPr/>
        <p:txBody>
          <a:bodyPr/>
          <a:lstStyle/>
          <a:p>
            <a:fld id="{A0289F9E-9962-4B7B-BA18-A15907CCC6BF}" type="slidenum">
              <a:rPr lang="en-US" smtClean="0"/>
              <a:t>8</a:t>
            </a:fld>
            <a:endParaRPr lang="en-US"/>
          </a:p>
        </p:txBody>
      </p:sp>
    </p:spTree>
    <p:extLst>
      <p:ext uri="{BB962C8B-B14F-4D97-AF65-F5344CB8AC3E}">
        <p14:creationId xmlns:p14="http://schemas.microsoft.com/office/powerpoint/2010/main" val="2421480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80228E6-18B1-B562-27EA-5DCA23F0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45304"/>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AC545AB0-5B42-0118-7586-5EBE9FB6947A}"/>
              </a:ext>
            </a:extLst>
          </p:cNvPr>
          <p:cNvSpPr>
            <a:spLocks noGrp="1"/>
          </p:cNvSpPr>
          <p:nvPr>
            <p:ph type="title"/>
          </p:nvPr>
        </p:nvSpPr>
        <p:spPr>
          <a:xfrm>
            <a:off x="1147368" y="2139247"/>
            <a:ext cx="3814854" cy="1523692"/>
          </a:xfrm>
        </p:spPr>
        <p:txBody>
          <a:bodyPr vert="horz" lIns="91440" tIns="45720" rIns="91440" bIns="45720" rtlCol="0" anchor="b">
            <a:normAutofit/>
          </a:bodyPr>
          <a:lstStyle/>
          <a:p>
            <a:pPr algn="ctr"/>
            <a:r>
              <a:rPr lang="en-US">
                <a:solidFill>
                  <a:srgbClr val="000000"/>
                </a:solidFill>
              </a:rPr>
              <a:t>Architecture du modele</a:t>
            </a:r>
          </a:p>
        </p:txBody>
      </p:sp>
      <p:pic>
        <p:nvPicPr>
          <p:cNvPr id="7" name="Image 6">
            <a:extLst>
              <a:ext uri="{FF2B5EF4-FFF2-40B4-BE49-F238E27FC236}">
                <a16:creationId xmlns:a16="http://schemas.microsoft.com/office/drawing/2014/main" id="{DAD0EA64-D559-5C09-66E6-0800CB4AF808}"/>
              </a:ext>
            </a:extLst>
          </p:cNvPr>
          <p:cNvPicPr>
            <a:picLocks noChangeAspect="1"/>
          </p:cNvPicPr>
          <p:nvPr/>
        </p:nvPicPr>
        <p:blipFill>
          <a:blip r:embed="rId2"/>
          <a:stretch>
            <a:fillRect/>
          </a:stretch>
        </p:blipFill>
        <p:spPr>
          <a:xfrm>
            <a:off x="5504682" y="214984"/>
            <a:ext cx="4341780" cy="4864741"/>
          </a:xfrm>
          <a:prstGeom prst="rect">
            <a:avLst/>
          </a:prstGeom>
        </p:spPr>
      </p:pic>
      <p:sp>
        <p:nvSpPr>
          <p:cNvPr id="3" name="Espace réservé du pied de page 2">
            <a:extLst>
              <a:ext uri="{FF2B5EF4-FFF2-40B4-BE49-F238E27FC236}">
                <a16:creationId xmlns:a16="http://schemas.microsoft.com/office/drawing/2014/main" id="{98E23914-E405-E0E2-4B19-BF8E1F833629}"/>
              </a:ext>
            </a:extLst>
          </p:cNvPr>
          <p:cNvSpPr>
            <a:spLocks noGrp="1"/>
          </p:cNvSpPr>
          <p:nvPr>
            <p:ph type="ftr" sz="quarter" idx="11"/>
          </p:nvPr>
        </p:nvSpPr>
        <p:spPr>
          <a:xfrm rot="5400000">
            <a:off x="10589519" y="1758059"/>
            <a:ext cx="2433442" cy="365125"/>
          </a:xfrm>
        </p:spPr>
        <p:txBody>
          <a:bodyPr vert="horz" lIns="91440" tIns="45720" rIns="91440" bIns="45720" rtlCol="0" anchor="ctr">
            <a:normAutofit/>
          </a:bodyPr>
          <a:lstStyle/>
          <a:p>
            <a:pPr>
              <a:spcAft>
                <a:spcPts val="600"/>
              </a:spcAft>
            </a:pPr>
            <a:r>
              <a:rPr lang="en-US" b="1" kern="1200" cap="all" spc="300" baseline="0">
                <a:solidFill>
                  <a:schemeClr val="tx1"/>
                </a:solidFill>
                <a:latin typeface="+mn-lt"/>
                <a:ea typeface="+mn-ea"/>
                <a:cs typeface="+mn-cs"/>
              </a:rPr>
              <a:t>Guillaume DUPUY - M2</a:t>
            </a:r>
          </a:p>
        </p:txBody>
      </p:sp>
      <p:sp>
        <p:nvSpPr>
          <p:cNvPr id="4" name="Espace réservé du numéro de diapositive 3">
            <a:extLst>
              <a:ext uri="{FF2B5EF4-FFF2-40B4-BE49-F238E27FC236}">
                <a16:creationId xmlns:a16="http://schemas.microsoft.com/office/drawing/2014/main" id="{2C446A3A-088E-588B-AD5F-740D8CE7C936}"/>
              </a:ext>
            </a:extLst>
          </p:cNvPr>
          <p:cNvSpPr>
            <a:spLocks noGrp="1"/>
          </p:cNvSpPr>
          <p:nvPr>
            <p:ph type="sldNum" sz="quarter" idx="12"/>
          </p:nvPr>
        </p:nvSpPr>
        <p:spPr>
          <a:xfrm>
            <a:off x="11539542" y="3246437"/>
            <a:ext cx="533399" cy="365125"/>
          </a:xfrm>
        </p:spPr>
        <p:txBody>
          <a:bodyPr vert="horz" lIns="91440" tIns="45720" rIns="91440" bIns="45720" rtlCol="0" anchor="ctr">
            <a:normAutofit/>
          </a:bodyPr>
          <a:lstStyle/>
          <a:p>
            <a:pPr>
              <a:spcAft>
                <a:spcPts val="600"/>
              </a:spcAft>
            </a:pPr>
            <a:fld id="{A0289F9E-9962-4B7B-BA18-A15907CCC6BF}" type="slidenum">
              <a:rPr lang="en-US" smtClean="0"/>
              <a:pPr>
                <a:spcAft>
                  <a:spcPts val="600"/>
                </a:spcAft>
              </a:pPr>
              <a:t>9</a:t>
            </a:fld>
            <a:endParaRPr lang="en-US"/>
          </a:p>
        </p:txBody>
      </p:sp>
      <p:cxnSp>
        <p:nvCxnSpPr>
          <p:cNvPr id="31" name="Straight Connector 30">
            <a:extLst>
              <a:ext uri="{FF2B5EF4-FFF2-40B4-BE49-F238E27FC236}">
                <a16:creationId xmlns:a16="http://schemas.microsoft.com/office/drawing/2014/main" id="{4075FE40-B84D-7658-B383-C7B3EEDE91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pic>
        <p:nvPicPr>
          <p:cNvPr id="5" name="Espace réservé du contenu 4">
            <a:extLst>
              <a:ext uri="{FF2B5EF4-FFF2-40B4-BE49-F238E27FC236}">
                <a16:creationId xmlns:a16="http://schemas.microsoft.com/office/drawing/2014/main" id="{FEC3A6E3-9121-CFEE-CD73-974455B2C8A0}"/>
              </a:ext>
            </a:extLst>
          </p:cNvPr>
          <p:cNvPicPr>
            <a:picLocks noGrp="1" noChangeAspect="1"/>
          </p:cNvPicPr>
          <p:nvPr>
            <p:ph idx="1"/>
          </p:nvPr>
        </p:nvPicPr>
        <p:blipFill>
          <a:blip r:embed="rId3">
            <a:alphaModFix/>
          </a:blip>
          <a:stretch>
            <a:fillRect/>
          </a:stretch>
        </p:blipFill>
        <p:spPr>
          <a:xfrm>
            <a:off x="7509496" y="3535552"/>
            <a:ext cx="4380984" cy="3132403"/>
          </a:xfrm>
          <a:prstGeom prst="rect">
            <a:avLst/>
          </a:prstGeom>
        </p:spPr>
      </p:pic>
    </p:spTree>
    <p:extLst>
      <p:ext uri="{BB962C8B-B14F-4D97-AF65-F5344CB8AC3E}">
        <p14:creationId xmlns:p14="http://schemas.microsoft.com/office/powerpoint/2010/main" val="3326190478"/>
      </p:ext>
    </p:extLst>
  </p:cSld>
  <p:clrMapOvr>
    <a:masterClrMapping/>
  </p:clrMapOvr>
</p:sld>
</file>

<file path=ppt/theme/theme1.xml><?xml version="1.0" encoding="utf-8"?>
<a:theme xmlns:a="http://schemas.openxmlformats.org/drawingml/2006/main" name="Afterglow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240</TotalTime>
  <Words>826</Words>
  <Application>Microsoft Office PowerPoint</Application>
  <PresentationFormat>Grand écran</PresentationFormat>
  <Paragraphs>93</Paragraphs>
  <Slides>14</Slides>
  <Notes>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Aptos</vt:lpstr>
      <vt:lpstr>Arial</vt:lpstr>
      <vt:lpstr>Calibri</vt:lpstr>
      <vt:lpstr>Söhne</vt:lpstr>
      <vt:lpstr>Trade Gothic Next Cond</vt:lpstr>
      <vt:lpstr>Trade Gothic Next Light</vt:lpstr>
      <vt:lpstr>AfterglowVTI</vt:lpstr>
      <vt:lpstr>CHATBOT</vt:lpstr>
      <vt:lpstr>Sommaire</vt:lpstr>
      <vt:lpstr>Thématique</vt:lpstr>
      <vt:lpstr>Présentation des données</vt:lpstr>
      <vt:lpstr>Data Preprocessing</vt:lpstr>
      <vt:lpstr>Présentation PowerPoint</vt:lpstr>
      <vt:lpstr>Tokenization</vt:lpstr>
      <vt:lpstr>Models (LSTM)</vt:lpstr>
      <vt:lpstr>Architecture du modele</vt:lpstr>
      <vt:lpstr>Class Encoder</vt:lpstr>
      <vt:lpstr>Class Decoder</vt:lpstr>
      <vt:lpstr>Visualisions des Métriques</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dc:title>
  <dc:creator>Guillaume Dupuy</dc:creator>
  <cp:lastModifiedBy>Guillaume Dupuy</cp:lastModifiedBy>
  <cp:revision>3</cp:revision>
  <dcterms:created xsi:type="dcterms:W3CDTF">2024-04-12T07:42:09Z</dcterms:created>
  <dcterms:modified xsi:type="dcterms:W3CDTF">2024-04-12T13:35:46Z</dcterms:modified>
</cp:coreProperties>
</file>