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809"/>
  </p:normalViewPr>
  <p:slideViewPr>
    <p:cSldViewPr snapToGrid="0" snapToObjects="1">
      <p:cViewPr varScale="1">
        <p:scale>
          <a:sx n="61" d="100"/>
          <a:sy n="61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D37E4-4F03-A048-BD38-73DF5CB2C449}" type="doc">
      <dgm:prSet loTypeId="urn:microsoft.com/office/officeart/2005/8/layout/cycle7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267D6F7-B115-6F4F-A3E3-9A6DD1C6573B}">
      <dgm:prSet phldrT="[Texte]"/>
      <dgm:spPr>
        <a:solidFill>
          <a:srgbClr val="7030A0"/>
        </a:solidFill>
      </dgm:spPr>
      <dgm:t>
        <a:bodyPr/>
        <a:lstStyle/>
        <a:p>
          <a:r>
            <a:rPr lang="fr-FR" dirty="0" smtClean="0"/>
            <a:t>Maladies</a:t>
          </a:r>
          <a:endParaRPr lang="fr-FR" dirty="0"/>
        </a:p>
      </dgm:t>
    </dgm:pt>
    <dgm:pt modelId="{8BE879B1-A2C6-734D-916D-00D5598401AC}" type="parTrans" cxnId="{1DD01A91-A7E0-2E41-B356-7A41CF5E768D}">
      <dgm:prSet/>
      <dgm:spPr/>
      <dgm:t>
        <a:bodyPr/>
        <a:lstStyle/>
        <a:p>
          <a:endParaRPr lang="fr-FR"/>
        </a:p>
      </dgm:t>
    </dgm:pt>
    <dgm:pt modelId="{6792D084-D5FC-7648-823E-4922860E7C88}" type="sibTrans" cxnId="{1DD01A91-A7E0-2E41-B356-7A41CF5E768D}">
      <dgm:prSet/>
      <dgm:spPr/>
      <dgm:t>
        <a:bodyPr/>
        <a:lstStyle/>
        <a:p>
          <a:endParaRPr lang="fr-FR"/>
        </a:p>
      </dgm:t>
    </dgm:pt>
    <dgm:pt modelId="{FF783A80-B512-C044-9167-71818F177986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Médicaments</a:t>
          </a:r>
          <a:endParaRPr lang="fr-FR" dirty="0"/>
        </a:p>
      </dgm:t>
    </dgm:pt>
    <dgm:pt modelId="{A470FAD7-5C2F-0D41-8446-054A93EA5E89}" type="parTrans" cxnId="{1800DF12-B152-9644-9752-D7E6D7048FAE}">
      <dgm:prSet/>
      <dgm:spPr/>
      <dgm:t>
        <a:bodyPr/>
        <a:lstStyle/>
        <a:p>
          <a:endParaRPr lang="fr-FR"/>
        </a:p>
      </dgm:t>
    </dgm:pt>
    <dgm:pt modelId="{FC38C394-C95C-434D-8C19-34FAB0E01AA6}" type="sibTrans" cxnId="{1800DF12-B152-9644-9752-D7E6D7048FAE}">
      <dgm:prSet/>
      <dgm:spPr/>
      <dgm:t>
        <a:bodyPr/>
        <a:lstStyle/>
        <a:p>
          <a:endParaRPr lang="fr-FR"/>
        </a:p>
      </dgm:t>
    </dgm:pt>
    <dgm:pt modelId="{FCF06048-9A2F-0548-BC0B-24A445EF8EC0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 smtClean="0"/>
            <a:t>Gènes</a:t>
          </a:r>
          <a:endParaRPr lang="fr-FR" dirty="0"/>
        </a:p>
      </dgm:t>
    </dgm:pt>
    <dgm:pt modelId="{0879A23F-F53A-D347-9334-F28ABEB8397B}" type="parTrans" cxnId="{4983CAC9-0596-4F45-B0CF-D960F45DBB9A}">
      <dgm:prSet/>
      <dgm:spPr/>
      <dgm:t>
        <a:bodyPr/>
        <a:lstStyle/>
        <a:p>
          <a:endParaRPr lang="fr-FR"/>
        </a:p>
      </dgm:t>
    </dgm:pt>
    <dgm:pt modelId="{C2978DCC-6D58-024C-82EE-EA63BE1FA310}" type="sibTrans" cxnId="{4983CAC9-0596-4F45-B0CF-D960F45DBB9A}">
      <dgm:prSet/>
      <dgm:spPr/>
      <dgm:t>
        <a:bodyPr/>
        <a:lstStyle/>
        <a:p>
          <a:endParaRPr lang="fr-FR"/>
        </a:p>
      </dgm:t>
    </dgm:pt>
    <dgm:pt modelId="{779A647C-C4F0-E64B-BA8C-3FFFAECC7447}" type="pres">
      <dgm:prSet presAssocID="{0FCD37E4-4F03-A048-BD38-73DF5CB2C4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4E557-0C9E-9347-BD4B-D76D8634B57A}" type="pres">
      <dgm:prSet presAssocID="{1267D6F7-B115-6F4F-A3E3-9A6DD1C6573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CE491-3EB6-7D4A-B464-83DE871235B0}" type="pres">
      <dgm:prSet presAssocID="{6792D084-D5FC-7648-823E-4922860E7C88}" presName="sibTrans" presStyleLbl="sibTrans2D1" presStyleIdx="0" presStyleCnt="3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6FE85C3-7A0D-5042-AD51-CD835660F499}" type="pres">
      <dgm:prSet presAssocID="{6792D084-D5FC-7648-823E-4922860E7C8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419A7C-CB9F-3C43-842E-E7948FD36EF4}" type="pres">
      <dgm:prSet presAssocID="{FF783A80-B512-C044-9167-71818F177986}" presName="node" presStyleLbl="node1" presStyleIdx="1" presStyleCnt="3" custRadScaleRad="120136" custRadScaleInc="-8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20E69-2A3B-7843-8A6F-2BF547C1B7D1}" type="pres">
      <dgm:prSet presAssocID="{FC38C394-C95C-434D-8C19-34FAB0E01AA6}" presName="sibTrans" presStyleLbl="sibTrans2D1" presStyleIdx="1" presStyleCnt="3" custScaleY="205454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1E49D95-28C5-3940-B982-ACB2059FDA6C}" type="pres">
      <dgm:prSet presAssocID="{FC38C394-C95C-434D-8C19-34FAB0E01AA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C8F8F8D-7937-CA45-B588-ECE13ABD8C33}" type="pres">
      <dgm:prSet presAssocID="{FCF06048-9A2F-0548-BC0B-24A445EF8EC0}" presName="node" presStyleLbl="node1" presStyleIdx="2" presStyleCnt="3" custRadScaleRad="114054" custRadScaleInc="7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15871-EBB1-714D-8C1F-3B78E1DC35AB}" type="pres">
      <dgm:prSet presAssocID="{C2978DCC-6D58-024C-82EE-EA63BE1FA310}" presName="sib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4912E1C-A642-4243-9E13-33FD76E128C0}" type="pres">
      <dgm:prSet presAssocID="{C2978DCC-6D58-024C-82EE-EA63BE1FA31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FE3696E-F0F7-194E-8721-1ABA19AA4B93}" type="presOf" srcId="{FF783A80-B512-C044-9167-71818F177986}" destId="{C5419A7C-CB9F-3C43-842E-E7948FD36EF4}" srcOrd="0" destOrd="0" presId="urn:microsoft.com/office/officeart/2005/8/layout/cycle7"/>
    <dgm:cxn modelId="{529AC607-1693-6449-BEED-67D81959BDA1}" type="presOf" srcId="{6792D084-D5FC-7648-823E-4922860E7C88}" destId="{56CCE491-3EB6-7D4A-B464-83DE871235B0}" srcOrd="0" destOrd="0" presId="urn:microsoft.com/office/officeart/2005/8/layout/cycle7"/>
    <dgm:cxn modelId="{1DD01A91-A7E0-2E41-B356-7A41CF5E768D}" srcId="{0FCD37E4-4F03-A048-BD38-73DF5CB2C449}" destId="{1267D6F7-B115-6F4F-A3E3-9A6DD1C6573B}" srcOrd="0" destOrd="0" parTransId="{8BE879B1-A2C6-734D-916D-00D5598401AC}" sibTransId="{6792D084-D5FC-7648-823E-4922860E7C88}"/>
    <dgm:cxn modelId="{64C80132-D72F-D340-937D-EE82968CB8AA}" type="presOf" srcId="{0FCD37E4-4F03-A048-BD38-73DF5CB2C449}" destId="{779A647C-C4F0-E64B-BA8C-3FFFAECC7447}" srcOrd="0" destOrd="0" presId="urn:microsoft.com/office/officeart/2005/8/layout/cycle7"/>
    <dgm:cxn modelId="{732688E8-2C26-8440-B0E0-6B62ED2BA13A}" type="presOf" srcId="{FC38C394-C95C-434D-8C19-34FAB0E01AA6}" destId="{53820E69-2A3B-7843-8A6F-2BF547C1B7D1}" srcOrd="0" destOrd="0" presId="urn:microsoft.com/office/officeart/2005/8/layout/cycle7"/>
    <dgm:cxn modelId="{DAB286C6-A280-AF4A-9B91-69323B986799}" type="presOf" srcId="{FCF06048-9A2F-0548-BC0B-24A445EF8EC0}" destId="{9C8F8F8D-7937-CA45-B588-ECE13ABD8C33}" srcOrd="0" destOrd="0" presId="urn:microsoft.com/office/officeart/2005/8/layout/cycle7"/>
    <dgm:cxn modelId="{613C901A-2469-A04A-B229-A93CAFABE338}" type="presOf" srcId="{1267D6F7-B115-6F4F-A3E3-9A6DD1C6573B}" destId="{AD04E557-0C9E-9347-BD4B-D76D8634B57A}" srcOrd="0" destOrd="0" presId="urn:microsoft.com/office/officeart/2005/8/layout/cycle7"/>
    <dgm:cxn modelId="{1800DF12-B152-9644-9752-D7E6D7048FAE}" srcId="{0FCD37E4-4F03-A048-BD38-73DF5CB2C449}" destId="{FF783A80-B512-C044-9167-71818F177986}" srcOrd="1" destOrd="0" parTransId="{A470FAD7-5C2F-0D41-8446-054A93EA5E89}" sibTransId="{FC38C394-C95C-434D-8C19-34FAB0E01AA6}"/>
    <dgm:cxn modelId="{88CBA7F9-ACB2-C349-9F3B-8619397CC7A5}" type="presOf" srcId="{C2978DCC-6D58-024C-82EE-EA63BE1FA310}" destId="{14912E1C-A642-4243-9E13-33FD76E128C0}" srcOrd="1" destOrd="0" presId="urn:microsoft.com/office/officeart/2005/8/layout/cycle7"/>
    <dgm:cxn modelId="{9A9B09B8-D3C2-9E42-B195-8A0F4D056096}" type="presOf" srcId="{FC38C394-C95C-434D-8C19-34FAB0E01AA6}" destId="{11E49D95-28C5-3940-B982-ACB2059FDA6C}" srcOrd="1" destOrd="0" presId="urn:microsoft.com/office/officeart/2005/8/layout/cycle7"/>
    <dgm:cxn modelId="{3683A536-2D5C-E04B-A95F-39075C70FB31}" type="presOf" srcId="{6792D084-D5FC-7648-823E-4922860E7C88}" destId="{06FE85C3-7A0D-5042-AD51-CD835660F499}" srcOrd="1" destOrd="0" presId="urn:microsoft.com/office/officeart/2005/8/layout/cycle7"/>
    <dgm:cxn modelId="{4983CAC9-0596-4F45-B0CF-D960F45DBB9A}" srcId="{0FCD37E4-4F03-A048-BD38-73DF5CB2C449}" destId="{FCF06048-9A2F-0548-BC0B-24A445EF8EC0}" srcOrd="2" destOrd="0" parTransId="{0879A23F-F53A-D347-9334-F28ABEB8397B}" sibTransId="{C2978DCC-6D58-024C-82EE-EA63BE1FA310}"/>
    <dgm:cxn modelId="{5F7C5F97-7669-E64E-A6E9-97180905AD6A}" type="presOf" srcId="{C2978DCC-6D58-024C-82EE-EA63BE1FA310}" destId="{6FC15871-EBB1-714D-8C1F-3B78E1DC35AB}" srcOrd="0" destOrd="0" presId="urn:microsoft.com/office/officeart/2005/8/layout/cycle7"/>
    <dgm:cxn modelId="{4B0D46B1-D7BE-A547-8230-678B8E58CBD3}" type="presParOf" srcId="{779A647C-C4F0-E64B-BA8C-3FFFAECC7447}" destId="{AD04E557-0C9E-9347-BD4B-D76D8634B57A}" srcOrd="0" destOrd="0" presId="urn:microsoft.com/office/officeart/2005/8/layout/cycle7"/>
    <dgm:cxn modelId="{F2BD3C8C-0AA9-BA44-8FFC-143A23F2D6D1}" type="presParOf" srcId="{779A647C-C4F0-E64B-BA8C-3FFFAECC7447}" destId="{56CCE491-3EB6-7D4A-B464-83DE871235B0}" srcOrd="1" destOrd="0" presId="urn:microsoft.com/office/officeart/2005/8/layout/cycle7"/>
    <dgm:cxn modelId="{57720CB0-945D-114D-8A17-07B4ADAF65BB}" type="presParOf" srcId="{56CCE491-3EB6-7D4A-B464-83DE871235B0}" destId="{06FE85C3-7A0D-5042-AD51-CD835660F499}" srcOrd="0" destOrd="0" presId="urn:microsoft.com/office/officeart/2005/8/layout/cycle7"/>
    <dgm:cxn modelId="{E44033D2-3A64-A04B-A615-CA812497D729}" type="presParOf" srcId="{779A647C-C4F0-E64B-BA8C-3FFFAECC7447}" destId="{C5419A7C-CB9F-3C43-842E-E7948FD36EF4}" srcOrd="2" destOrd="0" presId="urn:microsoft.com/office/officeart/2005/8/layout/cycle7"/>
    <dgm:cxn modelId="{AFF42F97-EF56-2542-A1A8-4DF49B7C89B9}" type="presParOf" srcId="{779A647C-C4F0-E64B-BA8C-3FFFAECC7447}" destId="{53820E69-2A3B-7843-8A6F-2BF547C1B7D1}" srcOrd="3" destOrd="0" presId="urn:microsoft.com/office/officeart/2005/8/layout/cycle7"/>
    <dgm:cxn modelId="{883EE9C7-D108-3245-B344-5519C349C835}" type="presParOf" srcId="{53820E69-2A3B-7843-8A6F-2BF547C1B7D1}" destId="{11E49D95-28C5-3940-B982-ACB2059FDA6C}" srcOrd="0" destOrd="0" presId="urn:microsoft.com/office/officeart/2005/8/layout/cycle7"/>
    <dgm:cxn modelId="{1562C761-DD07-7947-82B5-FA64CDFEB49C}" type="presParOf" srcId="{779A647C-C4F0-E64B-BA8C-3FFFAECC7447}" destId="{9C8F8F8D-7937-CA45-B588-ECE13ABD8C33}" srcOrd="4" destOrd="0" presId="urn:microsoft.com/office/officeart/2005/8/layout/cycle7"/>
    <dgm:cxn modelId="{16FBC813-1CCE-9840-9767-C0775B1EEC1B}" type="presParOf" srcId="{779A647C-C4F0-E64B-BA8C-3FFFAECC7447}" destId="{6FC15871-EBB1-714D-8C1F-3B78E1DC35AB}" srcOrd="5" destOrd="0" presId="urn:microsoft.com/office/officeart/2005/8/layout/cycle7"/>
    <dgm:cxn modelId="{0460BF37-91E2-6448-9088-E6056106F258}" type="presParOf" srcId="{6FC15871-EBB1-714D-8C1F-3B78E1DC35AB}" destId="{14912E1C-A642-4243-9E13-33FD76E128C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4E557-0C9E-9347-BD4B-D76D8634B57A}">
      <dsp:nvSpPr>
        <dsp:cNvPr id="0" name=""/>
        <dsp:cNvSpPr/>
      </dsp:nvSpPr>
      <dsp:spPr>
        <a:xfrm>
          <a:off x="2347902" y="1160"/>
          <a:ext cx="1728382" cy="86419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Maladies</a:t>
          </a:r>
          <a:endParaRPr lang="fr-FR" sz="1800" kern="1200" dirty="0"/>
        </a:p>
      </dsp:txBody>
      <dsp:txXfrm>
        <a:off x="2373213" y="26471"/>
        <a:ext cx="1677760" cy="813569"/>
      </dsp:txXfrm>
    </dsp:sp>
    <dsp:sp modelId="{56CCE491-3EB6-7D4A-B464-83DE871235B0}">
      <dsp:nvSpPr>
        <dsp:cNvPr id="0" name=""/>
        <dsp:cNvSpPr/>
      </dsp:nvSpPr>
      <dsp:spPr>
        <a:xfrm rot="3241618">
          <a:off x="3404871" y="1519035"/>
          <a:ext cx="1410149" cy="302466"/>
        </a:xfrm>
        <a:prstGeom prst="leftArrow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495611" y="1579528"/>
        <a:ext cx="1228669" cy="181480"/>
      </dsp:txXfrm>
    </dsp:sp>
    <dsp:sp modelId="{C5419A7C-CB9F-3C43-842E-E7948FD36EF4}">
      <dsp:nvSpPr>
        <dsp:cNvPr id="0" name=""/>
        <dsp:cNvSpPr/>
      </dsp:nvSpPr>
      <dsp:spPr>
        <a:xfrm>
          <a:off x="4143608" y="2475185"/>
          <a:ext cx="1728382" cy="86419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Médicaments</a:t>
          </a:r>
          <a:endParaRPr lang="fr-FR" sz="1800" kern="1200" dirty="0"/>
        </a:p>
      </dsp:txBody>
      <dsp:txXfrm>
        <a:off x="4168919" y="2500496"/>
        <a:ext cx="1677760" cy="813569"/>
      </dsp:txXfrm>
    </dsp:sp>
    <dsp:sp modelId="{53820E69-2A3B-7843-8A6F-2BF547C1B7D1}">
      <dsp:nvSpPr>
        <dsp:cNvPr id="0" name=""/>
        <dsp:cNvSpPr/>
      </dsp:nvSpPr>
      <dsp:spPr>
        <a:xfrm rot="10812125">
          <a:off x="2557195" y="2590409"/>
          <a:ext cx="1410149" cy="621430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4443"/>
                <a:satOff val="-168"/>
                <a:lumOff val="103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4443"/>
                <a:satOff val="-168"/>
                <a:lumOff val="103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4443"/>
                <a:satOff val="-168"/>
                <a:lumOff val="103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2743624" y="2714695"/>
        <a:ext cx="1037291" cy="372858"/>
      </dsp:txXfrm>
    </dsp:sp>
    <dsp:sp modelId="{9C8F8F8D-7937-CA45-B588-ECE13ABD8C33}">
      <dsp:nvSpPr>
        <dsp:cNvPr id="0" name=""/>
        <dsp:cNvSpPr/>
      </dsp:nvSpPr>
      <dsp:spPr>
        <a:xfrm>
          <a:off x="652550" y="2462872"/>
          <a:ext cx="1728382" cy="86419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Gènes</a:t>
          </a:r>
          <a:endParaRPr lang="fr-FR" sz="1800" kern="1200" dirty="0"/>
        </a:p>
      </dsp:txBody>
      <dsp:txXfrm>
        <a:off x="677861" y="2488183"/>
        <a:ext cx="1677760" cy="813569"/>
      </dsp:txXfrm>
    </dsp:sp>
    <dsp:sp modelId="{6FC15871-EBB1-714D-8C1F-3B78E1DC35AB}">
      <dsp:nvSpPr>
        <dsp:cNvPr id="0" name=""/>
        <dsp:cNvSpPr/>
      </dsp:nvSpPr>
      <dsp:spPr>
        <a:xfrm rot="18273283">
          <a:off x="1659342" y="1512878"/>
          <a:ext cx="1410149" cy="302466"/>
        </a:xfrm>
        <a:prstGeom prst="rightArrow">
          <a:avLst/>
        </a:prstGeom>
        <a:gradFill rotWithShape="0">
          <a:gsLst>
            <a:gs pos="0">
              <a:schemeClr val="accent1">
                <a:shade val="90000"/>
                <a:hueOff val="8886"/>
                <a:satOff val="-336"/>
                <a:lumOff val="206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8886"/>
                <a:satOff val="-336"/>
                <a:lumOff val="206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8886"/>
                <a:satOff val="-336"/>
                <a:lumOff val="206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750082" y="1573371"/>
        <a:ext cx="1228669" cy="18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391B-EC9B-E34A-AB17-C3CA9547957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9C05-A87C-F441-927D-D6E226742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3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Théophile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7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Théophile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2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</a:p>
          <a:p>
            <a:endParaRPr lang="fr-FR" dirty="0" smtClean="0"/>
          </a:p>
          <a:p>
            <a:r>
              <a:rPr lang="fr-FR" dirty="0" smtClean="0"/>
              <a:t>Les RBM sont g ́en ́</a:t>
            </a:r>
            <a:r>
              <a:rPr lang="fr-FR" dirty="0" err="1" smtClean="0"/>
              <a:t>eralement</a:t>
            </a:r>
            <a:r>
              <a:rPr lang="fr-FR" dirty="0" smtClean="0"/>
              <a:t> entrain ́</a:t>
            </a:r>
            <a:r>
              <a:rPr lang="fr-FR" dirty="0" err="1" smtClean="0"/>
              <a:t>ees</a:t>
            </a:r>
            <a:r>
              <a:rPr lang="fr-FR" dirty="0" smtClean="0"/>
              <a:t> en utilisant la m ́</a:t>
            </a:r>
            <a:r>
              <a:rPr lang="fr-FR" dirty="0" err="1" smtClean="0"/>
              <a:t>ethode</a:t>
            </a:r>
            <a:r>
              <a:rPr lang="fr-FR" dirty="0" smtClean="0"/>
              <a:t> de </a:t>
            </a:r>
            <a:r>
              <a:rPr lang="fr-FR" dirty="0" err="1" smtClean="0"/>
              <a:t>Contras-tive</a:t>
            </a:r>
            <a:r>
              <a:rPr lang="fr-FR" dirty="0" smtClean="0"/>
              <a:t> Divergence. Son utilisation requiert plusieurs lancement de l’algorithme afin de choisir les </a:t>
            </a:r>
            <a:r>
              <a:rPr lang="fr-FR" dirty="0" err="1" smtClean="0"/>
              <a:t>diff</a:t>
            </a:r>
            <a:r>
              <a:rPr lang="fr-FR" dirty="0" smtClean="0"/>
              <a:t> ́</a:t>
            </a:r>
            <a:r>
              <a:rPr lang="fr-FR" dirty="0" err="1" smtClean="0"/>
              <a:t>erents</a:t>
            </a:r>
            <a:r>
              <a:rPr lang="fr-FR" dirty="0" smtClean="0"/>
              <a:t> </a:t>
            </a:r>
            <a:r>
              <a:rPr lang="fr-FR" dirty="0" err="1" smtClean="0"/>
              <a:t>param`etres</a:t>
            </a:r>
            <a:r>
              <a:rPr lang="fr-FR" dirty="0" smtClean="0"/>
              <a:t> d’apprentissage ainsi que la structure de la RBM g ́en ́</a:t>
            </a:r>
            <a:r>
              <a:rPr lang="fr-FR" dirty="0" err="1" smtClean="0"/>
              <a:t>erant</a:t>
            </a:r>
            <a:r>
              <a:rPr lang="fr-FR" dirty="0" smtClean="0"/>
              <a:t> le moins d’erreur. Jusqu’`a </a:t>
            </a:r>
            <a:r>
              <a:rPr lang="fr-FR" dirty="0" err="1" smtClean="0"/>
              <a:t>pr</a:t>
            </a:r>
            <a:r>
              <a:rPr lang="fr-FR" dirty="0" smtClean="0"/>
              <a:t> ́</a:t>
            </a:r>
            <a:r>
              <a:rPr lang="fr-FR" dirty="0" err="1" smtClean="0"/>
              <a:t>esent</a:t>
            </a:r>
            <a:r>
              <a:rPr lang="fr-FR" dirty="0" smtClean="0"/>
              <a:t>, </a:t>
            </a:r>
            <a:r>
              <a:rPr lang="fr-FR" dirty="0" err="1" smtClean="0"/>
              <a:t>tr`es</a:t>
            </a:r>
            <a:r>
              <a:rPr lang="fr-FR" dirty="0" smtClean="0"/>
              <a:t> peu d’outils th ́</a:t>
            </a:r>
            <a:r>
              <a:rPr lang="fr-FR" dirty="0" err="1" smtClean="0"/>
              <a:t>eoriques</a:t>
            </a:r>
            <a:r>
              <a:rPr lang="fr-FR" dirty="0" smtClean="0"/>
              <a:t> permettent un choix optimal de ceux-ci et l’</a:t>
            </a:r>
            <a:r>
              <a:rPr lang="fr-FR" dirty="0" err="1" smtClean="0"/>
              <a:t>exp</a:t>
            </a:r>
            <a:r>
              <a:rPr lang="fr-FR" dirty="0" smtClean="0"/>
              <a:t> ́</a:t>
            </a:r>
            <a:r>
              <a:rPr lang="fr-FR" dirty="0" err="1" smtClean="0"/>
              <a:t>erience</a:t>
            </a:r>
            <a:r>
              <a:rPr lang="fr-FR" dirty="0" smtClean="0"/>
              <a:t> est le facteur qui influence le plus ces choix.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4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7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9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7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Déoux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2FBEDB-9749-44E0-ABDA-AFA1E2B0809F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CAE7-A08A-40AC-B04C-3CDFF1255CBE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F614-B6CF-4073-B453-7880AC4AED7E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6F7A-6CA4-4AAC-B75A-67EABD325D7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3C765-FC36-4D61-827B-73FB152C701D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6E8F-9FC1-4817-A21F-D096C3283BD4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C1F4-0376-4CB9-99A7-C6E7C4D3B61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D4A-312D-4AC8-BF65-310C23EF4CD3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8A8-8B09-4C19-9093-10FF0C3989C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ED1AB-003F-46E6-B32E-F542A7E217B3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24154-67F0-49A9-A40E-2902778A588B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0DF859-F098-43DC-AF10-E64154277CF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zegraph/blazegraph-python" TargetMode="External"/><Relationship Id="rId2" Type="http://schemas.openxmlformats.org/officeDocument/2006/relationships/hyperlink" Target="https://github.com/echen/restricted-boltzmann-machin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54967"/>
            <a:ext cx="8361229" cy="2098226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sbc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4" y="3633550"/>
            <a:ext cx="6831673" cy="1086237"/>
          </a:xfrm>
        </p:spPr>
        <p:txBody>
          <a:bodyPr/>
          <a:lstStyle/>
          <a:p>
            <a:r>
              <a:rPr lang="fr-FR" dirty="0" smtClean="0"/>
              <a:t>Kilian Cuny </a:t>
            </a:r>
            <a:r>
              <a:rPr lang="mr-IN" dirty="0" smtClean="0"/>
              <a:t>–</a:t>
            </a:r>
            <a:r>
              <a:rPr lang="fr-FR" dirty="0" smtClean="0"/>
              <a:t> Julien </a:t>
            </a:r>
            <a:r>
              <a:rPr lang="fr-FR" dirty="0" err="1" smtClean="0"/>
              <a:t>Déoux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Maxime Guyot</a:t>
            </a:r>
          </a:p>
          <a:p>
            <a:r>
              <a:rPr lang="fr-FR" dirty="0" smtClean="0"/>
              <a:t>Guillaume </a:t>
            </a:r>
            <a:r>
              <a:rPr lang="fr-FR" dirty="0" err="1" smtClean="0"/>
              <a:t>Haben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Théophile Lambert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dense et varié</a:t>
            </a:r>
          </a:p>
          <a:p>
            <a:r>
              <a:rPr lang="fr-FR" dirty="0" smtClean="0"/>
              <a:t>Mise en situation du module SBC et IA</a:t>
            </a:r>
          </a:p>
          <a:p>
            <a:r>
              <a:rPr lang="fr-FR" dirty="0" smtClean="0"/>
              <a:t>Proposition de modélisation d’une solution suite aux recherches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C68-B39C-4BCF-8665-64990E78CB76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2226521"/>
            <a:ext cx="9612971" cy="2852737"/>
          </a:xfrm>
        </p:spPr>
        <p:txBody>
          <a:bodyPr/>
          <a:lstStyle/>
          <a:p>
            <a:r>
              <a:rPr lang="fr-FR" smtClean="0"/>
              <a:t>Merci de votre attention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4DCA-26A5-4068-9034-FB9809D7C50F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064" y="6368527"/>
            <a:ext cx="11499924" cy="489473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de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Amélioration des machines de Boltzmann restreintes </a:t>
            </a:r>
            <a:r>
              <a:rPr lang="mr-IN" dirty="0" smtClean="0"/>
              <a:t>–</a:t>
            </a:r>
            <a:r>
              <a:rPr lang="fr-FR" dirty="0" smtClean="0"/>
              <a:t> Mémoire de Robin </a:t>
            </a:r>
            <a:r>
              <a:rPr lang="fr-FR" dirty="0" err="1" smtClean="0"/>
              <a:t>Allesiardo</a:t>
            </a: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Au</a:t>
            </a:r>
            <a:r>
              <a:rPr lang="mr-IN" dirty="0" smtClean="0"/>
              <a:t>-</a:t>
            </a:r>
            <a:r>
              <a:rPr lang="fr-FR" dirty="0" smtClean="0"/>
              <a:t>delà de la RBM » - Hugo </a:t>
            </a:r>
            <a:r>
              <a:rPr lang="fr-FR" dirty="0" err="1" smtClean="0"/>
              <a:t>Larochelle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Université de Toronto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Librairie utilisée: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2"/>
              </a:rPr>
              <a:t>https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github.com/echen/restricted-boltzmann-machines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Client </a:t>
            </a:r>
            <a:r>
              <a:rPr lang="fr-FR" dirty="0" err="1" smtClean="0"/>
              <a:t>Blazegraph</a:t>
            </a:r>
            <a:r>
              <a:rPr lang="fr-FR" dirty="0" smtClean="0"/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3"/>
              </a:rPr>
              <a:t>https</a:t>
            </a:r>
            <a:r>
              <a:rPr lang="fr-FR" u="sng" dirty="0">
                <a:hlinkClick r:id="rId3"/>
              </a:rPr>
              <a:t>://</a:t>
            </a:r>
            <a:r>
              <a:rPr lang="fr-FR" u="sng" dirty="0" smtClean="0">
                <a:hlinkClick r:id="rId3"/>
              </a:rPr>
              <a:t>github.com/blazegraph/blazegraph-python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9351-A1DB-431E-863E-A8EF9CFD5CDC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124661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</a:p>
          <a:p>
            <a:r>
              <a:rPr lang="fr-FR" dirty="0" smtClean="0"/>
              <a:t>Exemple d’utilisation</a:t>
            </a:r>
          </a:p>
          <a:p>
            <a:r>
              <a:rPr lang="fr-FR" dirty="0" smtClean="0"/>
              <a:t>Nos travaux</a:t>
            </a:r>
          </a:p>
          <a:p>
            <a:r>
              <a:rPr lang="fr-FR" dirty="0" smtClean="0"/>
              <a:t>Notre modèle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87-C063-4191-8362-A0ADAEC01DD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2237"/>
            <a:ext cx="9601200" cy="3581400"/>
          </a:xfrm>
        </p:spPr>
        <p:txBody>
          <a:bodyPr/>
          <a:lstStyle/>
          <a:p>
            <a:r>
              <a:rPr lang="fr-FR" u="sng" dirty="0" smtClean="0"/>
              <a:t>Objectif</a:t>
            </a:r>
            <a:r>
              <a:rPr lang="fr-FR" dirty="0" smtClean="0"/>
              <a:t> : Prédire des liens entre les gènes et les effets des médicaments</a:t>
            </a:r>
          </a:p>
          <a:p>
            <a:endParaRPr lang="fr-FR" dirty="0" smtClean="0"/>
          </a:p>
          <a:p>
            <a:r>
              <a:rPr lang="fr-FR" u="sng" dirty="0" smtClean="0"/>
              <a:t>Données</a:t>
            </a:r>
            <a:r>
              <a:rPr lang="fr-FR" dirty="0" smtClean="0"/>
              <a:t> : 2,5 millions de triplets RDF</a:t>
            </a:r>
            <a:endParaRPr lang="fr-FR" dirty="0"/>
          </a:p>
          <a:p>
            <a:endParaRPr lang="fr-FR" dirty="0"/>
          </a:p>
          <a:p>
            <a:r>
              <a:rPr lang="fr-FR" u="sng" dirty="0" smtClean="0"/>
              <a:t>Moyens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Recherches sur la RBM</a:t>
            </a:r>
          </a:p>
          <a:p>
            <a:pPr lvl="1"/>
            <a:r>
              <a:rPr lang="fr-FR" dirty="0" smtClean="0"/>
              <a:t>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pPr lvl="1"/>
            <a:r>
              <a:rPr lang="fr-FR" dirty="0" smtClean="0"/>
              <a:t>Librairie Python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B38-FC3A-40E5-B570-31C30983D3DC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9986"/>
            <a:ext cx="9601200" cy="1592317"/>
          </a:xfrm>
        </p:spPr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dirty="0"/>
              <a:t>de réseau de neurones artificiels pour l'apprentissage non </a:t>
            </a:r>
            <a:r>
              <a:rPr lang="fr-FR" dirty="0" smtClean="0"/>
              <a:t>supervisé</a:t>
            </a:r>
          </a:p>
          <a:p>
            <a:endParaRPr lang="fr-FR" dirty="0"/>
          </a:p>
          <a:p>
            <a:r>
              <a:rPr lang="fr-FR" dirty="0" smtClean="0"/>
              <a:t>Le réseau est composé d’une couche de neurones visibles et d’une couche de neurones cachés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5A2E-A7E8-4C65-A372-26F28263FCB6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5770176" y="382834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770175" y="4591707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770174" y="535507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56783" y="4239680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56782" y="5003045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7" idx="6"/>
            <a:endCxn id="11" idx="2"/>
          </p:cNvCxnSpPr>
          <p:nvPr/>
        </p:nvCxnSpPr>
        <p:spPr>
          <a:xfrm>
            <a:off x="6789679" y="4159418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6"/>
            <a:endCxn id="11" idx="2"/>
          </p:cNvCxnSpPr>
          <p:nvPr/>
        </p:nvCxnSpPr>
        <p:spPr>
          <a:xfrm flipV="1">
            <a:off x="6789677" y="4570756"/>
            <a:ext cx="867106" cy="11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1" idx="2"/>
          </p:cNvCxnSpPr>
          <p:nvPr/>
        </p:nvCxnSpPr>
        <p:spPr>
          <a:xfrm flipV="1">
            <a:off x="6789678" y="4570756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6"/>
            <a:endCxn id="12" idx="2"/>
          </p:cNvCxnSpPr>
          <p:nvPr/>
        </p:nvCxnSpPr>
        <p:spPr>
          <a:xfrm>
            <a:off x="6789679" y="4159418"/>
            <a:ext cx="867103" cy="117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8" idx="6"/>
            <a:endCxn id="12" idx="2"/>
          </p:cNvCxnSpPr>
          <p:nvPr/>
        </p:nvCxnSpPr>
        <p:spPr>
          <a:xfrm>
            <a:off x="6789678" y="4922783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9" idx="6"/>
            <a:endCxn id="12" idx="2"/>
          </p:cNvCxnSpPr>
          <p:nvPr/>
        </p:nvCxnSpPr>
        <p:spPr>
          <a:xfrm flipV="1">
            <a:off x="6789677" y="5334121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47605" y="4708512"/>
            <a:ext cx="19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Couche visible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845693" y="4502443"/>
            <a:ext cx="285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dirty="0"/>
          </a:p>
          <a:p>
            <a:r>
              <a:rPr lang="fr-FR" dirty="0" smtClean="0"/>
              <a:t>+ biais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949539" y="4028613"/>
            <a:ext cx="7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neurone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 rot="1418939">
            <a:off x="6997223" y="4185437"/>
            <a:ext cx="81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poids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671586" y="4702520"/>
            <a:ext cx="222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Données </a:t>
            </a:r>
            <a:r>
              <a:rPr lang="fr-FR" smtClean="0"/>
              <a:t>observées 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66533" y="38360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Couche cachée</a:t>
            </a:r>
          </a:p>
        </p:txBody>
      </p:sp>
    </p:spTree>
    <p:extLst>
      <p:ext uri="{BB962C8B-B14F-4D97-AF65-F5344CB8AC3E}">
        <p14:creationId xmlns:p14="http://schemas.microsoft.com/office/powerpoint/2010/main" val="8118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Restricted</a:t>
            </a:r>
            <a:r>
              <a:rPr lang="fr-FR" dirty="0"/>
              <a:t> Boltzmann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39159"/>
          </a:xfrm>
        </p:spPr>
        <p:txBody>
          <a:bodyPr/>
          <a:lstStyle/>
          <a:p>
            <a:r>
              <a:rPr lang="fr-FR" dirty="0" smtClean="0"/>
              <a:t>RBM est un cas particulier de Machine de Boltzmann :</a:t>
            </a:r>
          </a:p>
          <a:p>
            <a:pPr lvl="1"/>
            <a:r>
              <a:rPr lang="fr-FR" dirty="0" smtClean="0"/>
              <a:t>Les neurones d’une couche sont indépendants entre eux</a:t>
            </a:r>
          </a:p>
          <a:p>
            <a:pPr lvl="1"/>
            <a:r>
              <a:rPr lang="fr-FR" dirty="0" smtClean="0"/>
              <a:t>Les calculs sont plus rapide mais les résultats moins précis</a:t>
            </a:r>
          </a:p>
          <a:p>
            <a:pPr lvl="1"/>
            <a:r>
              <a:rPr lang="fr-FR" dirty="0" smtClean="0"/>
              <a:t>Les paramètres optimaux d’apprentissage sont difficiles à trouver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AAC-4DCC-4BB8-BFE4-79615BC715B9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60358"/>
          </a:xfrm>
        </p:spPr>
        <p:txBody>
          <a:bodyPr/>
          <a:lstStyle/>
          <a:p>
            <a:r>
              <a:rPr lang="fr-FR" dirty="0" smtClean="0"/>
              <a:t>En fonction des préférences de films de 6 personnes, en déduire si les films sont de type science fiction ou des films oscarisés</a:t>
            </a:r>
          </a:p>
          <a:p>
            <a:endParaRPr lang="fr-FR" dirty="0"/>
          </a:p>
          <a:p>
            <a:r>
              <a:rPr lang="fr-FR" dirty="0" smtClean="0"/>
              <a:t>Données en entrée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4FBE-E85D-40FB-BABD-2FF3CF1388FA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5978" y="3946358"/>
            <a:ext cx="852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Fred: (Harry Potter = 0, Avatar = 0, LOTR 3 = 1, </a:t>
            </a:r>
            <a:r>
              <a:rPr lang="fr-FR" dirty="0" err="1"/>
              <a:t>Gladiator</a:t>
            </a:r>
            <a:r>
              <a:rPr lang="fr-FR" dirty="0"/>
              <a:t> = 1, Titanic = 1, </a:t>
            </a:r>
            <a:r>
              <a:rPr lang="fr-FR" dirty="0" err="1"/>
              <a:t>Glitter</a:t>
            </a:r>
            <a:r>
              <a:rPr lang="fr-FR" dirty="0"/>
              <a:t> = </a:t>
            </a:r>
            <a:r>
              <a:rPr lang="fr-FR" dirty="0" smtClean="0"/>
              <a:t>0)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/>
              <a:t>Oscar winners fan.</a:t>
            </a:r>
          </a:p>
        </p:txBody>
      </p:sp>
    </p:spTree>
    <p:extLst>
      <p:ext uri="{BB962C8B-B14F-4D97-AF65-F5344CB8AC3E}">
        <p14:creationId xmlns:p14="http://schemas.microsoft.com/office/powerpoint/2010/main" val="13422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E601-77A3-4DE7-9892-71EC475786F7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22" y="585064"/>
            <a:ext cx="6412547" cy="28251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78" y="4370608"/>
            <a:ext cx="4916237" cy="172708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425479" y="370572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Nos travaux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4738-775D-48C0-A66F-394A0A9C6B0E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dirty="0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 smtClean="0"/>
              <a:t>Installation d’un 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r>
              <a:rPr lang="fr-FR" dirty="0" smtClean="0"/>
              <a:t>Ajout des données au serveur</a:t>
            </a:r>
          </a:p>
          <a:p>
            <a:r>
              <a:rPr lang="fr-FR" dirty="0" smtClean="0"/>
              <a:t>Requêtes vers l’API</a:t>
            </a:r>
          </a:p>
          <a:p>
            <a:r>
              <a:rPr lang="fr-FR" dirty="0" smtClean="0"/>
              <a:t>Traitement des réponses (parseur python)</a:t>
            </a:r>
          </a:p>
          <a:p>
            <a:r>
              <a:rPr lang="fr-FR" dirty="0" smtClean="0"/>
              <a:t>Recherches sur les RBM</a:t>
            </a:r>
          </a:p>
          <a:p>
            <a:r>
              <a:rPr lang="fr-FR" dirty="0" smtClean="0"/>
              <a:t>Modélisation d’une solution adaptée</a:t>
            </a:r>
          </a:p>
          <a:p>
            <a:r>
              <a:rPr lang="fr-FR" dirty="0" smtClean="0"/>
              <a:t>Présentation de </a:t>
            </a:r>
            <a:r>
              <a:rPr lang="fr-FR" smtClean="0"/>
              <a:t>nos travaux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4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Notre modèle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0872-6B54-41F9-BB7E-F282FA360083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Projet Système à Base de Connaissances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0650" y="1697992"/>
            <a:ext cx="852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Chaque neurone de la couche visible : une paire Prédicat - Maladie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448403521"/>
              </p:ext>
            </p:extLst>
          </p:nvPr>
        </p:nvGraphicFramePr>
        <p:xfrm>
          <a:off x="2960106" y="2395952"/>
          <a:ext cx="6424187" cy="333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359805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22956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4488" y="5085952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8186" y="5909691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6131960" y="5542277"/>
            <a:ext cx="194782" cy="39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464</Words>
  <Application>Microsoft Office PowerPoint</Application>
  <PresentationFormat>Grand écran</PresentationFormat>
  <Paragraphs>129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Mangal</vt:lpstr>
      <vt:lpstr>TF10001025</vt:lpstr>
      <vt:lpstr>Projet sbc</vt:lpstr>
      <vt:lpstr>Sommaire</vt:lpstr>
      <vt:lpstr>Introduction</vt:lpstr>
      <vt:lpstr>Restricted Boltzmann Machine</vt:lpstr>
      <vt:lpstr>Restricted Boltzmann Machine</vt:lpstr>
      <vt:lpstr>Exemple d’utilisation</vt:lpstr>
      <vt:lpstr>Présentation PowerPoint</vt:lpstr>
      <vt:lpstr>Nos travaux</vt:lpstr>
      <vt:lpstr>Notre modèle</vt:lpstr>
      <vt:lpstr>Conclusion</vt:lpstr>
      <vt:lpstr>Merci de votre attention</vt:lpstr>
      <vt:lpstr>Sources de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sbc</dc:title>
  <dc:creator>Utilisateur de Microsoft Office</dc:creator>
  <cp:lastModifiedBy>Guillaume</cp:lastModifiedBy>
  <cp:revision>20</cp:revision>
  <dcterms:created xsi:type="dcterms:W3CDTF">2017-03-13T15:57:11Z</dcterms:created>
  <dcterms:modified xsi:type="dcterms:W3CDTF">2017-03-15T10:24:23Z</dcterms:modified>
</cp:coreProperties>
</file>