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4959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7391B-EC9B-E34A-AB17-C3CA95479573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59C05-A87C-F441-927D-D6E2267420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93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816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579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1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RBM sont g ́en ́</a:t>
            </a:r>
            <a:r>
              <a:rPr lang="fr-FR" dirty="0" err="1" smtClean="0"/>
              <a:t>eralement</a:t>
            </a:r>
            <a:r>
              <a:rPr lang="fr-FR" dirty="0" smtClean="0"/>
              <a:t> entrain ́</a:t>
            </a:r>
            <a:r>
              <a:rPr lang="fr-FR" dirty="0" err="1" smtClean="0"/>
              <a:t>ees</a:t>
            </a:r>
            <a:r>
              <a:rPr lang="fr-FR" dirty="0" smtClean="0"/>
              <a:t> en utilisant la m ́</a:t>
            </a:r>
            <a:r>
              <a:rPr lang="fr-FR" dirty="0" err="1" smtClean="0"/>
              <a:t>ethode</a:t>
            </a:r>
            <a:r>
              <a:rPr lang="fr-FR" dirty="0" smtClean="0"/>
              <a:t> de </a:t>
            </a:r>
            <a:r>
              <a:rPr lang="fr-FR" dirty="0" err="1" smtClean="0"/>
              <a:t>Contras-tive</a:t>
            </a:r>
            <a:r>
              <a:rPr lang="fr-FR" dirty="0" smtClean="0"/>
              <a:t> Divergence. Son utilisation requiert plusieurs lancement de l’algorithme afin de choisir les </a:t>
            </a:r>
            <a:r>
              <a:rPr lang="fr-FR" dirty="0" err="1" smtClean="0"/>
              <a:t>diff</a:t>
            </a:r>
            <a:r>
              <a:rPr lang="fr-FR" dirty="0" smtClean="0"/>
              <a:t> ́</a:t>
            </a:r>
            <a:r>
              <a:rPr lang="fr-FR" dirty="0" err="1" smtClean="0"/>
              <a:t>erents</a:t>
            </a:r>
            <a:r>
              <a:rPr lang="fr-FR" dirty="0" smtClean="0"/>
              <a:t> </a:t>
            </a:r>
            <a:r>
              <a:rPr lang="fr-FR" dirty="0" err="1" smtClean="0"/>
              <a:t>param`etres</a:t>
            </a:r>
            <a:r>
              <a:rPr lang="fr-FR" dirty="0" smtClean="0"/>
              <a:t> d’apprentissage ainsi que la structure de la RBM g ́en ́</a:t>
            </a:r>
            <a:r>
              <a:rPr lang="fr-FR" dirty="0" err="1" smtClean="0"/>
              <a:t>erant</a:t>
            </a:r>
            <a:r>
              <a:rPr lang="fr-FR" dirty="0" smtClean="0"/>
              <a:t> le moins d’erreur. Jusqu’`a </a:t>
            </a:r>
            <a:r>
              <a:rPr lang="fr-FR" dirty="0" err="1" smtClean="0"/>
              <a:t>pr</a:t>
            </a:r>
            <a:r>
              <a:rPr lang="fr-FR" dirty="0" smtClean="0"/>
              <a:t> ́</a:t>
            </a:r>
            <a:r>
              <a:rPr lang="fr-FR" dirty="0" err="1" smtClean="0"/>
              <a:t>esent</a:t>
            </a:r>
            <a:r>
              <a:rPr lang="fr-FR" dirty="0" smtClean="0"/>
              <a:t>, </a:t>
            </a:r>
            <a:r>
              <a:rPr lang="fr-FR" dirty="0" err="1" smtClean="0"/>
              <a:t>tr`es</a:t>
            </a:r>
            <a:r>
              <a:rPr lang="fr-FR" dirty="0" smtClean="0"/>
              <a:t> peu d’outils th ́</a:t>
            </a:r>
            <a:r>
              <a:rPr lang="fr-FR" dirty="0" err="1" smtClean="0"/>
              <a:t>eoriques</a:t>
            </a:r>
            <a:r>
              <a:rPr lang="fr-FR" dirty="0" smtClean="0"/>
              <a:t> permettent un choix optimal de ceux-ci et l’</a:t>
            </a:r>
            <a:r>
              <a:rPr lang="fr-FR" dirty="0" err="1" smtClean="0"/>
              <a:t>exp</a:t>
            </a:r>
            <a:r>
              <a:rPr lang="fr-FR" dirty="0" smtClean="0"/>
              <a:t> ́</a:t>
            </a:r>
            <a:r>
              <a:rPr lang="fr-FR" dirty="0" err="1" smtClean="0"/>
              <a:t>erience</a:t>
            </a:r>
            <a:r>
              <a:rPr lang="fr-FR" dirty="0" smtClean="0"/>
              <a:t> est le facteur qui influence le plus ces choix.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44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4F65FC-FBD5-4A45-9B2C-ED94E561F496}" type="datetime1">
              <a:rPr lang="fr-FR" smtClean="0"/>
              <a:t>14/03/2017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589-C01A-A841-A5CA-C95744636C98}" type="datetime1">
              <a:rPr lang="fr-FR" smtClean="0"/>
              <a:t>14/03/2017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0604-7615-614A-B435-4738D95F9EE8}" type="datetime1">
              <a:rPr lang="fr-FR" smtClean="0"/>
              <a:t>14/03/2017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9C75-7D78-BA4B-8813-2D75045743F0}" type="datetime1">
              <a:rPr lang="fr-FR" smtClean="0"/>
              <a:t>14/03/2017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7CF20B-E998-F849-A047-AD56EFC6BDD2}" type="datetime1">
              <a:rPr lang="fr-FR" smtClean="0"/>
              <a:t>14/03/2017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247F-739F-9B42-AEEE-268800D21F88}" type="datetime1">
              <a:rPr lang="fr-FR" smtClean="0"/>
              <a:t>14/03/2017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47FC-700A-E94A-80DD-FD7CC83ADB65}" type="datetime1">
              <a:rPr lang="fr-FR" smtClean="0"/>
              <a:t>14/03/2017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3DE-AC77-DB43-895E-3CE8962BC8C2}" type="datetime1">
              <a:rPr lang="fr-FR" smtClean="0"/>
              <a:t>14/03/2017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093-6829-2E4C-BFAC-88DB2A6DF9E1}" type="datetime1">
              <a:rPr lang="fr-FR" smtClean="0"/>
              <a:t>14/03/2017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604A9D-7004-D846-8985-0777EB138BDB}" type="datetime1">
              <a:rPr lang="fr-FR" smtClean="0"/>
              <a:t>14/03/2017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F65131-66BA-1142-BC55-A3B5387B9AF2}" type="datetime1">
              <a:rPr lang="fr-FR" smtClean="0"/>
              <a:t>14/03/2017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595C94F-ED9A-5A4A-81E2-31251D940700}" type="datetime1">
              <a:rPr lang="fr-FR" smtClean="0"/>
              <a:t>14/03/2017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15127" y="1454967"/>
            <a:ext cx="8361229" cy="2098226"/>
          </a:xfrm>
        </p:spPr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 smtClean="0"/>
              <a:t>sbc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79904" y="3633550"/>
            <a:ext cx="6831673" cy="1086237"/>
          </a:xfrm>
        </p:spPr>
        <p:txBody>
          <a:bodyPr/>
          <a:lstStyle/>
          <a:p>
            <a:r>
              <a:rPr lang="fr-FR" dirty="0" smtClean="0"/>
              <a:t>Kilian Cuny </a:t>
            </a:r>
            <a:r>
              <a:rPr lang="mr-IN" dirty="0" smtClean="0"/>
              <a:t>–</a:t>
            </a:r>
            <a:r>
              <a:rPr lang="fr-FR" dirty="0" smtClean="0"/>
              <a:t> Julien </a:t>
            </a:r>
            <a:r>
              <a:rPr lang="fr-FR" dirty="0" err="1" smtClean="0"/>
              <a:t>Déoux</a:t>
            </a:r>
            <a:r>
              <a:rPr lang="fr-FR" dirty="0" smtClean="0"/>
              <a:t> </a:t>
            </a:r>
            <a:r>
              <a:rPr lang="mr-IN" dirty="0" smtClean="0"/>
              <a:t>–</a:t>
            </a:r>
            <a:r>
              <a:rPr lang="fr-FR" dirty="0" smtClean="0"/>
              <a:t> Maxime Guyot</a:t>
            </a:r>
          </a:p>
          <a:p>
            <a:r>
              <a:rPr lang="fr-FR" dirty="0" smtClean="0"/>
              <a:t>Guillaume </a:t>
            </a:r>
            <a:r>
              <a:rPr lang="fr-FR" dirty="0" err="1" smtClean="0"/>
              <a:t>Haben</a:t>
            </a:r>
            <a:r>
              <a:rPr lang="fr-FR" dirty="0" smtClean="0"/>
              <a:t> </a:t>
            </a:r>
            <a:r>
              <a:rPr lang="mr-IN" dirty="0" smtClean="0"/>
              <a:t>–</a:t>
            </a:r>
            <a:r>
              <a:rPr lang="fr-FR" dirty="0" smtClean="0"/>
              <a:t> (</a:t>
            </a:r>
            <a:r>
              <a:rPr lang="fr-FR" dirty="0" err="1" smtClean="0"/>
              <a:t>Théohpile</a:t>
            </a:r>
            <a:r>
              <a:rPr lang="fr-FR" dirty="0" smtClean="0"/>
              <a:t> Lambert)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34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742739"/>
            <a:ext cx="9601200" cy="4124661"/>
          </a:xfrm>
        </p:spPr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Développement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16B2-7876-244C-A60E-7C6F11578E61}" type="datetime1">
              <a:rPr lang="fr-FR" smtClean="0"/>
              <a:t>14/03/2017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Base de </a:t>
            </a:r>
            <a:r>
              <a:rPr lang="en-US" dirty="0" err="1" smtClean="0"/>
              <a:t>Connaissance</a:t>
            </a:r>
            <a:r>
              <a:rPr lang="en-US" dirty="0" smtClean="0"/>
              <a:t>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4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002222"/>
            <a:ext cx="9601200" cy="3581400"/>
          </a:xfrm>
        </p:spPr>
        <p:txBody>
          <a:bodyPr/>
          <a:lstStyle/>
          <a:p>
            <a:r>
              <a:rPr lang="fr-FR" u="sng" dirty="0" smtClean="0"/>
              <a:t>Objectif</a:t>
            </a:r>
            <a:r>
              <a:rPr lang="fr-FR" dirty="0" smtClean="0"/>
              <a:t> : Trouver des liens entre les gènes et les effets des médicaments</a:t>
            </a:r>
          </a:p>
          <a:p>
            <a:endParaRPr lang="fr-FR" dirty="0" smtClean="0"/>
          </a:p>
          <a:p>
            <a:r>
              <a:rPr lang="fr-FR" u="sng" dirty="0" smtClean="0"/>
              <a:t>Données</a:t>
            </a:r>
            <a:r>
              <a:rPr lang="fr-FR" dirty="0" smtClean="0"/>
              <a:t> : 2,5 millions de triplet RDF</a:t>
            </a:r>
            <a:endParaRPr lang="fr-FR" dirty="0"/>
          </a:p>
          <a:p>
            <a:endParaRPr lang="fr-FR" dirty="0"/>
          </a:p>
          <a:p>
            <a:r>
              <a:rPr lang="fr-FR" u="sng" dirty="0" smtClean="0"/>
              <a:t>Moyens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Recherche sur la technologie RBM</a:t>
            </a:r>
          </a:p>
          <a:p>
            <a:pPr lvl="1"/>
            <a:r>
              <a:rPr lang="fr-FR" dirty="0" smtClean="0"/>
              <a:t>Serveur local avec </a:t>
            </a:r>
            <a:r>
              <a:rPr lang="fr-FR" dirty="0" err="1" smtClean="0"/>
              <a:t>BlazeGraph</a:t>
            </a:r>
            <a:endParaRPr lang="fr-FR" dirty="0" smtClean="0"/>
          </a:p>
          <a:p>
            <a:pPr lvl="2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22BE-EAA2-3247-B700-BAB43E4A8895}" type="datetime1">
              <a:rPr lang="fr-FR" smtClean="0"/>
              <a:t>14/03/2017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4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Restricted</a:t>
            </a:r>
            <a:r>
              <a:rPr lang="fr-FR" dirty="0" smtClean="0"/>
              <a:t> Boltzmann Machine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109986"/>
            <a:ext cx="9601200" cy="1592317"/>
          </a:xfrm>
        </p:spPr>
        <p:txBody>
          <a:bodyPr/>
          <a:lstStyle/>
          <a:p>
            <a:r>
              <a:rPr lang="fr-FR" dirty="0"/>
              <a:t>T</a:t>
            </a:r>
            <a:r>
              <a:rPr lang="fr-FR" dirty="0" smtClean="0"/>
              <a:t>ype </a:t>
            </a:r>
            <a:r>
              <a:rPr lang="fr-FR" dirty="0"/>
              <a:t>de réseau de neurones artificiels pour l'apprentissage non </a:t>
            </a:r>
            <a:r>
              <a:rPr lang="fr-FR" dirty="0" smtClean="0"/>
              <a:t>supervisé</a:t>
            </a:r>
          </a:p>
          <a:p>
            <a:endParaRPr lang="fr-FR" dirty="0"/>
          </a:p>
          <a:p>
            <a:r>
              <a:rPr lang="fr-FR" dirty="0" smtClean="0"/>
              <a:t>Le réseau est composé d’une couche de neurones visibles et d’une couche de neurones cachés :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B730-0993-B94D-998F-7091EAD05D6C}" type="datetime1">
              <a:rPr lang="fr-FR" smtClean="0"/>
              <a:t>14/03/2017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Base de </a:t>
            </a:r>
            <a:r>
              <a:rPr lang="en-US" dirty="0" err="1" smtClean="0"/>
              <a:t>Connaissance</a:t>
            </a:r>
            <a:r>
              <a:rPr lang="en-US" dirty="0" smtClean="0"/>
              <a:t>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Ellipse 6"/>
          <p:cNvSpPr/>
          <p:nvPr/>
        </p:nvSpPr>
        <p:spPr>
          <a:xfrm>
            <a:off x="5770176" y="3828342"/>
            <a:ext cx="1019503" cy="6621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5770175" y="4591707"/>
            <a:ext cx="1019503" cy="6621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770174" y="5355072"/>
            <a:ext cx="1019503" cy="6621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7656783" y="4239680"/>
            <a:ext cx="1019503" cy="6621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7656782" y="5003045"/>
            <a:ext cx="1019503" cy="6621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>
            <a:stCxn id="7" idx="6"/>
            <a:endCxn id="11" idx="2"/>
          </p:cNvCxnSpPr>
          <p:nvPr/>
        </p:nvCxnSpPr>
        <p:spPr>
          <a:xfrm>
            <a:off x="6789679" y="4159418"/>
            <a:ext cx="867104" cy="41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9" idx="6"/>
            <a:endCxn id="11" idx="2"/>
          </p:cNvCxnSpPr>
          <p:nvPr/>
        </p:nvCxnSpPr>
        <p:spPr>
          <a:xfrm flipV="1">
            <a:off x="6789677" y="4570756"/>
            <a:ext cx="867106" cy="1115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8" idx="6"/>
            <a:endCxn id="11" idx="2"/>
          </p:cNvCxnSpPr>
          <p:nvPr/>
        </p:nvCxnSpPr>
        <p:spPr>
          <a:xfrm flipV="1">
            <a:off x="6789678" y="4570756"/>
            <a:ext cx="867105" cy="35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7" idx="6"/>
            <a:endCxn id="12" idx="2"/>
          </p:cNvCxnSpPr>
          <p:nvPr/>
        </p:nvCxnSpPr>
        <p:spPr>
          <a:xfrm>
            <a:off x="6789679" y="4159418"/>
            <a:ext cx="867103" cy="1174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8" idx="6"/>
            <a:endCxn id="12" idx="2"/>
          </p:cNvCxnSpPr>
          <p:nvPr/>
        </p:nvCxnSpPr>
        <p:spPr>
          <a:xfrm>
            <a:off x="6789678" y="4922783"/>
            <a:ext cx="867104" cy="41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9" idx="6"/>
            <a:endCxn id="12" idx="2"/>
          </p:cNvCxnSpPr>
          <p:nvPr/>
        </p:nvCxnSpPr>
        <p:spPr>
          <a:xfrm flipV="1">
            <a:off x="6789677" y="5334121"/>
            <a:ext cx="867105" cy="35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847605" y="4708512"/>
            <a:ext cx="192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Couche visible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8928538" y="4708512"/>
            <a:ext cx="183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Couche cachée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5949539" y="4028613"/>
            <a:ext cx="757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smtClean="0"/>
              <a:t>neurone</a:t>
            </a:r>
            <a:endParaRPr lang="fr-FR" sz="1100" dirty="0"/>
          </a:p>
        </p:txBody>
      </p:sp>
      <p:sp>
        <p:nvSpPr>
          <p:cNvPr id="28" name="ZoneTexte 27"/>
          <p:cNvSpPr txBox="1"/>
          <p:nvPr/>
        </p:nvSpPr>
        <p:spPr>
          <a:xfrm rot="1418939">
            <a:off x="6997223" y="4185437"/>
            <a:ext cx="814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poids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1671586" y="4702520"/>
            <a:ext cx="2229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Données </a:t>
            </a:r>
            <a:r>
              <a:rPr lang="fr-FR" smtClean="0"/>
              <a:t>observées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18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Restricted</a:t>
            </a:r>
            <a:r>
              <a:rPr lang="fr-FR" dirty="0"/>
              <a:t> Boltzmann Machine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939159"/>
          </a:xfrm>
        </p:spPr>
        <p:txBody>
          <a:bodyPr/>
          <a:lstStyle/>
          <a:p>
            <a:r>
              <a:rPr lang="fr-FR" dirty="0" smtClean="0"/>
              <a:t>RBM est un cas particulier de Machine de Boltzmann :</a:t>
            </a:r>
          </a:p>
          <a:p>
            <a:pPr lvl="1"/>
            <a:r>
              <a:rPr lang="fr-FR" dirty="0" smtClean="0"/>
              <a:t>Les neurones d’une couche sont indépendants entre eux</a:t>
            </a:r>
          </a:p>
          <a:p>
            <a:pPr lvl="1"/>
            <a:r>
              <a:rPr lang="fr-FR" dirty="0" smtClean="0"/>
              <a:t>Les calculs sont plus rapide mais les résultats moins précis</a:t>
            </a:r>
          </a:p>
          <a:p>
            <a:pPr lvl="1"/>
            <a:r>
              <a:rPr lang="fr-FR" dirty="0" smtClean="0"/>
              <a:t>Les paramètres optimaux d’apprentissage sont difficiles à trouver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9C75-7D78-BA4B-8813-2D75045743F0}" type="datetime1">
              <a:rPr lang="fr-FR" smtClean="0"/>
              <a:t>14/03/2017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371599" y="4120055"/>
            <a:ext cx="10042635" cy="1939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smtClean="0"/>
              <a:t>Utilisation</a:t>
            </a:r>
            <a:r>
              <a:rPr lang="fr-FR" dirty="0" smtClean="0"/>
              <a:t> : Modélisation d’une distribution de probabilité représentant différents types de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301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EBE9-D78D-6148-BF1A-099D0D63F715}" type="datetime1">
              <a:rPr lang="fr-FR" smtClean="0"/>
              <a:t>14/03/2017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4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 de lecture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« Amélioration des machines de Boltzmann restreintes </a:t>
            </a:r>
            <a:r>
              <a:rPr lang="mr-IN" dirty="0" smtClean="0"/>
              <a:t>–</a:t>
            </a:r>
            <a:r>
              <a:rPr lang="fr-FR" dirty="0" smtClean="0"/>
              <a:t> Mémoire de Robin </a:t>
            </a:r>
            <a:r>
              <a:rPr lang="fr-FR" dirty="0" err="1" smtClean="0"/>
              <a:t>Allesiardo</a:t>
            </a:r>
            <a:endParaRPr lang="fr-FR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« Au</a:t>
            </a:r>
            <a:r>
              <a:rPr lang="mr-IN" dirty="0" smtClean="0"/>
              <a:t>-</a:t>
            </a:r>
            <a:r>
              <a:rPr lang="fr-FR" dirty="0" smtClean="0"/>
              <a:t>delà de la RBM » - Hugo </a:t>
            </a:r>
            <a:r>
              <a:rPr lang="fr-FR" dirty="0" err="1" smtClean="0"/>
              <a:t>Larochelle</a:t>
            </a:r>
            <a:r>
              <a:rPr lang="fr-FR" dirty="0" smtClean="0"/>
              <a:t> </a:t>
            </a:r>
            <a:r>
              <a:rPr lang="mr-IN" dirty="0" smtClean="0"/>
              <a:t>–</a:t>
            </a:r>
            <a:r>
              <a:rPr lang="fr-FR" dirty="0" smtClean="0"/>
              <a:t> Université de Toronto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9C75-7D78-BA4B-8813-2D75045743F0}" type="datetime1">
              <a:rPr lang="fr-FR" smtClean="0"/>
              <a:t>14/03/2017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6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5025" y="2226521"/>
            <a:ext cx="9612971" cy="2852737"/>
          </a:xfrm>
        </p:spPr>
        <p:txBody>
          <a:bodyPr/>
          <a:lstStyle/>
          <a:p>
            <a:r>
              <a:rPr lang="fr-FR" smtClean="0"/>
              <a:t>Merci de votre attention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9134-D069-6D44-B753-D53DD2C1F1C1}" type="datetime1">
              <a:rPr lang="fr-FR" smtClean="0"/>
              <a:t>14/03/2017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1064" y="6368527"/>
            <a:ext cx="11499924" cy="489473"/>
          </a:xfrm>
          <a:prstGeom prst="rect">
            <a:avLst/>
          </a:prstGeom>
          <a:solidFill>
            <a:srgbClr val="191B0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02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277</Words>
  <Application>Microsoft Macintosh PowerPoint</Application>
  <PresentationFormat>Grand écran</PresentationFormat>
  <Paragraphs>62</Paragraphs>
  <Slides>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Calibri</vt:lpstr>
      <vt:lpstr>Franklin Gothic Book</vt:lpstr>
      <vt:lpstr>Mangal</vt:lpstr>
      <vt:lpstr>TF10001025</vt:lpstr>
      <vt:lpstr>Projet sbc</vt:lpstr>
      <vt:lpstr>Sommaire</vt:lpstr>
      <vt:lpstr>Introduction</vt:lpstr>
      <vt:lpstr>Restricted Boltzmann Machine</vt:lpstr>
      <vt:lpstr>Restricted Boltzmann Machine</vt:lpstr>
      <vt:lpstr>Conclusion</vt:lpstr>
      <vt:lpstr>Source de lecture</vt:lpstr>
      <vt:lpstr>Merci de votre attention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sbc</dc:title>
  <dc:creator>Utilisateur de Microsoft Office</dc:creator>
  <cp:lastModifiedBy>Utilisateur de Microsoft Office</cp:lastModifiedBy>
  <cp:revision>10</cp:revision>
  <dcterms:created xsi:type="dcterms:W3CDTF">2017-03-13T15:57:11Z</dcterms:created>
  <dcterms:modified xsi:type="dcterms:W3CDTF">2017-03-14T10:44:45Z</dcterms:modified>
</cp:coreProperties>
</file>