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21386800" cy="30279975"/>
  <p:notesSz cx="6858000" cy="9144000"/>
  <p:defaultTextStyle>
    <a:defPPr>
      <a:defRPr lang="fr-FR"/>
    </a:defPPr>
    <a:lvl1pPr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474788" indent="-1017588"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2951163" indent="-2036763"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427538" indent="-3055938"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5903913" indent="-4075113" algn="l" defTabSz="2951163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2" userDrawn="1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0042B"/>
    <a:srgbClr val="D80027"/>
    <a:srgbClr val="1F497D"/>
    <a:srgbClr val="8CD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>
        <p:scale>
          <a:sx n="40" d="100"/>
          <a:sy n="40" d="100"/>
        </p:scale>
        <p:origin x="726" y="-378"/>
      </p:cViewPr>
      <p:guideLst>
        <p:guide orient="horz" pos="9582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07520-E4DC-4382-ACE3-908BFA2E81DE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171C7-E192-4995-958E-A1C6BAC1B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72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8D45441-A3DE-4381-A3B6-D22C6B28956A}" type="datetimeFigureOut">
              <a:rPr lang="fr-FR"/>
              <a:pPr>
                <a:defRPr/>
              </a:pPr>
              <a:t>15/12/2017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8EA9DAF-3997-4695-97AE-CC41C9AD3E7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045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12125-3BEF-47B5-A5A8-C3A071D49D43}" type="datetimeFigureOut">
              <a:rPr lang="fr-FR"/>
              <a:pPr>
                <a:defRPr/>
              </a:pPr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5CA48-B5D1-40BD-A843-79842FD74E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00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52805-067A-4199-BFB0-4C1CC012B71C}" type="datetimeFigureOut">
              <a:rPr lang="fr-FR"/>
              <a:pPr>
                <a:defRPr/>
              </a:pPr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F7B9D-99F7-486E-B218-D72F7E18B39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70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C26CA-AA97-4693-AE6C-38A5CFAB3BB2}" type="datetimeFigureOut">
              <a:rPr lang="fr-FR"/>
              <a:pPr>
                <a:defRPr/>
              </a:pPr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9D7D9-9A00-497C-8FDD-30106A5E9F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24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E1E31-4827-43AA-B268-C1E35150EA4D}" type="datetimeFigureOut">
              <a:rPr lang="fr-FR"/>
              <a:pPr>
                <a:defRPr/>
              </a:pPr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7F272-2EF2-4C5A-A17E-C4B7ECC78C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4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140C1-EA5F-4FF9-AACB-50C665FCCF96}" type="datetimeFigureOut">
              <a:rPr lang="fr-FR"/>
              <a:pPr>
                <a:defRPr/>
              </a:pPr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E958-ACAF-4DC9-93DA-740B244BAD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92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54B60-7AA1-45B1-BD1A-033BC114F56D}" type="datetimeFigureOut">
              <a:rPr lang="fr-FR"/>
              <a:pPr>
                <a:defRPr/>
              </a:pPr>
              <a:t>15/12/2017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29144-22CF-42CB-AF71-A3A7D1D5BC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42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BC0D7-2F95-40DE-A352-4E843EC32249}" type="datetimeFigureOut">
              <a:rPr lang="fr-FR"/>
              <a:pPr>
                <a:defRPr/>
              </a:pPr>
              <a:t>15/12/2017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BE583-8032-426C-B082-1F8DE7F77D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79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BA031-8510-4947-985E-944555817891}" type="datetimeFigureOut">
              <a:rPr lang="fr-FR"/>
              <a:pPr>
                <a:defRPr/>
              </a:pPr>
              <a:t>15/12/2017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E0E04-8C7C-4892-A275-FC2D3D4139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82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D98C8-0A18-4251-BDC7-4A218845BF72}" type="datetimeFigureOut">
              <a:rPr lang="fr-FR"/>
              <a:pPr>
                <a:defRPr/>
              </a:pPr>
              <a:t>15/12/2017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B30BD-A988-4DD6-B844-BB484F214B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69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22174-F6EE-428E-B861-3A84F7AF87AA}" type="datetimeFigureOut">
              <a:rPr lang="fr-FR"/>
              <a:pPr>
                <a:defRPr/>
              </a:pPr>
              <a:t>15/12/2017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E4C2-D8DA-4583-AB78-FB3BAA780E5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0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D84D0-B496-465D-B4A1-6FA0698A6B96}" type="datetimeFigureOut">
              <a:rPr lang="fr-FR"/>
              <a:pPr>
                <a:defRPr/>
              </a:pPr>
              <a:t>15/12/2017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735F8-3A05-40EB-82DB-158851D952A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11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69975" y="1212850"/>
            <a:ext cx="19246850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69975" y="7065963"/>
            <a:ext cx="19246850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9975" y="28065413"/>
            <a:ext cx="4989513" cy="1611312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 defTabSz="2952323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20957C-B69B-4428-9256-72A7BCC922A7}" type="datetimeFigureOut">
              <a:rPr lang="fr-FR"/>
              <a:pPr>
                <a:defRPr/>
              </a:pPr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07263" y="28065413"/>
            <a:ext cx="6772275" cy="1611312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 defTabSz="2952323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327313" y="28065413"/>
            <a:ext cx="4989512" cy="1611312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 defTabSz="2952323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B13A11-97F2-454C-AA4D-CD6F1F273F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1163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6488" indent="-1106488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50" indent="-736600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725" indent="-736600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100" indent="-736600" algn="l" defTabSz="29511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0.png"/><Relationship Id="rId5" Type="http://schemas.openxmlformats.org/officeDocument/2006/relationships/image" Target="../media/image4.jpe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6086C9A3-8798-4726-8BA2-954A73D26CEA}"/>
              </a:ext>
            </a:extLst>
          </p:cNvPr>
          <p:cNvSpPr/>
          <p:nvPr/>
        </p:nvSpPr>
        <p:spPr>
          <a:xfrm>
            <a:off x="0" y="3048985"/>
            <a:ext cx="21386799" cy="24327990"/>
          </a:xfrm>
          <a:prstGeom prst="round2DiagRect">
            <a:avLst>
              <a:gd name="adj1" fmla="val 3841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8" name="Image 77">
            <a:extLst>
              <a:ext uri="{FF2B5EF4-FFF2-40B4-BE49-F238E27FC236}">
                <a16:creationId xmlns:a16="http://schemas.microsoft.com/office/drawing/2014/main" id="{2B9188A7-5B59-4C47-BA01-49B60C4A40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22831" y="9886672"/>
            <a:ext cx="11665795" cy="5841784"/>
          </a:xfrm>
          <a:prstGeom prst="rect">
            <a:avLst/>
          </a:prstGeom>
        </p:spPr>
      </p:pic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3786188" y="223044"/>
            <a:ext cx="14768625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 defTabSz="2952323" fontAlgn="auto">
              <a:spcAft>
                <a:spcPts val="0"/>
              </a:spcAft>
              <a:defRPr/>
            </a:pPr>
            <a:r>
              <a:rPr lang="fr-FR" sz="4400" cap="all" dirty="0">
                <a:latin typeface="Franklin Gothic Book" pitchFamily="34" charset="0"/>
                <a:ea typeface="+mj-ea"/>
                <a:cs typeface="+mj-cs"/>
              </a:rPr>
              <a:t>Traqueur d’activité physique pour les sportifs de l’équipe de France de roller-hockey</a:t>
            </a:r>
          </a:p>
        </p:txBody>
      </p:sp>
      <p:sp>
        <p:nvSpPr>
          <p:cNvPr id="14" name="Rectangle 17"/>
          <p:cNvSpPr txBox="1">
            <a:spLocks noChangeArrowheads="1"/>
          </p:cNvSpPr>
          <p:nvPr/>
        </p:nvSpPr>
        <p:spPr bwMode="auto">
          <a:xfrm>
            <a:off x="3780632" y="1689894"/>
            <a:ext cx="14768625" cy="135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 defTabSz="2952323" fontAlgn="auto">
              <a:spcAft>
                <a:spcPts val="0"/>
              </a:spcAft>
              <a:defRPr/>
            </a:pPr>
            <a:r>
              <a:rPr lang="fr-FR" sz="2400" i="1" dirty="0">
                <a:latin typeface="Franklin Gothic Book" pitchFamily="34" charset="0"/>
                <a:ea typeface="+mj-ea"/>
                <a:cs typeface="+mj-cs"/>
              </a:rPr>
              <a:t>Marc de </a:t>
            </a:r>
            <a:r>
              <a:rPr lang="fr-FR" sz="2400" i="1" cap="all" dirty="0">
                <a:latin typeface="Franklin Gothic Book" pitchFamily="34" charset="0"/>
                <a:ea typeface="+mj-ea"/>
                <a:cs typeface="+mj-cs"/>
              </a:rPr>
              <a:t>Bentzmann -</a:t>
            </a:r>
            <a:r>
              <a:rPr lang="fr-FR" sz="2400" i="1" dirty="0">
                <a:latin typeface="Franklin Gothic Book" pitchFamily="34" charset="0"/>
                <a:ea typeface="+mj-ea"/>
                <a:cs typeface="+mj-cs"/>
              </a:rPr>
              <a:t> François d’</a:t>
            </a:r>
            <a:r>
              <a:rPr lang="fr-FR" sz="2400" i="1" cap="all" dirty="0" err="1">
                <a:latin typeface="Franklin Gothic Book" pitchFamily="34" charset="0"/>
                <a:ea typeface="+mj-ea"/>
                <a:cs typeface="+mj-cs"/>
              </a:rPr>
              <a:t>hotelans</a:t>
            </a:r>
            <a:r>
              <a:rPr lang="fr-FR" sz="2400" i="1" cap="all" dirty="0">
                <a:latin typeface="Franklin Gothic Book" pitchFamily="34" charset="0"/>
                <a:ea typeface="+mj-ea"/>
                <a:cs typeface="+mj-cs"/>
              </a:rPr>
              <a:t> -</a:t>
            </a:r>
            <a:r>
              <a:rPr lang="fr-FR" sz="2400" i="1" dirty="0">
                <a:latin typeface="Franklin Gothic Book" pitchFamily="34" charset="0"/>
                <a:ea typeface="+mj-ea"/>
                <a:cs typeface="+mj-cs"/>
              </a:rPr>
              <a:t> Benoit </a:t>
            </a:r>
            <a:r>
              <a:rPr lang="fr-FR" sz="2400" i="1" cap="all" dirty="0">
                <a:latin typeface="Franklin Gothic Book" pitchFamily="34" charset="0"/>
                <a:ea typeface="+mj-ea"/>
                <a:cs typeface="+mj-cs"/>
              </a:rPr>
              <a:t>Ladrange -</a:t>
            </a:r>
            <a:r>
              <a:rPr lang="fr-FR" sz="2400" i="1" dirty="0">
                <a:latin typeface="Franklin Gothic Book" pitchFamily="34" charset="0"/>
                <a:ea typeface="+mj-ea"/>
                <a:cs typeface="+mj-cs"/>
              </a:rPr>
              <a:t> Guillaume </a:t>
            </a:r>
            <a:r>
              <a:rPr lang="fr-FR" sz="2400" i="1" cap="all" dirty="0">
                <a:latin typeface="Franklin Gothic Book" pitchFamily="34" charset="0"/>
                <a:ea typeface="+mj-ea"/>
                <a:cs typeface="+mj-cs"/>
              </a:rPr>
              <a:t>muret</a:t>
            </a:r>
          </a:p>
          <a:p>
            <a:pPr algn="ctr" defTabSz="2952323" fontAlgn="auto">
              <a:spcAft>
                <a:spcPts val="0"/>
              </a:spcAft>
              <a:defRPr/>
            </a:pPr>
            <a:r>
              <a:rPr lang="fr-FR" sz="2400" i="1" dirty="0">
                <a:latin typeface="Franklin Gothic Book" pitchFamily="34" charset="0"/>
                <a:ea typeface="+mj-ea"/>
                <a:cs typeface="+mj-cs"/>
              </a:rPr>
              <a:t>Antoine de </a:t>
            </a:r>
            <a:r>
              <a:rPr lang="fr-FR" sz="2400" i="1" cap="all" dirty="0">
                <a:latin typeface="Franklin Gothic Book" pitchFamily="34" charset="0"/>
                <a:ea typeface="+mj-ea"/>
                <a:cs typeface="+mj-cs"/>
              </a:rPr>
              <a:t>pouilly -</a:t>
            </a:r>
            <a:r>
              <a:rPr lang="fr-FR" sz="2400" i="1" dirty="0">
                <a:latin typeface="Franklin Gothic Book" pitchFamily="34" charset="0"/>
                <a:ea typeface="+mj-ea"/>
                <a:cs typeface="+mj-cs"/>
              </a:rPr>
              <a:t> Angéla </a:t>
            </a:r>
            <a:r>
              <a:rPr lang="fr-FR" sz="2400" i="1" cap="all" dirty="0">
                <a:latin typeface="Franklin Gothic Book" pitchFamily="34" charset="0"/>
                <a:ea typeface="+mj-ea"/>
                <a:cs typeface="+mj-cs"/>
              </a:rPr>
              <a:t>Randolph</a:t>
            </a:r>
          </a:p>
          <a:p>
            <a:pPr algn="ctr" defTabSz="2952323" fontAlgn="auto">
              <a:spcAft>
                <a:spcPts val="0"/>
              </a:spcAft>
              <a:defRPr/>
            </a:pPr>
            <a:endParaRPr lang="fr-FR" sz="900" cap="all" dirty="0">
              <a:latin typeface="Franklin Gothic Book" pitchFamily="34" charset="0"/>
              <a:ea typeface="+mj-ea"/>
              <a:cs typeface="+mj-cs"/>
            </a:endParaRPr>
          </a:p>
          <a:p>
            <a:pPr algn="ctr" defTabSz="2952323" fontAlgn="auto">
              <a:spcAft>
                <a:spcPts val="0"/>
              </a:spcAft>
              <a:defRPr/>
            </a:pPr>
            <a:r>
              <a:rPr lang="fr-FR" sz="2400" b="1" dirty="0">
                <a:latin typeface="Franklin Gothic Book" pitchFamily="34" charset="0"/>
                <a:ea typeface="+mj-ea"/>
                <a:cs typeface="+mj-cs"/>
              </a:rPr>
              <a:t>Options SE, LD, OC et BIO</a:t>
            </a:r>
          </a:p>
        </p:txBody>
      </p:sp>
      <p:sp>
        <p:nvSpPr>
          <p:cNvPr id="15" name="Ellipse 14"/>
          <p:cNvSpPr>
            <a:spLocks noChangeAspect="1"/>
          </p:cNvSpPr>
          <p:nvPr/>
        </p:nvSpPr>
        <p:spPr>
          <a:xfrm>
            <a:off x="19405600" y="450850"/>
            <a:ext cx="1582738" cy="1582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9523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0" dirty="0">
                <a:latin typeface="Franklin Gothic Book" pitchFamily="34" charset="0"/>
              </a:rPr>
              <a:t>I3</a:t>
            </a:r>
          </a:p>
        </p:txBody>
      </p:sp>
      <p:sp>
        <p:nvSpPr>
          <p:cNvPr id="16" name="Rectangle 17"/>
          <p:cNvSpPr txBox="1">
            <a:spLocks noChangeArrowheads="1"/>
          </p:cNvSpPr>
          <p:nvPr/>
        </p:nvSpPr>
        <p:spPr bwMode="auto">
          <a:xfrm>
            <a:off x="2467573" y="27978346"/>
            <a:ext cx="16506747" cy="185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2952323" fontAlgn="auto">
              <a:spcAft>
                <a:spcPts val="0"/>
              </a:spcAft>
              <a:defRPr/>
            </a:pPr>
            <a:r>
              <a:rPr lang="fr-FR" sz="3600" b="1" u="sng" dirty="0">
                <a:latin typeface="Franklin Gothic Book" pitchFamily="34" charset="0"/>
                <a:ea typeface="+mj-ea"/>
                <a:cs typeface="+mj-cs"/>
              </a:rPr>
              <a:t>Projet de fin d’études</a:t>
            </a:r>
          </a:p>
          <a:p>
            <a:pPr algn="ctr" defTabSz="2952323" fontAlgn="auto">
              <a:spcAft>
                <a:spcPts val="0"/>
              </a:spcAft>
              <a:defRPr/>
            </a:pPr>
            <a:endParaRPr lang="fr-FR" sz="2800" dirty="0">
              <a:latin typeface="Franklin Gothic Book" pitchFamily="34" charset="0"/>
              <a:ea typeface="+mj-ea"/>
              <a:cs typeface="+mj-cs"/>
            </a:endParaRPr>
          </a:p>
          <a:p>
            <a:pPr algn="ctr" defTabSz="2952323" fontAlgn="auto">
              <a:spcAft>
                <a:spcPts val="0"/>
              </a:spcAft>
              <a:defRPr/>
            </a:pPr>
            <a:r>
              <a:rPr lang="fr-FR" sz="2800" dirty="0">
                <a:latin typeface="Franklin Gothic Book" pitchFamily="34" charset="0"/>
                <a:ea typeface="+mj-ea"/>
                <a:cs typeface="+mj-cs"/>
              </a:rPr>
              <a:t>Chef de projet : François d’HOTELANS – Porteur du projet : Geoffroy </a:t>
            </a:r>
            <a:r>
              <a:rPr lang="fr-FR" sz="2800" dirty="0" err="1">
                <a:latin typeface="Franklin Gothic Book" pitchFamily="34" charset="0"/>
                <a:ea typeface="+mj-ea"/>
                <a:cs typeface="+mj-cs"/>
              </a:rPr>
              <a:t>Tijou</a:t>
            </a:r>
            <a:r>
              <a:rPr lang="fr-FR" sz="2800" dirty="0">
                <a:latin typeface="Franklin Gothic Book" pitchFamily="34" charset="0"/>
                <a:ea typeface="+mj-ea"/>
                <a:cs typeface="+mj-cs"/>
              </a:rPr>
              <a:t> – Référent ESEO : Sébastien Aubin</a:t>
            </a:r>
          </a:p>
          <a:p>
            <a:pPr algn="ctr" defTabSz="2952323" fontAlgn="auto">
              <a:spcAft>
                <a:spcPts val="0"/>
              </a:spcAft>
              <a:defRPr/>
            </a:pPr>
            <a:r>
              <a:rPr lang="fr-FR" sz="2800" dirty="0">
                <a:latin typeface="Franklin Gothic Book" pitchFamily="34" charset="0"/>
                <a:ea typeface="+mj-ea"/>
                <a:cs typeface="+mj-cs"/>
              </a:rPr>
              <a:t>francois.debrochdhotelans@reseau.eseo.fr</a:t>
            </a:r>
          </a:p>
        </p:txBody>
      </p:sp>
      <p:pic>
        <p:nvPicPr>
          <p:cNvPr id="1026" name="Picture 2" descr="Résultat de recherche d'images pour &quot;groupe eseo&quot;">
            <a:extLst>
              <a:ext uri="{FF2B5EF4-FFF2-40B4-BE49-F238E27FC236}">
                <a16:creationId xmlns:a16="http://schemas.microsoft.com/office/drawing/2014/main" id="{49BD70DB-693F-4A5C-8489-1593DA5D3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426208"/>
            <a:ext cx="3136296" cy="2256395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A4D6E6B-AAFB-4181-B72E-C94423F0BF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009" y="27745261"/>
            <a:ext cx="2213454" cy="2213454"/>
          </a:xfrm>
          <a:prstGeom prst="rect">
            <a:avLst/>
          </a:prstGeom>
        </p:spPr>
      </p:pic>
      <p:sp>
        <p:nvSpPr>
          <p:cNvPr id="30" name="Rectangle à coins arrondis 16">
            <a:extLst>
              <a:ext uri="{FF2B5EF4-FFF2-40B4-BE49-F238E27FC236}">
                <a16:creationId xmlns:a16="http://schemas.microsoft.com/office/drawing/2014/main" id="{D54DD13D-3CD7-48A9-9F56-79784D2EF601}"/>
              </a:ext>
            </a:extLst>
          </p:cNvPr>
          <p:cNvSpPr/>
          <p:nvPr/>
        </p:nvSpPr>
        <p:spPr>
          <a:xfrm>
            <a:off x="366711" y="3341322"/>
            <a:ext cx="20621627" cy="3709105"/>
          </a:xfrm>
          <a:prstGeom prst="roundRect">
            <a:avLst>
              <a:gd name="adj" fmla="val 17462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endParaRPr lang="fr-FR" sz="1200" dirty="0">
              <a:solidFill>
                <a:schemeClr val="bg1"/>
              </a:solidFill>
            </a:endParaRPr>
          </a:p>
          <a:p>
            <a:endParaRPr lang="fr-FR" sz="5400" b="1" dirty="0">
              <a:solidFill>
                <a:srgbClr val="D80027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662E3F-9ECA-4A62-AA11-9E491F033FCE}"/>
              </a:ext>
            </a:extLst>
          </p:cNvPr>
          <p:cNvSpPr txBox="1"/>
          <p:nvPr/>
        </p:nvSpPr>
        <p:spPr>
          <a:xfrm>
            <a:off x="10949682" y="3690715"/>
            <a:ext cx="98136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D800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Besoins</a:t>
            </a:r>
            <a:endParaRPr lang="fr-FR" sz="9600" b="1" dirty="0">
              <a:solidFill>
                <a:srgbClr val="D8002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Système innovant permettant de :</a:t>
            </a:r>
          </a:p>
          <a:p>
            <a:pPr marL="457200" indent="-457200" algn="just">
              <a:buFont typeface="Symbol" panose="05050102010706020507" pitchFamily="18" charset="2"/>
              <a:buChar char=""/>
            </a:pPr>
            <a:r>
              <a:rPr lang="fr-FR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Mesurer</a:t>
            </a:r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les données physiologiques des joueurs</a:t>
            </a:r>
          </a:p>
          <a:p>
            <a:pPr marL="457200" indent="-457200" algn="just">
              <a:buFont typeface="Symbol" panose="05050102010706020507" pitchFamily="18" charset="2"/>
              <a:buChar char=""/>
            </a:pPr>
            <a:r>
              <a:rPr lang="fr-FR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Afficher</a:t>
            </a:r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manière intuitive les résultats pour faciliter le suivi de la performance des sportifs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DA12E9-BA96-4D8E-8888-95D497DFE08D}"/>
              </a:ext>
            </a:extLst>
          </p:cNvPr>
          <p:cNvSpPr txBox="1"/>
          <p:nvPr/>
        </p:nvSpPr>
        <p:spPr>
          <a:xfrm>
            <a:off x="623496" y="3690715"/>
            <a:ext cx="981362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D800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</a:p>
          <a:p>
            <a:pPr algn="just"/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Volonté de la Fédération Française de Roller-Sports de </a:t>
            </a:r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mesurer la performance </a:t>
            </a:r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ses joueurs en situation de match, d’entrainement ou de préparation physique.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D62E296-2AA7-42DD-8F58-E7CD18B9523C}"/>
              </a:ext>
            </a:extLst>
          </p:cNvPr>
          <p:cNvSpPr/>
          <p:nvPr/>
        </p:nvSpPr>
        <p:spPr>
          <a:xfrm>
            <a:off x="264196" y="27926704"/>
            <a:ext cx="2100710" cy="16769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9" name="Picture 2" descr="Résultat de recherche d'images pour &quot;logo fédération française roller hockey&quot;">
            <a:extLst>
              <a:ext uri="{FF2B5EF4-FFF2-40B4-BE49-F238E27FC236}">
                <a16:creationId xmlns:a16="http://schemas.microsoft.com/office/drawing/2014/main" id="{DB9BEDC8-F72E-4E22-B212-793566270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3" y="27813395"/>
            <a:ext cx="2511534" cy="18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à coins arrondis 65"/>
          <p:cNvSpPr/>
          <p:nvPr/>
        </p:nvSpPr>
        <p:spPr>
          <a:xfrm>
            <a:off x="366712" y="7363123"/>
            <a:ext cx="20621626" cy="11625803"/>
          </a:xfrm>
          <a:prstGeom prst="roundRect">
            <a:avLst>
              <a:gd name="adj" fmla="val 5719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5400" b="1" dirty="0">
                <a:solidFill>
                  <a:srgbClr val="D800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Solution développée</a:t>
            </a:r>
          </a:p>
          <a:p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366711" y="19285593"/>
            <a:ext cx="10070409" cy="5166817"/>
          </a:xfrm>
          <a:prstGeom prst="roundRect">
            <a:avLst>
              <a:gd name="adj" fmla="val 11966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5400" b="1" dirty="0">
                <a:solidFill>
                  <a:srgbClr val="D800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Système Track&amp;Roll</a:t>
            </a:r>
          </a:p>
        </p:txBody>
      </p:sp>
      <p:sp>
        <p:nvSpPr>
          <p:cNvPr id="98" name="Rectangle à coins arrondis 97"/>
          <p:cNvSpPr/>
          <p:nvPr/>
        </p:nvSpPr>
        <p:spPr>
          <a:xfrm>
            <a:off x="10949681" y="19285593"/>
            <a:ext cx="10038657" cy="5166817"/>
          </a:xfrm>
          <a:prstGeom prst="roundRect">
            <a:avLst>
              <a:gd name="adj" fmla="val 12489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5400" b="1" dirty="0">
                <a:solidFill>
                  <a:srgbClr val="D800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Données mesurées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0" name="Image 9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41956" y="21908739"/>
            <a:ext cx="639437" cy="639437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65605" y="21038593"/>
            <a:ext cx="600003" cy="600003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53636" y="22919550"/>
            <a:ext cx="645373" cy="645373"/>
          </a:xfrm>
          <a:prstGeom prst="rect">
            <a:avLst/>
          </a:prstGeom>
        </p:spPr>
      </p:pic>
      <p:sp>
        <p:nvSpPr>
          <p:cNvPr id="103" name="ZoneTexte 102"/>
          <p:cNvSpPr txBox="1"/>
          <p:nvPr/>
        </p:nvSpPr>
        <p:spPr>
          <a:xfrm>
            <a:off x="12990784" y="21166007"/>
            <a:ext cx="77725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Localisation sur le terrain et distance parcourue</a:t>
            </a:r>
          </a:p>
          <a:p>
            <a:endParaRPr lang="fr-F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Vitesse, accélération</a:t>
            </a:r>
          </a:p>
          <a:p>
            <a:endParaRPr lang="fr-F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Fréquence cardiaque</a:t>
            </a:r>
          </a:p>
        </p:txBody>
      </p:sp>
      <p:pic>
        <p:nvPicPr>
          <p:cNvPr id="104" name="Image 10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983552">
            <a:off x="8239720" y="9677219"/>
            <a:ext cx="840955" cy="840955"/>
          </a:xfrm>
          <a:prstGeom prst="rect">
            <a:avLst/>
          </a:prstGeom>
        </p:spPr>
      </p:pic>
      <p:pic>
        <p:nvPicPr>
          <p:cNvPr id="105" name="Image 10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841370">
            <a:off x="19707016" y="14990701"/>
            <a:ext cx="840955" cy="840955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958574">
            <a:off x="19688247" y="9717317"/>
            <a:ext cx="840955" cy="840955"/>
          </a:xfrm>
          <a:prstGeom prst="rect">
            <a:avLst/>
          </a:prstGeom>
        </p:spPr>
      </p:pic>
      <p:pic>
        <p:nvPicPr>
          <p:cNvPr id="107" name="Image 10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3611936">
            <a:off x="8210499" y="15024429"/>
            <a:ext cx="840955" cy="840955"/>
          </a:xfrm>
          <a:prstGeom prst="rect">
            <a:avLst/>
          </a:prstGeom>
        </p:spPr>
      </p:pic>
      <p:sp>
        <p:nvSpPr>
          <p:cNvPr id="109" name="ZoneTexte 108"/>
          <p:cNvSpPr txBox="1"/>
          <p:nvPr/>
        </p:nvSpPr>
        <p:spPr>
          <a:xfrm>
            <a:off x="7591409" y="9163323"/>
            <a:ext cx="213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E0042B"/>
                </a:solidFill>
                <a:latin typeface="+mn-lt"/>
                <a:cs typeface="+mn-cs"/>
              </a:rPr>
              <a:t>Antenne RFID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12421592" y="16099830"/>
            <a:ext cx="3882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80027"/>
                </a:solidFill>
                <a:latin typeface="+mn-lt"/>
                <a:cs typeface="+mn-cs"/>
              </a:rPr>
              <a:t>Antenne master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1181426" y="8085327"/>
            <a:ext cx="298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Légende :</a:t>
            </a:r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278075" y="9918304"/>
            <a:ext cx="671081" cy="671081"/>
          </a:xfrm>
          <a:prstGeom prst="rect">
            <a:avLst/>
          </a:prstGeom>
        </p:spPr>
      </p:pic>
      <p:sp>
        <p:nvSpPr>
          <p:cNvPr id="114" name="ZoneTexte 113"/>
          <p:cNvSpPr txBox="1"/>
          <p:nvPr/>
        </p:nvSpPr>
        <p:spPr>
          <a:xfrm>
            <a:off x="2147113" y="9068663"/>
            <a:ext cx="2137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+mn-lt"/>
                <a:cs typeface="+mn-cs"/>
              </a:rPr>
              <a:t>Wi-Fi</a:t>
            </a:r>
          </a:p>
          <a:p>
            <a:endParaRPr lang="fr-FR" sz="2000" dirty="0">
              <a:solidFill>
                <a:schemeClr val="bg1"/>
              </a:solidFill>
              <a:latin typeface="+mn-lt"/>
              <a:cs typeface="+mn-cs"/>
            </a:endParaRPr>
          </a:p>
          <a:p>
            <a:r>
              <a:rPr lang="fr-FR" sz="3200" dirty="0">
                <a:solidFill>
                  <a:schemeClr val="bg1"/>
                </a:solidFill>
                <a:latin typeface="+mn-lt"/>
                <a:cs typeface="+mn-cs"/>
              </a:rPr>
              <a:t>RFID</a:t>
            </a:r>
          </a:p>
          <a:p>
            <a:endParaRPr lang="fr-FR" sz="2400" dirty="0">
              <a:solidFill>
                <a:schemeClr val="bg1"/>
              </a:solidFill>
              <a:latin typeface="+mn-lt"/>
              <a:cs typeface="+mn-cs"/>
            </a:endParaRPr>
          </a:p>
          <a:p>
            <a:r>
              <a:rPr lang="fr-FR" sz="3200" dirty="0">
                <a:solidFill>
                  <a:schemeClr val="bg1"/>
                </a:solidFill>
                <a:latin typeface="+mn-lt"/>
                <a:cs typeface="+mn-cs"/>
              </a:rPr>
              <a:t>Bluetooth</a:t>
            </a:r>
          </a:p>
          <a:p>
            <a:endParaRPr lang="fr-FR" sz="2000" dirty="0">
              <a:solidFill>
                <a:schemeClr val="bg1"/>
              </a:solidFill>
              <a:latin typeface="+mn-lt"/>
              <a:cs typeface="+mn-cs"/>
            </a:endParaRPr>
          </a:p>
          <a:p>
            <a:r>
              <a:rPr lang="fr-FR" sz="3200" dirty="0">
                <a:solidFill>
                  <a:schemeClr val="bg1"/>
                </a:solidFill>
                <a:latin typeface="+mn-lt"/>
                <a:cs typeface="+mn-cs"/>
              </a:rPr>
              <a:t>Ethernet</a:t>
            </a:r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6299" y="17434441"/>
            <a:ext cx="1161780" cy="1161780"/>
          </a:xfrm>
          <a:prstGeom prst="rect">
            <a:avLst/>
          </a:prstGeom>
        </p:spPr>
      </p:pic>
      <p:pic>
        <p:nvPicPr>
          <p:cNvPr id="123" name="Image 122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752127">
            <a:off x="11734026" y="12777528"/>
            <a:ext cx="690975" cy="690975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9D7215F2-609E-4BA7-B22E-9F28530A1929}"/>
              </a:ext>
            </a:extLst>
          </p:cNvPr>
          <p:cNvSpPr txBox="1"/>
          <p:nvPr/>
        </p:nvSpPr>
        <p:spPr>
          <a:xfrm>
            <a:off x="928819" y="20470906"/>
            <a:ext cx="4219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232DD4A-C363-43BF-9F16-54E49B729DD6}"/>
              </a:ext>
            </a:extLst>
          </p:cNvPr>
          <p:cNvSpPr/>
          <p:nvPr/>
        </p:nvSpPr>
        <p:spPr>
          <a:xfrm>
            <a:off x="5796856" y="20468579"/>
            <a:ext cx="4218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  <p:pic>
        <p:nvPicPr>
          <p:cNvPr id="127" name="Graphique 17">
            <a:extLst>
              <a:ext uri="{FF2B5EF4-FFF2-40B4-BE49-F238E27FC236}">
                <a16:creationId xmlns:a16="http://schemas.microsoft.com/office/drawing/2014/main" id="{ECEB3D9D-77DD-4950-9331-DA19A10D9A9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01148" y="22901626"/>
            <a:ext cx="642030" cy="642030"/>
          </a:xfrm>
          <a:prstGeom prst="rect">
            <a:avLst/>
          </a:prstGeom>
        </p:spPr>
      </p:pic>
      <p:pic>
        <p:nvPicPr>
          <p:cNvPr id="128" name="Graphique 20">
            <a:extLst>
              <a:ext uri="{FF2B5EF4-FFF2-40B4-BE49-F238E27FC236}">
                <a16:creationId xmlns:a16="http://schemas.microsoft.com/office/drawing/2014/main" id="{C5858E73-670F-4029-9EF3-B8A1C2D3112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10665" y="22124546"/>
            <a:ext cx="547298" cy="547298"/>
          </a:xfrm>
          <a:prstGeom prst="rect">
            <a:avLst/>
          </a:prstGeom>
        </p:spPr>
      </p:pic>
      <p:pic>
        <p:nvPicPr>
          <p:cNvPr id="129" name="Graphique 25">
            <a:extLst>
              <a:ext uri="{FF2B5EF4-FFF2-40B4-BE49-F238E27FC236}">
                <a16:creationId xmlns:a16="http://schemas.microsoft.com/office/drawing/2014/main" id="{D80B5D28-E61A-4FDA-9920-7A8AFC44EE8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44203" y="22915838"/>
            <a:ext cx="616149" cy="616149"/>
          </a:xfrm>
          <a:prstGeom prst="rect">
            <a:avLst/>
          </a:prstGeom>
        </p:spPr>
      </p:pic>
      <p:pic>
        <p:nvPicPr>
          <p:cNvPr id="130" name="Graphique 27">
            <a:extLst>
              <a:ext uri="{FF2B5EF4-FFF2-40B4-BE49-F238E27FC236}">
                <a16:creationId xmlns:a16="http://schemas.microsoft.com/office/drawing/2014/main" id="{76356BA8-2677-4444-BAD2-486B4A90612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84897" y="22969026"/>
            <a:ext cx="507231" cy="507231"/>
          </a:xfrm>
          <a:prstGeom prst="rect">
            <a:avLst/>
          </a:prstGeom>
        </p:spPr>
      </p:pic>
      <p:pic>
        <p:nvPicPr>
          <p:cNvPr id="131" name="Graphique 31">
            <a:extLst>
              <a:ext uri="{FF2B5EF4-FFF2-40B4-BE49-F238E27FC236}">
                <a16:creationId xmlns:a16="http://schemas.microsoft.com/office/drawing/2014/main" id="{409DF309-4D6C-45A1-A767-17252B92D49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81397" y="22902897"/>
            <a:ext cx="642030" cy="642030"/>
          </a:xfrm>
          <a:prstGeom prst="rect">
            <a:avLst/>
          </a:prstGeom>
        </p:spPr>
      </p:pic>
      <p:pic>
        <p:nvPicPr>
          <p:cNvPr id="132" name="Graphique 33">
            <a:extLst>
              <a:ext uri="{FF2B5EF4-FFF2-40B4-BE49-F238E27FC236}">
                <a16:creationId xmlns:a16="http://schemas.microsoft.com/office/drawing/2014/main" id="{8A9C73F7-2A39-49B1-80EA-0FC7327B978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8214" y="22148252"/>
            <a:ext cx="499887" cy="499887"/>
          </a:xfrm>
          <a:prstGeom prst="rect">
            <a:avLst/>
          </a:prstGeom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3D36257-632B-40B8-B5B7-F07219E7C92B}"/>
              </a:ext>
            </a:extLst>
          </p:cNvPr>
          <p:cNvSpPr txBox="1"/>
          <p:nvPr/>
        </p:nvSpPr>
        <p:spPr>
          <a:xfrm>
            <a:off x="1055650" y="21485313"/>
            <a:ext cx="380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RFID Ultra-Wide Band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6C1ACF89-13BF-4980-A9C3-1DF4C172DFBF}"/>
              </a:ext>
            </a:extLst>
          </p:cNvPr>
          <p:cNvSpPr txBox="1"/>
          <p:nvPr/>
        </p:nvSpPr>
        <p:spPr>
          <a:xfrm>
            <a:off x="562639" y="23598043"/>
            <a:ext cx="219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BeagleBone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E366CFD-479A-4796-8187-E2C124480A0C}"/>
              </a:ext>
            </a:extLst>
          </p:cNvPr>
          <p:cNvSpPr txBox="1"/>
          <p:nvPr/>
        </p:nvSpPr>
        <p:spPr>
          <a:xfrm>
            <a:off x="3682970" y="23598043"/>
            <a:ext cx="148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900E67F-2918-4137-99BB-BD3ED1583546}"/>
              </a:ext>
            </a:extLst>
          </p:cNvPr>
          <p:cNvSpPr txBox="1"/>
          <p:nvPr/>
        </p:nvSpPr>
        <p:spPr>
          <a:xfrm>
            <a:off x="6082458" y="21485313"/>
            <a:ext cx="367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Bluetooth Low Energy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FB85566-295C-4F36-91AF-489EB8D05BBE}"/>
              </a:ext>
            </a:extLst>
          </p:cNvPr>
          <p:cNvSpPr txBox="1"/>
          <p:nvPr/>
        </p:nvSpPr>
        <p:spPr>
          <a:xfrm>
            <a:off x="8583665" y="23596772"/>
            <a:ext cx="163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F3C736E4-ABEF-4311-BB87-5814BB086534}"/>
              </a:ext>
            </a:extLst>
          </p:cNvPr>
          <p:cNvSpPr txBox="1"/>
          <p:nvPr/>
        </p:nvSpPr>
        <p:spPr>
          <a:xfrm>
            <a:off x="5868864" y="23596772"/>
            <a:ext cx="116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Wi-Fi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7161129" y="15868997"/>
            <a:ext cx="288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E0042B"/>
                </a:solidFill>
                <a:latin typeface="+mn-lt"/>
                <a:cs typeface="+mn-cs"/>
              </a:rPr>
              <a:t>Antenne RFID</a:t>
            </a:r>
          </a:p>
        </p:txBody>
      </p:sp>
      <p:sp>
        <p:nvSpPr>
          <p:cNvPr id="140" name="ZoneTexte 139"/>
          <p:cNvSpPr txBox="1"/>
          <p:nvPr/>
        </p:nvSpPr>
        <p:spPr>
          <a:xfrm>
            <a:off x="19056111" y="921662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E0042B"/>
                </a:solidFill>
                <a:latin typeface="+mn-lt"/>
                <a:cs typeface="+mn-cs"/>
              </a:rPr>
              <a:t>Antenne RFID</a:t>
            </a:r>
          </a:p>
        </p:txBody>
      </p:sp>
      <p:sp>
        <p:nvSpPr>
          <p:cNvPr id="141" name="ZoneTexte 140"/>
          <p:cNvSpPr txBox="1"/>
          <p:nvPr/>
        </p:nvSpPr>
        <p:spPr>
          <a:xfrm>
            <a:off x="18974320" y="15868997"/>
            <a:ext cx="197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E0042B"/>
                </a:solidFill>
                <a:latin typeface="+mn-lt"/>
                <a:cs typeface="+mn-cs"/>
              </a:rPr>
              <a:t>Antenne RFID</a:t>
            </a:r>
          </a:p>
        </p:txBody>
      </p:sp>
      <p:pic>
        <p:nvPicPr>
          <p:cNvPr id="142" name="Image 141"/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29304" y="17362283"/>
            <a:ext cx="1306096" cy="1306096"/>
          </a:xfrm>
          <a:prstGeom prst="rect">
            <a:avLst/>
          </a:prstGeom>
        </p:spPr>
      </p:pic>
      <p:pic>
        <p:nvPicPr>
          <p:cNvPr id="143" name="Image 142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270655" y="10768251"/>
            <a:ext cx="685920" cy="685920"/>
          </a:xfrm>
          <a:prstGeom prst="rect">
            <a:avLst/>
          </a:prstGeom>
        </p:spPr>
      </p:pic>
      <p:pic>
        <p:nvPicPr>
          <p:cNvPr id="144" name="Image 143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3727106">
            <a:off x="11122841" y="12783908"/>
            <a:ext cx="658916" cy="658916"/>
          </a:xfrm>
          <a:prstGeom prst="rect">
            <a:avLst/>
          </a:prstGeom>
        </p:spPr>
      </p:pic>
      <p:pic>
        <p:nvPicPr>
          <p:cNvPr id="145" name="Image 144"/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271708" y="9021724"/>
            <a:ext cx="683814" cy="683814"/>
          </a:xfrm>
          <a:prstGeom prst="rect">
            <a:avLst/>
          </a:prstGeom>
        </p:spPr>
      </p:pic>
      <p:pic>
        <p:nvPicPr>
          <p:cNvPr id="146" name="Image 145"/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6577730" y="17541672"/>
            <a:ext cx="947318" cy="947318"/>
          </a:xfrm>
          <a:prstGeom prst="rect">
            <a:avLst/>
          </a:prstGeom>
        </p:spPr>
      </p:pic>
      <p:pic>
        <p:nvPicPr>
          <p:cNvPr id="147" name="Image 146"/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8881986" y="17541672"/>
            <a:ext cx="947318" cy="947318"/>
          </a:xfrm>
          <a:prstGeom prst="rect">
            <a:avLst/>
          </a:prstGeom>
        </p:spPr>
      </p:pic>
      <p:sp>
        <p:nvSpPr>
          <p:cNvPr id="149" name="ZoneTexte 148"/>
          <p:cNvSpPr txBox="1"/>
          <p:nvPr/>
        </p:nvSpPr>
        <p:spPr>
          <a:xfrm>
            <a:off x="1163934" y="12907739"/>
            <a:ext cx="369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Description :</a:t>
            </a:r>
          </a:p>
        </p:txBody>
      </p:sp>
      <p:pic>
        <p:nvPicPr>
          <p:cNvPr id="151" name="Image 150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20970" y="16527130"/>
            <a:ext cx="917113" cy="917113"/>
          </a:xfrm>
          <a:prstGeom prst="rect">
            <a:avLst/>
          </a:prstGeom>
        </p:spPr>
      </p:pic>
      <p:sp>
        <p:nvSpPr>
          <p:cNvPr id="69" name="Rectangle à coins arrondis 16">
            <a:extLst>
              <a:ext uri="{FF2B5EF4-FFF2-40B4-BE49-F238E27FC236}">
                <a16:creationId xmlns:a16="http://schemas.microsoft.com/office/drawing/2014/main" id="{D48A38C0-DF3A-49B8-8238-C63F1EFB70EB}"/>
              </a:ext>
            </a:extLst>
          </p:cNvPr>
          <p:cNvSpPr/>
          <p:nvPr/>
        </p:nvSpPr>
        <p:spPr>
          <a:xfrm>
            <a:off x="369045" y="24749077"/>
            <a:ext cx="20621627" cy="2272230"/>
          </a:xfrm>
          <a:prstGeom prst="roundRect">
            <a:avLst>
              <a:gd name="adj" fmla="val 21860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5400" b="1" dirty="0">
                <a:solidFill>
                  <a:srgbClr val="D800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Avancement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360A86A1-56AE-4E82-92FF-3AA8CEDF9C04}"/>
              </a:ext>
            </a:extLst>
          </p:cNvPr>
          <p:cNvSpPr txBox="1"/>
          <p:nvPr/>
        </p:nvSpPr>
        <p:spPr>
          <a:xfrm>
            <a:off x="10992530" y="25800073"/>
            <a:ext cx="9727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×"/>
            </a:pPr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Récupération, traitement et affichage des données</a:t>
            </a:r>
          </a:p>
          <a:p>
            <a:pPr marL="457200" indent="-457200">
              <a:buFont typeface="Arial" panose="020B0604020202020204" pitchFamily="34" charset="0"/>
              <a:buChar char="×"/>
            </a:pPr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 du prototype et tests d’intégration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10ABCA4-07C4-4E3A-9784-290B5E13B2F8}"/>
              </a:ext>
            </a:extLst>
          </p:cNvPr>
          <p:cNvSpPr txBox="1"/>
          <p:nvPr/>
        </p:nvSpPr>
        <p:spPr>
          <a:xfrm>
            <a:off x="777410" y="25800073"/>
            <a:ext cx="9659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Implémentation des serveurs Wi-Fi et Bluetooth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 de l’application Android</a:t>
            </a:r>
          </a:p>
        </p:txBody>
      </p:sp>
      <p:sp>
        <p:nvSpPr>
          <p:cNvPr id="11" name="Corde 10">
            <a:extLst>
              <a:ext uri="{FF2B5EF4-FFF2-40B4-BE49-F238E27FC236}">
                <a16:creationId xmlns:a16="http://schemas.microsoft.com/office/drawing/2014/main" id="{94A81A0B-7F15-4119-9360-BEF5C3133F92}"/>
              </a:ext>
            </a:extLst>
          </p:cNvPr>
          <p:cNvSpPr/>
          <p:nvPr/>
        </p:nvSpPr>
        <p:spPr>
          <a:xfrm rot="5400000">
            <a:off x="14236139" y="15016419"/>
            <a:ext cx="187330" cy="504055"/>
          </a:xfrm>
          <a:prstGeom prst="chord">
            <a:avLst>
              <a:gd name="adj1" fmla="val 5429707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063062-BB77-4996-9A88-B6271D1AFE34}"/>
              </a:ext>
            </a:extLst>
          </p:cNvPr>
          <p:cNvSpPr/>
          <p:nvPr/>
        </p:nvSpPr>
        <p:spPr>
          <a:xfrm>
            <a:off x="14293800" y="15251216"/>
            <a:ext cx="72008" cy="518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6" name="Image 115"/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1286" y="14982519"/>
            <a:ext cx="1225567" cy="12255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92211" y="12339287"/>
            <a:ext cx="881074" cy="881074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02845" y="12005071"/>
            <a:ext cx="881074" cy="881074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0" b="94727" l="586" r="96680">
                        <a14:foregroundMark x1="22852" y1="6836" x2="22852" y2="6836"/>
                        <a14:backgroundMark x1="61719" y1="96289" x2="61719" y2="9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38222" y="10420982"/>
            <a:ext cx="881074" cy="881074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0" b="94727" l="586" r="96680">
                        <a14:foregroundMark x1="22852" y1="6836" x2="22852" y2="6836"/>
                        <a14:backgroundMark x1="61719" y1="96289" x2="61719" y2="9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36853" y="11093550"/>
            <a:ext cx="881074" cy="881074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0" b="94727" l="586" r="96680">
                        <a14:foregroundMark x1="22852" y1="6836" x2="22852" y2="6836"/>
                        <a14:backgroundMark x1="61719" y1="96289" x2="61719" y2="9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81879" y="14160841"/>
            <a:ext cx="881074" cy="881074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 rotWithShape="1"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698" b="28411"/>
          <a:stretch/>
        </p:blipFill>
        <p:spPr>
          <a:xfrm rot="3653487">
            <a:off x="12461456" y="16580219"/>
            <a:ext cx="245034" cy="1852986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 rotWithShape="1"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6541" b="23619"/>
          <a:stretch/>
        </p:blipFill>
        <p:spPr>
          <a:xfrm rot="14414927">
            <a:off x="11453859" y="17802781"/>
            <a:ext cx="325902" cy="465637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 rotWithShape="1"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698" b="28411"/>
          <a:stretch/>
        </p:blipFill>
        <p:spPr>
          <a:xfrm rot="5400000">
            <a:off x="1615476" y="11608743"/>
            <a:ext cx="140919" cy="474938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 rotWithShape="1"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6541" b="23619"/>
          <a:stretch/>
        </p:blipFill>
        <p:spPr>
          <a:xfrm rot="16200000">
            <a:off x="1277574" y="11679416"/>
            <a:ext cx="233096" cy="333039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 rotWithShape="1"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6541" b="23619"/>
          <a:stretch/>
        </p:blipFill>
        <p:spPr>
          <a:xfrm rot="5400000">
            <a:off x="1818311" y="11652351"/>
            <a:ext cx="233096" cy="333039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5627E20A-4995-467E-BD86-038B81A2EEBA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6541" b="23619"/>
          <a:stretch/>
        </p:blipFill>
        <p:spPr>
          <a:xfrm rot="3514975">
            <a:off x="13271130" y="16759381"/>
            <a:ext cx="325902" cy="465637"/>
          </a:xfrm>
          <a:prstGeom prst="rect">
            <a:avLst/>
          </a:prstGeom>
        </p:spPr>
      </p:pic>
      <p:sp>
        <p:nvSpPr>
          <p:cNvPr id="81" name="ZoneTexte 149"/>
          <p:cNvSpPr txBox="1"/>
          <p:nvPr/>
        </p:nvSpPr>
        <p:spPr>
          <a:xfrm>
            <a:off x="1181795" y="13614459"/>
            <a:ext cx="5756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defTabSz="2951163" rtl="0" fontAlgn="base">
              <a:spcBef>
                <a:spcPct val="0"/>
              </a:spcBef>
              <a:spcAft>
                <a:spcPct val="0"/>
              </a:spcAft>
              <a:defRPr sz="5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1474788" indent="-1017588" algn="l" defTabSz="2951163" rtl="0" fontAlgn="base">
              <a:spcBef>
                <a:spcPct val="0"/>
              </a:spcBef>
              <a:spcAft>
                <a:spcPct val="0"/>
              </a:spcAft>
              <a:defRPr sz="5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2951163" indent="-2036763" algn="l" defTabSz="2951163" rtl="0" fontAlgn="base">
              <a:spcBef>
                <a:spcPct val="0"/>
              </a:spcBef>
              <a:spcAft>
                <a:spcPct val="0"/>
              </a:spcAft>
              <a:defRPr sz="5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4427538" indent="-3055938" algn="l" defTabSz="2951163" rtl="0" fontAlgn="base">
              <a:spcBef>
                <a:spcPct val="0"/>
              </a:spcBef>
              <a:spcAft>
                <a:spcPct val="0"/>
              </a:spcAft>
              <a:defRPr sz="5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5903913" indent="-4075113" algn="l" defTabSz="2951163" rtl="0" fontAlgn="base">
              <a:spcBef>
                <a:spcPct val="0"/>
              </a:spcBef>
              <a:spcAft>
                <a:spcPct val="0"/>
              </a:spcAft>
              <a:defRPr sz="5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5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5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5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5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/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Chaque joueur est équipé de deux capteurs (</a:t>
            </a:r>
            <a:r>
              <a:rPr lang="fr-FR" sz="2800" dirty="0">
                <a:solidFill>
                  <a:srgbClr val="D800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RFID </a:t>
            </a:r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</a:t>
            </a:r>
            <a:r>
              <a:rPr lang="fr-FR" sz="2800" dirty="0">
                <a:solidFill>
                  <a:srgbClr val="56A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Bluetooth</a:t>
            </a:r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transmettant la</a:t>
            </a:r>
            <a:r>
              <a:rPr lang="fr-FR" sz="2800" dirty="0">
                <a:solidFill>
                  <a:srgbClr val="D800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position </a:t>
            </a:r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les </a:t>
            </a:r>
            <a:r>
              <a:rPr lang="fr-FR" sz="2800" dirty="0">
                <a:solidFill>
                  <a:srgbClr val="56A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données physiologiques </a:t>
            </a:r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joueur à la carte mère qui les traite et les envoie à l’application Android.</a:t>
            </a:r>
          </a:p>
        </p:txBody>
      </p:sp>
    </p:spTree>
    <p:extLst>
      <p:ext uri="{BB962C8B-B14F-4D97-AF65-F5344CB8AC3E}">
        <p14:creationId xmlns:p14="http://schemas.microsoft.com/office/powerpoint/2010/main" val="1711942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235</Words>
  <Application>Microsoft Office PowerPoint</Application>
  <PresentationFormat>Personnalisé</PresentationFormat>
  <Paragraphs>53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Symbol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fabertma</dc:creator>
  <cp:lastModifiedBy>Antoine DE POUILLY</cp:lastModifiedBy>
  <cp:revision>363</cp:revision>
  <dcterms:created xsi:type="dcterms:W3CDTF">2010-05-03T06:22:58Z</dcterms:created>
  <dcterms:modified xsi:type="dcterms:W3CDTF">2017-12-15T07:32:41Z</dcterms:modified>
</cp:coreProperties>
</file>