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83" r:id="rId12"/>
    <p:sldId id="267" r:id="rId13"/>
    <p:sldId id="28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9"/>
    <a:srgbClr val="CC3232"/>
    <a:srgbClr val="FFFFFF"/>
    <a:srgbClr val="0072C6"/>
    <a:srgbClr val="172984"/>
    <a:srgbClr val="172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06" autoAdjust="0"/>
  </p:normalViewPr>
  <p:slideViewPr>
    <p:cSldViewPr snapToGrid="0" showGuides="1">
      <p:cViewPr varScale="1">
        <p:scale>
          <a:sx n="58" d="100"/>
          <a:sy n="58" d="100"/>
        </p:scale>
        <p:origin x="1194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70E2-ADAE-413A-9E76-D8D8862020E5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415C-B9C8-4C36-8630-CD4BD4C77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6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[FRANCOIS]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46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[ANGELA]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0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[ANTOINE]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[ANTOINE]</a:t>
            </a:r>
          </a:p>
          <a:p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Capteurs Brassard </a:t>
            </a:r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Beagle = BLE</a:t>
            </a:r>
          </a:p>
          <a:p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Tags Dossard  Antennes filles = RFID</a:t>
            </a:r>
          </a:p>
          <a:p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Antennes filles  Antenne master = RFID</a:t>
            </a:r>
          </a:p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Antenne master  Beagle = Ethernet</a:t>
            </a:r>
          </a:p>
          <a:p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Beagle  Tablette = Wi-Fi</a:t>
            </a:r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8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[BENOIT]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2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[MARC]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69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[GUILLAUME]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1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[BENOIT]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36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[BENOIT]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447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[BENOIT]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13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[ANTOINE]</a:t>
            </a:r>
          </a:p>
          <a:p>
            <a:endParaRPr lang="fr-FR" dirty="0"/>
          </a:p>
          <a:p>
            <a:r>
              <a:rPr lang="fr-FR" dirty="0"/>
              <a:t>Interfaçage Client-Serveur</a:t>
            </a:r>
          </a:p>
          <a:p>
            <a:r>
              <a:rPr lang="fr-FR" dirty="0"/>
              <a:t>Serveur matériel sur la </a:t>
            </a:r>
            <a:r>
              <a:rPr lang="fr-FR" dirty="0" err="1"/>
              <a:t>BeagleBone</a:t>
            </a:r>
            <a:r>
              <a:rPr lang="fr-FR" dirty="0"/>
              <a:t> et socket de connexion pour communiquer avec l’application Android</a:t>
            </a:r>
          </a:p>
          <a:p>
            <a:endParaRPr lang="fr-FR" dirty="0"/>
          </a:p>
          <a:p>
            <a:r>
              <a:rPr lang="fr-FR" dirty="0"/>
              <a:t>Affichage des données recueillies</a:t>
            </a:r>
          </a:p>
          <a:p>
            <a:r>
              <a:rPr lang="fr-FR" dirty="0"/>
              <a:t>Mode d’affichage des données (graphe, histogramme, carte de chaleur…)</a:t>
            </a:r>
          </a:p>
          <a:p>
            <a:endParaRPr lang="fr-FR" dirty="0"/>
          </a:p>
          <a:p>
            <a:r>
              <a:rPr lang="fr-FR" dirty="0"/>
              <a:t>Import-Export des données en .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Pour exporter les config de la version courante de l’application pour la réutiliser telle qu’elle sur une autre application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5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[GUILLAUME]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1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[ANGELA]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8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[GUILLAUME]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26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[FRANCOIS]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35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[FRANCOIS]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7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55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8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17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68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[FRANCOIS]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Rajouter colonne sur les besoins initiaux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1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[ANGELA]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415C-B9C8-4C36-8630-CD4BD4C77D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B94ED-6F23-4DBC-BD03-E820DBE8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AD481-0ADC-44C3-8359-F75D4172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250B2-95B2-423C-972D-F6B61A07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2D58-5F86-4207-8986-743A26B92377}" type="datetime1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0BACA-E323-4F1B-9C61-8D2AAA7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2266E-EEFE-4E08-8AD2-DED2232C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EFBA3-8E17-4D72-B54D-30A9107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AC9433-47CB-449C-B094-643341A9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58737-A302-4987-98A2-6C414C8C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70C-D8A0-421E-AC51-002A79AB4C47}" type="datetime1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72AFA-4031-4282-8AA6-C2EB963B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F66B5-978E-423D-8ED9-EBE3A108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971349-7ECC-4747-AB64-D64D27D8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B81C9-1C00-4D31-B89F-8233D123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A9F44-E275-4A22-BFD1-C9D611C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872B-E5D7-42F9-98F8-AC0BDF61BFDA}" type="datetime1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C671A-A8AA-4038-BEED-E575F44F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A9B5B-4E5C-42C2-8AB3-B5741379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6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EBFC8-DEA3-45D0-9C18-BE717DB8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F091E-1B63-48AD-B536-98E6F27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B9DAB-BADC-4BF2-93A3-EE1A0034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9727-DAD3-4045-9256-E2C651E7AC70}" type="datetime1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136E7-3BF9-4700-B009-3749AB91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E04FA-DD3B-4446-A2D8-A5E5C1EA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B4467-0BBF-4B19-A652-3BB3BB8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F3265-C093-4DB2-B849-3ED28388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ED95B-BAE9-4A08-9F43-9CB83425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7394-7FC0-427C-8FD5-2542E869EF8B}" type="datetime1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F19F5-CA1C-44D4-9114-1ABAB7A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FF44E-C1EC-4089-910A-903C008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0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607DD-2898-4ECE-B87E-5220D160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D2710-981D-4718-9EF7-0EDD145F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8998D3-87AF-4354-B389-3D761C63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642286-24CF-479D-BD08-F9FCCD86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3211-15A0-47FF-9BEF-229335D368BE}" type="datetime1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24D39-30D6-4F7F-9E2E-9E7D074B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181562-A9BE-40E7-93DA-69325B5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EA586-C669-4EAD-8FE2-7392BDA1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589EF-BE7D-4A81-8A00-04362950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F4A6F2-8BEF-4A27-82C9-67A26D95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EEBBB0-F7C9-4CCE-9985-1D75C1BE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E860E3-2956-41C8-AAA6-5680D9C4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1EE7FD-1BA0-419D-950F-639A70C0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98B7-9176-456B-889B-77D44243F076}" type="datetime1">
              <a:rPr lang="fr-FR" smtClean="0"/>
              <a:t>24/11/2017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DA3DF2-D8BE-4D71-A93C-1F2E9880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70B606-A111-4100-9F22-5E15C28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76898-6F10-42E6-8858-070336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658BDD-2CBD-473B-8A6A-74FC738F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8D6-23D9-4DA0-8EF0-D97D74C1064B}" type="datetime1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5709BB-CB7E-434D-AB51-700651C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C972A-1E45-46A7-B3BE-80F0D1BA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6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85FD1D-E299-424C-90A0-69B7437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5DC8-B9D6-4019-B7AF-F8B4FE358BAB}" type="datetime1">
              <a:rPr lang="fr-FR" smtClean="0"/>
              <a:t>24/11/2017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FD77C6-B8E4-4F28-8791-16B880B8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25C655-2263-4675-9073-AB17BB9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1D4F-B240-4BD3-BB8B-782E7F3B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5472-4FA4-4AD3-B699-61698BFB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3B7C7E-D6F2-49C9-925D-60C0305A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BC068-AD0C-4B63-909E-E5D7FC9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DD9-9E5D-4772-BEE4-CCFC961DCEC4}" type="datetime1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42E47-1B87-4716-8E78-C6446315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2D31A9-CCA5-454B-8D03-A9BE038A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F9C45-AF12-4134-BA3F-7E92E328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FE9CBC-158C-4B9B-A0CE-69EA7FD1B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66BB1B-B57C-4D69-8AC6-ACFAE7F2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6FB54C-F250-41A5-AC0E-01473536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A336-9E44-48FB-9435-3A9C639028E1}" type="datetime1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9C8E9-B537-4E83-AF1F-9A5FA6A6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0FA72-8244-4A7F-BCF9-16708557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D9761B-4FC3-41B7-8E33-EDB51CC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8B32A-A2E1-485F-8EA2-954B69E9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7039B-0940-4D59-874C-5773CB58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CEF3-BBBC-414B-BC77-4FF57B5C69D8}" type="datetime1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5A709-F94E-41D9-949C-B8C5ADD1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00A3C-4558-4A19-8067-D0340DBD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546B06-6F2F-4445-8918-CD0B238988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3E598C-BA77-463E-B494-31995EC1EDCF}"/>
              </a:ext>
            </a:extLst>
          </p:cNvPr>
          <p:cNvSpPr txBox="1"/>
          <p:nvPr/>
        </p:nvSpPr>
        <p:spPr>
          <a:xfrm>
            <a:off x="8420100" y="1902797"/>
            <a:ext cx="36914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Porteur du Projet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Geoffroy Tijou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Référent Pédagogique</a:t>
            </a:r>
            <a:endParaRPr lang="fr-FR" sz="20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Sébastien Aubin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Chef de Projet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François d’Hotelans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Equipe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 de Bentzmann</a:t>
            </a:r>
          </a:p>
          <a:p>
            <a:pPr marL="449580" indent="449580" algn="r"/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Benoit Ladrange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Guillaume Muret</a:t>
            </a: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Antoine de Pouilly</a:t>
            </a: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Randolph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632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pour le suivi d’activité physique de sportifs de haut niveau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6" y="3652875"/>
            <a:ext cx="2972913" cy="29729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</p:spTree>
    <p:extLst>
      <p:ext uri="{BB962C8B-B14F-4D97-AF65-F5344CB8AC3E}">
        <p14:creationId xmlns:p14="http://schemas.microsoft.com/office/powerpoint/2010/main" val="159008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10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539369" y="350398"/>
            <a:ext cx="8474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Technologique : Géolocalisation indoor</a:t>
            </a:r>
          </a:p>
        </p:txBody>
      </p:sp>
      <p:pic>
        <p:nvPicPr>
          <p:cNvPr id="4" name="Image 3" descr="Capture d’écran 2017-11-22 à 17.1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96" y="1698242"/>
            <a:ext cx="7831058" cy="49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11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539369" y="350398"/>
            <a:ext cx="930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Technologique : Protocole de communication sans fil</a:t>
            </a:r>
          </a:p>
        </p:txBody>
      </p:sp>
      <p:pic>
        <p:nvPicPr>
          <p:cNvPr id="4" name="Image 3" descr="Capture d’écran 2017-11-22 à 17.14.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" b="10429"/>
          <a:stretch/>
        </p:blipFill>
        <p:spPr>
          <a:xfrm>
            <a:off x="1833879" y="1774743"/>
            <a:ext cx="8520208" cy="46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9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539369" y="350398"/>
            <a:ext cx="8474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Technologique : Capteurs physiologique</a:t>
            </a:r>
          </a:p>
        </p:txBody>
      </p:sp>
      <p:pic>
        <p:nvPicPr>
          <p:cNvPr id="20" name="Image 19" descr="Capture d’écran 2017-11-22 à 16.12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1" y="1973386"/>
            <a:ext cx="1502359" cy="1585058"/>
          </a:xfrm>
          <a:prstGeom prst="rect">
            <a:avLst/>
          </a:prstGeom>
        </p:spPr>
      </p:pic>
      <p:pic>
        <p:nvPicPr>
          <p:cNvPr id="21" name="Image 20" descr="Capture d’écran 2017-11-22 à 16.19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5" y="4368845"/>
            <a:ext cx="3147144" cy="2218479"/>
          </a:xfrm>
          <a:prstGeom prst="rect">
            <a:avLst/>
          </a:prstGeom>
        </p:spPr>
      </p:pic>
      <p:pic>
        <p:nvPicPr>
          <p:cNvPr id="22" name="Image 21" descr="Capture d’écran 2017-11-22 à 16.20.3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/>
          <a:stretch/>
        </p:blipFill>
        <p:spPr>
          <a:xfrm>
            <a:off x="4096138" y="5025617"/>
            <a:ext cx="4637942" cy="1638047"/>
          </a:xfrm>
          <a:prstGeom prst="rect">
            <a:avLst/>
          </a:prstGeom>
        </p:spPr>
      </p:pic>
      <p:pic>
        <p:nvPicPr>
          <p:cNvPr id="23" name="Image 22" descr="NUCLEO-L432KC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1" b="25926"/>
          <a:stretch/>
        </p:blipFill>
        <p:spPr>
          <a:xfrm>
            <a:off x="4038291" y="2344616"/>
            <a:ext cx="2396167" cy="1133231"/>
          </a:xfrm>
          <a:prstGeom prst="rect">
            <a:avLst/>
          </a:prstGeom>
        </p:spPr>
      </p:pic>
      <p:pic>
        <p:nvPicPr>
          <p:cNvPr id="24" name="Image 23" descr="nrf24l01-wireless-module-24g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92" y="1973383"/>
            <a:ext cx="1836615" cy="1836615"/>
          </a:xfrm>
          <a:prstGeom prst="rect">
            <a:avLst/>
          </a:prstGeom>
        </p:spPr>
      </p:pic>
      <p:pic>
        <p:nvPicPr>
          <p:cNvPr id="25" name="Image 24" descr="3-7V-500mAh-Lipo-Battery-for-WLtoys-Q282G-RC-Quadcopter-Spare-Parts-Free-Shipping.jpg_640x640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8" b="18457"/>
          <a:stretch/>
        </p:blipFill>
        <p:spPr>
          <a:xfrm>
            <a:off x="9071241" y="5246956"/>
            <a:ext cx="2163094" cy="1374201"/>
          </a:xfrm>
          <a:prstGeom prst="rect">
            <a:avLst/>
          </a:prstGeom>
        </p:spPr>
      </p:pic>
      <p:pic>
        <p:nvPicPr>
          <p:cNvPr id="26" name="Image 25" descr="588-1-800x800.jp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3965" r="7172" b="14080"/>
          <a:stretch/>
        </p:blipFill>
        <p:spPr>
          <a:xfrm>
            <a:off x="8839286" y="1957197"/>
            <a:ext cx="2402856" cy="195719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08000" y="1680308"/>
            <a:ext cx="347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Module joueur </a:t>
            </a:r>
            <a:r>
              <a:rPr lang="mr-IN" b="1" dirty="0"/>
              <a:t>–</a:t>
            </a:r>
            <a:r>
              <a:rPr lang="fr-FR" b="1" dirty="0"/>
              <a:t> montage initial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56387" y="3869893"/>
            <a:ext cx="31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Module joueur </a:t>
            </a:r>
            <a:r>
              <a:rPr lang="mr-IN" b="1" dirty="0"/>
              <a:t>–</a:t>
            </a:r>
            <a:r>
              <a:rPr lang="fr-FR" b="1" dirty="0"/>
              <a:t> montage final </a:t>
            </a:r>
          </a:p>
        </p:txBody>
      </p:sp>
    </p:spTree>
    <p:extLst>
      <p:ext uri="{BB962C8B-B14F-4D97-AF65-F5344CB8AC3E}">
        <p14:creationId xmlns:p14="http://schemas.microsoft.com/office/powerpoint/2010/main" val="416595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13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539369" y="350398"/>
            <a:ext cx="8474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Technologique : Capteurs physiologique</a:t>
            </a:r>
          </a:p>
        </p:txBody>
      </p:sp>
      <p:pic>
        <p:nvPicPr>
          <p:cNvPr id="4" name="Image 3" descr="bluetooth-smart-bracelet-id107hr-smartband-cardio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04" y="2004234"/>
            <a:ext cx="3419650" cy="3419650"/>
          </a:xfrm>
          <a:prstGeom prst="rect">
            <a:avLst/>
          </a:prstGeom>
        </p:spPr>
      </p:pic>
      <p:pic>
        <p:nvPicPr>
          <p:cNvPr id="7" name="Image 6" descr="Capture d’écran 2017-11-24 à 09.09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55" y="1927736"/>
            <a:ext cx="3219607" cy="35927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00206" y="5538418"/>
            <a:ext cx="3634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154E79"/>
                </a:solidFill>
              </a:rPr>
              <a:t>Oukitel</a:t>
            </a:r>
            <a:r>
              <a:rPr lang="fr-FR" b="1" dirty="0">
                <a:solidFill>
                  <a:srgbClr val="154E79"/>
                </a:solidFill>
              </a:rPr>
              <a:t> 19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154E79"/>
                </a:solidFill>
              </a:rPr>
              <a:t>Moniteur de fréquence cardiaque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154E79"/>
                </a:solidFill>
              </a:rPr>
              <a:t>Podomètre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154E79"/>
                </a:solidFill>
              </a:rPr>
              <a:t>Étanche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866244" y="5504676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154E79"/>
                </a:solidFill>
              </a:rPr>
              <a:t>ID107HR: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154E79"/>
                </a:solidFill>
              </a:rPr>
              <a:t>Cardio fréquence mètre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154E79"/>
                </a:solidFill>
              </a:rPr>
              <a:t>Étanche</a:t>
            </a:r>
          </a:p>
        </p:txBody>
      </p:sp>
    </p:spTree>
    <p:extLst>
      <p:ext uri="{BB962C8B-B14F-4D97-AF65-F5344CB8AC3E}">
        <p14:creationId xmlns:p14="http://schemas.microsoft.com/office/powerpoint/2010/main" val="8516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14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20" name="Organigramme : Délai 19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5957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techniques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943782" y="202733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Android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12" y="2989807"/>
            <a:ext cx="952500" cy="9525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38" y="2990030"/>
            <a:ext cx="952500" cy="952500"/>
          </a:xfrm>
          <a:prstGeom prst="rect">
            <a:avLst/>
          </a:prstGeom>
          <a:ln>
            <a:noFill/>
          </a:ln>
        </p:spPr>
      </p:pic>
      <p:sp>
        <p:nvSpPr>
          <p:cNvPr id="25" name="ZoneTexte 24"/>
          <p:cNvSpPr txBox="1"/>
          <p:nvPr/>
        </p:nvSpPr>
        <p:spPr>
          <a:xfrm>
            <a:off x="1331472" y="2027331"/>
            <a:ext cx="21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Capteurs intégrés </a:t>
            </a:r>
          </a:p>
          <a:p>
            <a:pPr algn="ctr"/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les joueurs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792050" y="2990894"/>
            <a:ext cx="952500" cy="9525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12" y="5803797"/>
            <a:ext cx="403118" cy="40311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5" y="5821328"/>
            <a:ext cx="385587" cy="38558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F532FB1-B673-42C3-83B3-12CBA2DBA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43" y="5746635"/>
            <a:ext cx="507972" cy="50797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5883D03-CD01-40FD-A1EF-5FF44C8F312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82" y="5794328"/>
            <a:ext cx="412587" cy="41258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3A8F7E1-03E7-4EF2-9BBC-7116E788C88F}"/>
              </a:ext>
            </a:extLst>
          </p:cNvPr>
          <p:cNvSpPr txBox="1"/>
          <p:nvPr/>
        </p:nvSpPr>
        <p:spPr>
          <a:xfrm>
            <a:off x="4984012" y="2027331"/>
            <a:ext cx="21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Protocoles de communication</a:t>
            </a:r>
          </a:p>
        </p:txBody>
      </p:sp>
      <p:sp>
        <p:nvSpPr>
          <p:cNvPr id="32" name="Bulle narrative : ronde 16">
            <a:extLst>
              <a:ext uri="{FF2B5EF4-FFF2-40B4-BE49-F238E27FC236}">
                <a16:creationId xmlns:a16="http://schemas.microsoft.com/office/drawing/2014/main" id="{CFAFABC8-9026-473C-BBEA-4AA2B9BA5860}"/>
              </a:ext>
            </a:extLst>
          </p:cNvPr>
          <p:cNvSpPr/>
          <p:nvPr/>
        </p:nvSpPr>
        <p:spPr>
          <a:xfrm>
            <a:off x="4647076" y="1557059"/>
            <a:ext cx="2897847" cy="2790215"/>
          </a:xfrm>
          <a:prstGeom prst="wedgeEllipseCallout">
            <a:avLst>
              <a:gd name="adj1" fmla="val 41598"/>
              <a:gd name="adj2" fmla="val 67090"/>
            </a:avLst>
          </a:prstGeom>
          <a:noFill/>
          <a:ln w="38100">
            <a:solidFill>
              <a:srgbClr val="61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25">
            <a:extLst>
              <a:ext uri="{FF2B5EF4-FFF2-40B4-BE49-F238E27FC236}">
                <a16:creationId xmlns:a16="http://schemas.microsoft.com/office/drawing/2014/main" id="{21113E2B-67D4-4868-8358-25F22A9ABED6}"/>
              </a:ext>
            </a:extLst>
          </p:cNvPr>
          <p:cNvSpPr/>
          <p:nvPr/>
        </p:nvSpPr>
        <p:spPr>
          <a:xfrm>
            <a:off x="6594567" y="5020330"/>
            <a:ext cx="1577520" cy="561221"/>
          </a:xfrm>
          <a:prstGeom prst="roundRect">
            <a:avLst>
              <a:gd name="adj" fmla="val 50000"/>
            </a:avLst>
          </a:prstGeom>
          <a:solidFill>
            <a:srgbClr val="15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Carte BeagleBone</a:t>
            </a:r>
          </a:p>
        </p:txBody>
      </p:sp>
    </p:spTree>
    <p:extLst>
      <p:ext uri="{BB962C8B-B14F-4D97-AF65-F5344CB8AC3E}">
        <p14:creationId xmlns:p14="http://schemas.microsoft.com/office/powerpoint/2010/main" val="33357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609592" y="6421863"/>
            <a:ext cx="496824" cy="365125"/>
          </a:xfrm>
        </p:spPr>
        <p:txBody>
          <a:bodyPr vert="horz" lIns="91440" tIns="45720" rIns="91440" bIns="45720" rtlCol="0" anchor="ctr"/>
          <a:lstStyle/>
          <a:p>
            <a:pPr algn="ctr"/>
            <a:fld id="{774F2041-3E36-4D52-8011-2C9618D6D920}" type="slidenum">
              <a:rPr lang="fr-FR" sz="2000" b="1">
                <a:solidFill>
                  <a:srgbClr val="CC3232"/>
                </a:solidFill>
              </a:rPr>
              <a:pPr algn="ctr"/>
              <a:t>15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du système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804DF4-AD7D-4184-8A3E-8291D2E34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481" y="1355376"/>
            <a:ext cx="8097138" cy="40332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EDEEF-1B73-4729-9928-6155F4C72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151" y="2758188"/>
            <a:ext cx="505902" cy="5059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CAB550-CA20-4DE4-821A-FA1FB0E0B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172" y="2163437"/>
            <a:ext cx="505902" cy="5059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A4DD11-4189-4085-8A2A-4570176F4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02" y="3579439"/>
            <a:ext cx="505902" cy="5059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8D9664-4D51-445A-A365-D867B243D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306" y="3119070"/>
            <a:ext cx="505902" cy="5059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F11995-D1A7-432A-B679-9D99B8965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184" y="4346308"/>
            <a:ext cx="505902" cy="50590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FCACA69-97F6-4F1E-8DE7-30AFD9DA2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34" y="2534603"/>
            <a:ext cx="526566" cy="5265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22D927D-B625-4252-9679-2CE59297C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82" y="5555786"/>
            <a:ext cx="526566" cy="5265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F2CBE64-7236-4683-AAA3-FE75D51F5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07653" y="6077860"/>
            <a:ext cx="526566" cy="526566"/>
          </a:xfrm>
          <a:prstGeom prst="rect">
            <a:avLst/>
          </a:prstGeom>
        </p:spPr>
      </p:pic>
      <p:sp>
        <p:nvSpPr>
          <p:cNvPr id="17" name="Rectangle à coins arrondis 25">
            <a:extLst>
              <a:ext uri="{FF2B5EF4-FFF2-40B4-BE49-F238E27FC236}">
                <a16:creationId xmlns:a16="http://schemas.microsoft.com/office/drawing/2014/main" id="{9E9CD29A-A547-40F6-BC57-65F233068768}"/>
              </a:ext>
            </a:extLst>
          </p:cNvPr>
          <p:cNvSpPr/>
          <p:nvPr/>
        </p:nvSpPr>
        <p:spPr>
          <a:xfrm rot="18841597">
            <a:off x="1624398" y="1405454"/>
            <a:ext cx="1173282" cy="287456"/>
          </a:xfrm>
          <a:prstGeom prst="roundRect">
            <a:avLst>
              <a:gd name="adj" fmla="val 50000"/>
            </a:avLst>
          </a:prstGeom>
          <a:solidFill>
            <a:srgbClr val="15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Anchor</a:t>
            </a:r>
          </a:p>
        </p:txBody>
      </p:sp>
      <p:sp>
        <p:nvSpPr>
          <p:cNvPr id="18" name="Rectangle à coins arrondis 25">
            <a:extLst>
              <a:ext uri="{FF2B5EF4-FFF2-40B4-BE49-F238E27FC236}">
                <a16:creationId xmlns:a16="http://schemas.microsoft.com/office/drawing/2014/main" id="{66333954-862A-4B06-AE88-52555EC1F233}"/>
              </a:ext>
            </a:extLst>
          </p:cNvPr>
          <p:cNvSpPr/>
          <p:nvPr/>
        </p:nvSpPr>
        <p:spPr>
          <a:xfrm rot="2860400">
            <a:off x="9491390" y="1478690"/>
            <a:ext cx="1173282" cy="287456"/>
          </a:xfrm>
          <a:prstGeom prst="roundRect">
            <a:avLst>
              <a:gd name="adj" fmla="val 50000"/>
            </a:avLst>
          </a:prstGeom>
          <a:solidFill>
            <a:srgbClr val="15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Anchor</a:t>
            </a:r>
          </a:p>
        </p:txBody>
      </p:sp>
      <p:sp>
        <p:nvSpPr>
          <p:cNvPr id="19" name="Rectangle à coins arrondis 25">
            <a:extLst>
              <a:ext uri="{FF2B5EF4-FFF2-40B4-BE49-F238E27FC236}">
                <a16:creationId xmlns:a16="http://schemas.microsoft.com/office/drawing/2014/main" id="{A97CA8D2-4A8D-4E54-B140-3BA5228D7BFF}"/>
              </a:ext>
            </a:extLst>
          </p:cNvPr>
          <p:cNvSpPr/>
          <p:nvPr/>
        </p:nvSpPr>
        <p:spPr>
          <a:xfrm rot="7959072">
            <a:off x="9420604" y="5009597"/>
            <a:ext cx="1173282" cy="287456"/>
          </a:xfrm>
          <a:prstGeom prst="roundRect">
            <a:avLst>
              <a:gd name="adj" fmla="val 50000"/>
            </a:avLst>
          </a:prstGeom>
          <a:solidFill>
            <a:srgbClr val="15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Anchor</a:t>
            </a:r>
          </a:p>
        </p:txBody>
      </p:sp>
      <p:sp>
        <p:nvSpPr>
          <p:cNvPr id="20" name="Rectangle à coins arrondis 25">
            <a:extLst>
              <a:ext uri="{FF2B5EF4-FFF2-40B4-BE49-F238E27FC236}">
                <a16:creationId xmlns:a16="http://schemas.microsoft.com/office/drawing/2014/main" id="{3712047B-32E9-4646-986F-490E7C3DC07D}"/>
              </a:ext>
            </a:extLst>
          </p:cNvPr>
          <p:cNvSpPr/>
          <p:nvPr/>
        </p:nvSpPr>
        <p:spPr>
          <a:xfrm rot="13519319">
            <a:off x="1614715" y="4973732"/>
            <a:ext cx="1173282" cy="287456"/>
          </a:xfrm>
          <a:prstGeom prst="roundRect">
            <a:avLst>
              <a:gd name="adj" fmla="val 50000"/>
            </a:avLst>
          </a:prstGeom>
          <a:solidFill>
            <a:srgbClr val="15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Anchor</a:t>
            </a:r>
          </a:p>
        </p:txBody>
      </p:sp>
      <p:sp>
        <p:nvSpPr>
          <p:cNvPr id="21" name="Rectangle à coins arrondis 25">
            <a:extLst>
              <a:ext uri="{FF2B5EF4-FFF2-40B4-BE49-F238E27FC236}">
                <a16:creationId xmlns:a16="http://schemas.microsoft.com/office/drawing/2014/main" id="{07A749DE-688C-4451-BDAF-4FA6C33D191E}"/>
              </a:ext>
            </a:extLst>
          </p:cNvPr>
          <p:cNvSpPr/>
          <p:nvPr/>
        </p:nvSpPr>
        <p:spPr>
          <a:xfrm>
            <a:off x="5152498" y="5403444"/>
            <a:ext cx="1914337" cy="327309"/>
          </a:xfrm>
          <a:prstGeom prst="roundRect">
            <a:avLst>
              <a:gd name="adj" fmla="val 50000"/>
            </a:avLst>
          </a:prstGeom>
          <a:solidFill>
            <a:srgbClr val="15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Anchor Master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05DE2E6-5FB0-4FA1-BF2A-7A3F9AC5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6380">
            <a:off x="4081968" y="3155019"/>
            <a:ext cx="526566" cy="52656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6D3A859-1C6B-483F-B3D8-4710996EB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75405">
            <a:off x="4528884" y="3155019"/>
            <a:ext cx="526566" cy="52656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335B77C-1C8A-43DE-8579-72ED04543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31863">
            <a:off x="2240129" y="1581658"/>
            <a:ext cx="526566" cy="52656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9CD73BB-E88A-4008-A12D-B18D4BDB1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0445">
            <a:off x="9466734" y="1580984"/>
            <a:ext cx="526566" cy="52656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70B5B1-9642-4BDD-ABF2-62D5363D6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1928">
            <a:off x="9409597" y="4647910"/>
            <a:ext cx="526566" cy="5265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B8794A9-BEF7-4921-A35E-62BB14F9D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4906">
            <a:off x="2234261" y="4603869"/>
            <a:ext cx="526566" cy="52656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3E7D9D3-4D55-462A-91F3-E20431605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8" y="4870515"/>
            <a:ext cx="526566" cy="52656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9AF3D8-3B8C-4536-9846-297FEF065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21" y="6000144"/>
            <a:ext cx="696501" cy="69650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5F1F7F1-2BDF-4336-8373-6592A3DC77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8153" y="6000144"/>
            <a:ext cx="696501" cy="696501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587F5BC-70D8-48AD-8461-DD81EE23EBF2}"/>
              </a:ext>
            </a:extLst>
          </p:cNvPr>
          <p:cNvCxnSpPr>
            <a:cxnSpLocks/>
          </p:cNvCxnSpPr>
          <p:nvPr/>
        </p:nvCxnSpPr>
        <p:spPr>
          <a:xfrm flipH="1">
            <a:off x="4559906" y="5789745"/>
            <a:ext cx="1268434" cy="617642"/>
          </a:xfrm>
          <a:prstGeom prst="straightConnector1">
            <a:avLst/>
          </a:prstGeom>
          <a:ln w="28575">
            <a:solidFill>
              <a:srgbClr val="C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5FD1B30-847E-4071-920C-865D90EE5EAF}"/>
              </a:ext>
            </a:extLst>
          </p:cNvPr>
          <p:cNvSpPr txBox="1"/>
          <p:nvPr/>
        </p:nvSpPr>
        <p:spPr>
          <a:xfrm rot="20065005">
            <a:off x="4664183" y="6073605"/>
            <a:ext cx="112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fr-FR" sz="12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C00364D-D107-47AC-9CA6-34D51EDE8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98" y="3621168"/>
            <a:ext cx="526566" cy="5265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7AC69B8-B9B3-496B-B820-C36F773847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34" y="3088252"/>
            <a:ext cx="526566" cy="5265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AAA7BCB-81B3-4958-8A66-F61E4F7C6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31342" y="6092651"/>
            <a:ext cx="526566" cy="52656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BE743B5-ADBC-4F0E-804C-DAF2C3A19839}"/>
              </a:ext>
            </a:extLst>
          </p:cNvPr>
          <p:cNvSpPr txBox="1"/>
          <p:nvPr/>
        </p:nvSpPr>
        <p:spPr>
          <a:xfrm>
            <a:off x="502533" y="2612871"/>
            <a:ext cx="7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59B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endParaRPr lang="fr-FR" dirty="0">
              <a:solidFill>
                <a:srgbClr val="359BE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3EB647F-6ED5-43A4-A242-C71E1E89BB33}"/>
              </a:ext>
            </a:extLst>
          </p:cNvPr>
          <p:cNvSpPr txBox="1"/>
          <p:nvPr/>
        </p:nvSpPr>
        <p:spPr>
          <a:xfrm>
            <a:off x="499438" y="3701986"/>
            <a:ext cx="7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7AF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Wi-Fi</a:t>
            </a:r>
            <a:endParaRPr lang="fr-FR" dirty="0">
              <a:solidFill>
                <a:srgbClr val="27AF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A217419-10CB-4C4C-B238-6C879CAB6DF5}"/>
              </a:ext>
            </a:extLst>
          </p:cNvPr>
          <p:cNvSpPr txBox="1"/>
          <p:nvPr/>
        </p:nvSpPr>
        <p:spPr>
          <a:xfrm>
            <a:off x="500070" y="3172897"/>
            <a:ext cx="7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BA11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BLE</a:t>
            </a:r>
          </a:p>
        </p:txBody>
      </p:sp>
    </p:spTree>
    <p:extLst>
      <p:ext uri="{BB962C8B-B14F-4D97-AF65-F5344CB8AC3E}">
        <p14:creationId xmlns:p14="http://schemas.microsoft.com/office/powerpoint/2010/main" val="39187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32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20" name="Organigramme : Délai 19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16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Cahier de spécifications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5F6B744-0F20-460C-8A3F-2A283FA2A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8" y="1349274"/>
            <a:ext cx="507972" cy="50797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5148252-B6CD-4F2F-9578-4320CF399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1" y="2296440"/>
            <a:ext cx="507972" cy="507972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206503" y="1262488"/>
            <a:ext cx="773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A partir des exigences du client et du cahier des charges, une description complète du système a été proposée en présentant ses différentes fonctionnalités.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BB8B70-3EB7-4C47-A25E-7DFA743CBBA9}"/>
              </a:ext>
            </a:extLst>
          </p:cNvPr>
          <p:cNvSpPr txBox="1"/>
          <p:nvPr/>
        </p:nvSpPr>
        <p:spPr>
          <a:xfrm>
            <a:off x="2177368" y="2393899"/>
            <a:ext cx="4168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Ce document a été décomposé en 3 parties 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154E79"/>
                </a:solidFill>
              </a:rPr>
              <a:t>La première est une introduction brève du système.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154E79"/>
                </a:solidFill>
              </a:rPr>
              <a:t>Une description générale est ensuite proposée présentant l’environnement, les acteurs ainsi que les fonctions développées (CU).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154E79"/>
                </a:solidFill>
              </a:rPr>
              <a:t>Une présentation de l’IHM (application Android).</a:t>
            </a:r>
          </a:p>
        </p:txBody>
      </p:sp>
      <p:pic>
        <p:nvPicPr>
          <p:cNvPr id="27" name="Image 26" descr="C:\Users\benoi_000\Documents\I3_OptionOC\PFE\sportif_tracker\specification\ebauche\cu\SPECCU-principal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96" y="2482355"/>
            <a:ext cx="5846304" cy="316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/>
          <p:cNvSpPr txBox="1"/>
          <p:nvPr/>
        </p:nvSpPr>
        <p:spPr>
          <a:xfrm>
            <a:off x="7958841" y="5765534"/>
            <a:ext cx="262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Représentation graphique</a:t>
            </a:r>
          </a:p>
          <a:p>
            <a:pPr algn="ctr"/>
            <a:r>
              <a:rPr lang="fr-FR" dirty="0"/>
              <a:t>du CU principal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B50688D-C67A-414D-988D-6E97CC4A4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1" y="6157879"/>
            <a:ext cx="507972" cy="5079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241780" y="6211810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Dossier de spécifications complet.</a:t>
            </a:r>
          </a:p>
        </p:txBody>
      </p:sp>
    </p:spTree>
    <p:extLst>
      <p:ext uri="{BB962C8B-B14F-4D97-AF65-F5344CB8AC3E}">
        <p14:creationId xmlns:p14="http://schemas.microsoft.com/office/powerpoint/2010/main" val="313446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17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6CDC0ED-F0F6-49EE-A2D6-2109CE12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87" y="1058284"/>
            <a:ext cx="7080013" cy="5396352"/>
          </a:xfrm>
          <a:prstGeom prst="rect">
            <a:avLst/>
          </a:prstGeom>
        </p:spPr>
      </p:pic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19" name="Organigramme : Délai 18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21" name="Organigramme : Délai 20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687125" y="1700471"/>
            <a:ext cx="329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Diagramme de Séquence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7D50F12-3D9D-4200-852E-66B11CA97B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00" y="2318712"/>
            <a:ext cx="3027259" cy="4037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0BE8EC7-2635-417D-B63D-B6AB5EC44C5A}"/>
              </a:ext>
            </a:extLst>
          </p:cNvPr>
          <p:cNvSpPr txBox="1"/>
          <p:nvPr/>
        </p:nvSpPr>
        <p:spPr>
          <a:xfrm>
            <a:off x="676380" y="1391351"/>
            <a:ext cx="329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Architecture Candidate</a:t>
            </a:r>
          </a:p>
        </p:txBody>
      </p:sp>
    </p:spTree>
    <p:extLst>
      <p:ext uri="{BB962C8B-B14F-4D97-AF65-F5344CB8AC3E}">
        <p14:creationId xmlns:p14="http://schemas.microsoft.com/office/powerpoint/2010/main" val="12689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18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Android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16" y="1553801"/>
            <a:ext cx="507972" cy="5079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1967017" y="1607732"/>
            <a:ext cx="612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Simplicité d’utilisation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02" y="2303304"/>
            <a:ext cx="507972" cy="5079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206503" y="2357235"/>
            <a:ext cx="612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154E79"/>
                </a:solidFill>
              </a:rPr>
              <a:t>Material</a:t>
            </a:r>
            <a:r>
              <a:rPr lang="fr-FR" sz="2000" dirty="0">
                <a:solidFill>
                  <a:srgbClr val="154E79"/>
                </a:solidFill>
              </a:rPr>
              <a:t> Design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3222447" y="5361053"/>
            <a:ext cx="612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Évolutivité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474989" y="3100768"/>
            <a:ext cx="612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Multiplateforme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3480929" y="6114812"/>
            <a:ext cx="612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Gestion optimale des ressources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714476" y="3855812"/>
            <a:ext cx="628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Gestion de l’import / export des données des joueurs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46" y="5305837"/>
            <a:ext cx="507972" cy="50797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28" y="6060881"/>
            <a:ext cx="507972" cy="50797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74" y="3801881"/>
            <a:ext cx="507972" cy="5079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982962" y="4608713"/>
            <a:ext cx="628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Code simple avec une architecture claire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61" y="4554782"/>
            <a:ext cx="507972" cy="50797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88" y="3046837"/>
            <a:ext cx="507972" cy="5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20" name="Organigramme : Délai 19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19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matériel (1)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5F6B744-0F20-460C-8A3F-2A283FA2A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8" y="1457232"/>
            <a:ext cx="507972" cy="50797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5148252-B6CD-4F2F-9578-4320CF399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8" y="2824574"/>
            <a:ext cx="507972" cy="507972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EBB8B70-3EB7-4C47-A25E-7DFA743CBBA9}"/>
              </a:ext>
            </a:extLst>
          </p:cNvPr>
          <p:cNvSpPr txBox="1"/>
          <p:nvPr/>
        </p:nvSpPr>
        <p:spPr>
          <a:xfrm>
            <a:off x="2182985" y="2824574"/>
            <a:ext cx="773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Première prise en main du logiciel </a:t>
            </a:r>
            <a:r>
              <a:rPr lang="fr-FR" sz="2000" dirty="0" err="1">
                <a:solidFill>
                  <a:srgbClr val="154E79"/>
                </a:solidFill>
              </a:rPr>
              <a:t>RTLSManager</a:t>
            </a:r>
            <a:r>
              <a:rPr lang="fr-FR" sz="2000" dirty="0">
                <a:solidFill>
                  <a:srgbClr val="154E79"/>
                </a:solidFill>
              </a:rPr>
              <a:t> avec une configuration de 5 ancres disposées dans une pièce.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BB8B70-3EB7-4C47-A25E-7DFA743CBBA9}"/>
              </a:ext>
            </a:extLst>
          </p:cNvPr>
          <p:cNvSpPr txBox="1"/>
          <p:nvPr/>
        </p:nvSpPr>
        <p:spPr>
          <a:xfrm>
            <a:off x="2182985" y="1460741"/>
            <a:ext cx="7730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Tester les technologies correspondant au besoin du client (UWB). Celle-ci permet d’obtenir la position des joueurs sur le terrain afin d’obtenir leurs déplacements, vitesse, accélération et l’énergie développée dans un effort.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3" b="54051"/>
          <a:stretch/>
        </p:blipFill>
        <p:spPr>
          <a:xfrm>
            <a:off x="1518495" y="3532460"/>
            <a:ext cx="9059594" cy="31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suivi d’activité sportive de haut niveau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Rappel du projet</a:t>
            </a:r>
          </a:p>
          <a:p>
            <a:pPr algn="ctr"/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Tâches accomplies</a:t>
            </a:r>
            <a:endParaRPr lang="fr-F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Tâches restantes</a:t>
            </a:r>
          </a:p>
          <a:p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Planning prévisionnel</a:t>
            </a:r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haut niveau</a:t>
            </a:r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9" name="Organigramme : Délai 1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81038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20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matériel (2)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B50688D-C67A-414D-988D-6E97CC4A4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0" y="2670040"/>
            <a:ext cx="507972" cy="50797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9612071-51A4-4D74-BEF4-AFD5990FE8C9}"/>
              </a:ext>
            </a:extLst>
          </p:cNvPr>
          <p:cNvSpPr txBox="1"/>
          <p:nvPr/>
        </p:nvSpPr>
        <p:spPr>
          <a:xfrm>
            <a:off x="2442087" y="2598103"/>
            <a:ext cx="773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Nous sommes en mesure de communiquer avec la Master et de fixer les positions de nos ancres via le fichier de configuration JSON créé à cet effet.</a:t>
            </a:r>
          </a:p>
        </p:txBody>
      </p:sp>
    </p:spTree>
    <p:extLst>
      <p:ext uri="{BB962C8B-B14F-4D97-AF65-F5344CB8AC3E}">
        <p14:creationId xmlns:p14="http://schemas.microsoft.com/office/powerpoint/2010/main" val="95363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suivi d’activité sportive de haut niveau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21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Rappel du projet</a:t>
            </a:r>
          </a:p>
          <a:p>
            <a:pPr algn="ctr"/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Tâches accomplies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Tâches restantes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Planning prévisionnel</a:t>
            </a:r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niveau</a:t>
            </a:r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9" name="Organigramme : Délai 1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21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42626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649456" y="6492875"/>
            <a:ext cx="542544" cy="365125"/>
          </a:xfrm>
        </p:spPr>
        <p:txBody>
          <a:bodyPr vert="horz" lIns="91440" tIns="45720" rIns="91440" bIns="45720" rtlCol="0" anchor="ctr"/>
          <a:lstStyle/>
          <a:p>
            <a:pPr algn="ctr"/>
            <a:fld id="{774F2041-3E36-4D52-8011-2C9618D6D920}" type="slidenum">
              <a:rPr lang="fr-FR" sz="2000" b="1">
                <a:solidFill>
                  <a:srgbClr val="CC3232"/>
                </a:solidFill>
              </a:rPr>
              <a:pPr algn="ctr"/>
              <a:t>22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Tâches restantes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FA451-17B9-4296-ADD0-8FB616FA8C6B}"/>
              </a:ext>
            </a:extLst>
          </p:cNvPr>
          <p:cNvSpPr/>
          <p:nvPr/>
        </p:nvSpPr>
        <p:spPr>
          <a:xfrm>
            <a:off x="1176505" y="1426693"/>
            <a:ext cx="3166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>
                <a:solidFill>
                  <a:srgbClr val="154E79"/>
                </a:solidFill>
              </a:rPr>
              <a:t>Application Android</a:t>
            </a:r>
            <a:endParaRPr lang="fr-FR" b="1" dirty="0">
              <a:solidFill>
                <a:srgbClr val="154E79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16F67B-C977-4050-A022-079C1A52C843}"/>
              </a:ext>
            </a:extLst>
          </p:cNvPr>
          <p:cNvSpPr txBox="1"/>
          <p:nvPr/>
        </p:nvSpPr>
        <p:spPr>
          <a:xfrm>
            <a:off x="3150409" y="5545146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Import-Export des données en fichier .</a:t>
            </a:r>
            <a:r>
              <a:rPr lang="fr-FR" sz="2000" dirty="0" err="1">
                <a:solidFill>
                  <a:srgbClr val="154E79"/>
                </a:solidFill>
              </a:rPr>
              <a:t>json</a:t>
            </a:r>
            <a:endParaRPr lang="fr-FR" sz="2000" dirty="0">
              <a:solidFill>
                <a:srgbClr val="154E79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7984DB-C8ED-495B-8170-1174B84110D5}"/>
              </a:ext>
            </a:extLst>
          </p:cNvPr>
          <p:cNvSpPr txBox="1"/>
          <p:nvPr/>
        </p:nvSpPr>
        <p:spPr>
          <a:xfrm>
            <a:off x="3150409" y="2623476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Interfaçage Client-Serveur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CA14A9-6ED9-4145-B1FB-881B83DC7AA2}"/>
              </a:ext>
            </a:extLst>
          </p:cNvPr>
          <p:cNvSpPr txBox="1"/>
          <p:nvPr/>
        </p:nvSpPr>
        <p:spPr>
          <a:xfrm>
            <a:off x="3150409" y="4084311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Affichage des données recueillies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4D8472-C264-4687-B1A4-2837B9358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55" y="3946537"/>
            <a:ext cx="675657" cy="6756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270182-2C95-4F98-9BBA-AA5705C03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91" y="2348413"/>
            <a:ext cx="771523" cy="771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ABD7E85-7E89-4674-9A7F-72935B97F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39" y="5461508"/>
            <a:ext cx="507972" cy="5079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8D555A-831D-4F53-B8B3-F0DA61AB1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52" y="5461508"/>
            <a:ext cx="507972" cy="5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4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23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Tâches restantes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3150409" y="5545146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Envoyer les données sur l’application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6505" y="1426693"/>
            <a:ext cx="248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154E79"/>
                </a:solidFill>
              </a:rPr>
              <a:t>Géolocalisation</a:t>
            </a:r>
            <a:endParaRPr lang="fr-FR" b="1" dirty="0">
              <a:solidFill>
                <a:srgbClr val="154E79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8" y="2387283"/>
            <a:ext cx="872497" cy="87249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3150409" y="2623476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Détecter la présence des tags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8" y="3870730"/>
            <a:ext cx="827273" cy="82727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3150409" y="4084311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Traiter les données reçues par les tags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28" y="5308953"/>
            <a:ext cx="872497" cy="8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0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24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Tâches restantes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03" y="5399840"/>
            <a:ext cx="672041" cy="67204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00" y="3891280"/>
            <a:ext cx="786171" cy="7861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64" y="2471311"/>
            <a:ext cx="672041" cy="6720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76505" y="1426693"/>
            <a:ext cx="1460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154E79"/>
                </a:solidFill>
              </a:rPr>
              <a:t>Matériel</a:t>
            </a:r>
            <a:endParaRPr lang="fr-FR" b="1" dirty="0">
              <a:solidFill>
                <a:srgbClr val="154E79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E9C39E-C0E5-4F03-9017-9822EF2BAB78}"/>
              </a:ext>
            </a:extLst>
          </p:cNvPr>
          <p:cNvSpPr txBox="1"/>
          <p:nvPr/>
        </p:nvSpPr>
        <p:spPr>
          <a:xfrm>
            <a:off x="3150409" y="5545146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Communication entre modules (sur les joueurs) et BeagleBone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79AF49-20BB-4E1E-A953-DB5C27518753}"/>
              </a:ext>
            </a:extLst>
          </p:cNvPr>
          <p:cNvSpPr txBox="1"/>
          <p:nvPr/>
        </p:nvSpPr>
        <p:spPr>
          <a:xfrm>
            <a:off x="3150409" y="2623476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Exploration sur une montre/bracelet connectée (fréquence cardiaque)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E52AFA2-D0A2-4D1F-86C0-6CE220DE6F41}"/>
              </a:ext>
            </a:extLst>
          </p:cNvPr>
          <p:cNvSpPr txBox="1"/>
          <p:nvPr/>
        </p:nvSpPr>
        <p:spPr>
          <a:xfrm>
            <a:off x="3150409" y="4084311"/>
            <a:ext cx="773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Implémentation du prototype Track&amp;Roll</a:t>
            </a:r>
          </a:p>
        </p:txBody>
      </p:sp>
    </p:spTree>
    <p:extLst>
      <p:ext uri="{BB962C8B-B14F-4D97-AF65-F5344CB8AC3E}">
        <p14:creationId xmlns:p14="http://schemas.microsoft.com/office/powerpoint/2010/main" val="414660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suivi d’activité sportive de haut niveau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25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Rappel du projet</a:t>
            </a:r>
          </a:p>
          <a:p>
            <a:pPr algn="ctr"/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Tâches accomplies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Tâches restantes</a:t>
            </a:r>
          </a:p>
          <a:p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Planning prévisionnel</a:t>
            </a:r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9" name="Organigramme : Délai 1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25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95768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26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prévisionnel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4"/>
          <a:stretch/>
        </p:blipFill>
        <p:spPr>
          <a:xfrm>
            <a:off x="170727" y="1583168"/>
            <a:ext cx="11822912" cy="436581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A3460F7-A85D-438B-B5EA-C9F36A612E62}"/>
              </a:ext>
            </a:extLst>
          </p:cNvPr>
          <p:cNvSpPr/>
          <p:nvPr/>
        </p:nvSpPr>
        <p:spPr>
          <a:xfrm>
            <a:off x="7273925" y="3922516"/>
            <a:ext cx="393700" cy="368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28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2908142" y="745947"/>
            <a:ext cx="63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de votre attention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B898CF-BAD5-454B-B7A7-07075AB69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711465"/>
            <a:ext cx="4962526" cy="4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suivi d’activité sportive de haut niveau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3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Rappel du projet</a:t>
            </a:r>
          </a:p>
          <a:p>
            <a:pPr algn="ctr"/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Tâches accomplies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Tâches restantes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Planning prévisionnel</a:t>
            </a:r>
            <a:endParaRPr lang="fr-F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9" name="Organigramme : Délai 1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3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05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Organigramme : Délai 4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7" name="Organigramme : Délai 6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4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739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Porteur et origine du projet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8250" y="4948267"/>
            <a:ext cx="18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Geoffroy Tijou </a:t>
            </a:r>
            <a:endParaRPr lang="fr-FR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17" y="2746137"/>
            <a:ext cx="2960451" cy="17459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37117" y="4866978"/>
            <a:ext cx="268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 de France</a:t>
            </a:r>
          </a:p>
          <a:p>
            <a:pPr algn="ctr"/>
            <a:r>
              <a:rPr lang="fr-FR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Roller Hockey</a:t>
            </a:r>
            <a:endParaRPr lang="fr-FR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03" y="2545996"/>
            <a:ext cx="2132958" cy="21329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265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5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36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L’Equipe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32" y="3345433"/>
            <a:ext cx="952500" cy="9525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54659" y="286515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Objets connectés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036561" y="2865157"/>
            <a:ext cx="24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Systèmes embarqués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52344" y="4378822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Biomédical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036561" y="43788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Logiciel et données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231267" y="1923659"/>
            <a:ext cx="21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154E79"/>
                </a:solidFill>
              </a:rPr>
              <a:t>PLURIDISCIPLINAIRE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183A384-1C2A-47BB-A61C-7D52378D27BB}"/>
              </a:ext>
            </a:extLst>
          </p:cNvPr>
          <p:cNvSpPr/>
          <p:nvPr/>
        </p:nvSpPr>
        <p:spPr>
          <a:xfrm>
            <a:off x="121817" y="1609392"/>
            <a:ext cx="6811856" cy="3841604"/>
          </a:xfrm>
          <a:prstGeom prst="ellipse">
            <a:avLst/>
          </a:prstGeom>
          <a:noFill/>
          <a:ln>
            <a:solidFill>
              <a:srgbClr val="F9D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FBC94FE-98E3-4E46-88F3-F80440F072EA}"/>
              </a:ext>
            </a:extLst>
          </p:cNvPr>
          <p:cNvSpPr/>
          <p:nvPr/>
        </p:nvSpPr>
        <p:spPr>
          <a:xfrm>
            <a:off x="7512325" y="3665527"/>
            <a:ext cx="3704286" cy="2072919"/>
          </a:xfrm>
          <a:prstGeom prst="ellipse">
            <a:avLst/>
          </a:prstGeom>
          <a:noFill/>
          <a:ln>
            <a:solidFill>
              <a:srgbClr val="F9D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5B58483-2ECD-45AD-A842-79C979ED78EA}"/>
              </a:ext>
            </a:extLst>
          </p:cNvPr>
          <p:cNvSpPr txBox="1"/>
          <p:nvPr/>
        </p:nvSpPr>
        <p:spPr>
          <a:xfrm>
            <a:off x="8187684" y="4378822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étudiants de première année</a:t>
            </a:r>
          </a:p>
        </p:txBody>
      </p:sp>
      <p:pic>
        <p:nvPicPr>
          <p:cNvPr id="24" name="Graphique 23" descr="Ajouter">
            <a:extLst>
              <a:ext uri="{FF2B5EF4-FFF2-40B4-BE49-F238E27FC236}">
                <a16:creationId xmlns:a16="http://schemas.microsoft.com/office/drawing/2014/main" id="{F77EEDF0-6925-4FD0-A2AA-0AE950F80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8790" y="3911192"/>
            <a:ext cx="651712" cy="6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de suivi d’activité sportive de haut niveau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6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Rappel du projet</a:t>
            </a:r>
          </a:p>
          <a:p>
            <a:pPr algn="ctr"/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Tâches accomplies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Tâches restantes</a:t>
            </a:r>
          </a:p>
          <a:p>
            <a:endParaRPr lang="fr-FR" sz="40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Planning prévisionnel</a:t>
            </a:r>
            <a:endParaRPr lang="fr-F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19" name="Organigramme : Délai 1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6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58762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élai 2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Organigramme : Délai 3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6" name="Organigramme : Délai 5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7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7166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Besoin initial du client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23726" y="3602657"/>
            <a:ext cx="194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Récupération </a:t>
            </a:r>
          </a:p>
          <a:p>
            <a:pPr algn="ctr"/>
            <a:r>
              <a:rPr lang="fr-FR" sz="16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statistiques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20433" y="3589782"/>
            <a:ext cx="3144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Préparations physiques </a:t>
            </a:r>
          </a:p>
          <a:p>
            <a:pPr algn="ctr"/>
            <a:r>
              <a:rPr lang="fr-FR" sz="16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compétitions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820517" y="3589783"/>
            <a:ext cx="19445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innovant </a:t>
            </a:r>
          </a:p>
          <a:p>
            <a:pPr algn="ctr"/>
            <a:r>
              <a:rPr lang="fr-FR" sz="16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instinctif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71" y="2582901"/>
            <a:ext cx="675657" cy="67565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74" y="2619189"/>
            <a:ext cx="616674" cy="616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962" y="2629010"/>
            <a:ext cx="675657" cy="6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6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8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28" name="Organigramme : Délai 27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29" name="Organigramme : Délai 28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31" name="Organigramme : Délai 30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0" y="350398"/>
            <a:ext cx="895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Cahier des charges final</a:t>
            </a:r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/>
          </p:nvPr>
        </p:nvGraphicFramePr>
        <p:xfrm>
          <a:off x="1365250" y="1912306"/>
          <a:ext cx="9461499" cy="344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833">
                  <a:extLst>
                    <a:ext uri="{9D8B030D-6E8A-4147-A177-3AD203B41FA5}">
                      <a16:colId xmlns:a16="http://schemas.microsoft.com/office/drawing/2014/main" val="306288650"/>
                    </a:ext>
                  </a:extLst>
                </a:gridCol>
                <a:gridCol w="315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545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Besoin 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Exigence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Niveau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45">
                <a:tc>
                  <a:txBody>
                    <a:bodyPr/>
                    <a:lstStyle/>
                    <a:p>
                      <a:r>
                        <a:rPr lang="fr-FR" noProof="0" dirty="0"/>
                        <a:t>Mesure de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Précision</a:t>
                      </a:r>
                      <a:r>
                        <a:rPr lang="fr-FR" baseline="0" noProof="0" dirty="0"/>
                        <a:t> spatiale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 Au mètre près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45">
                <a:tc>
                  <a:txBody>
                    <a:bodyPr/>
                    <a:lstStyle/>
                    <a:p>
                      <a:r>
                        <a:rPr lang="fr-FR" noProof="0" dirty="0"/>
                        <a:t>Vitesse de 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Précision</a:t>
                      </a:r>
                      <a:r>
                        <a:rPr lang="fr-FR" baseline="0" noProof="0" dirty="0"/>
                        <a:t> temporelle 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Pas</a:t>
                      </a:r>
                      <a:r>
                        <a:rPr lang="fr-FR" baseline="0" noProof="0" dirty="0"/>
                        <a:t> de temps réel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45">
                <a:tc>
                  <a:txBody>
                    <a:bodyPr/>
                    <a:lstStyle/>
                    <a:p>
                      <a:r>
                        <a:rPr lang="fr-FR" noProof="0" dirty="0"/>
                        <a:t>Autonomie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Durée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3h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370">
                <a:tc>
                  <a:txBody>
                    <a:bodyPr/>
                    <a:lstStyle/>
                    <a:p>
                      <a:r>
                        <a:rPr lang="fr-FR" noProof="0" dirty="0"/>
                        <a:t>Encombrement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 de gêne pour le joueur, moins de 10 cm. 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45">
                <a:tc>
                  <a:txBody>
                    <a:bodyPr/>
                    <a:lstStyle/>
                    <a:p>
                      <a:r>
                        <a:rPr lang="fr-FR" noProof="0" dirty="0"/>
                        <a:t>Connectivité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Protocole(s)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Sans fils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 txBox="1">
            <a:spLocks/>
          </p:cNvSpPr>
          <p:nvPr/>
        </p:nvSpPr>
        <p:spPr>
          <a:xfrm>
            <a:off x="11541109" y="6356350"/>
            <a:ext cx="59402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9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17" name="Organigramme : Délai 16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CC3232"/>
              </a:solidFill>
            </a:endParaRPr>
          </a:p>
        </p:txBody>
      </p:sp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20" name="Organigramme : Délai 19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727856" y="291784"/>
            <a:ext cx="8956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Recherches bibliographiques et Explorations techniques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5F6B744-0F20-460C-8A3F-2A283FA2A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8" y="2282161"/>
            <a:ext cx="507972" cy="50797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5148252-B6CD-4F2F-9578-4320CF399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8" y="3736238"/>
            <a:ext cx="507972" cy="50797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B50688D-C67A-414D-988D-6E97CC4A4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8" y="5374951"/>
            <a:ext cx="507972" cy="507972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C4E0067-6888-4D5F-A02C-01D3EDF6EF5E}"/>
              </a:ext>
            </a:extLst>
          </p:cNvPr>
          <p:cNvSpPr txBox="1"/>
          <p:nvPr/>
        </p:nvSpPr>
        <p:spPr>
          <a:xfrm>
            <a:off x="2206503" y="2195375"/>
            <a:ext cx="773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À partir des besoins identifiés dans le cahier des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Proposition de technologie dans la présentation du projet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BB8B70-3EB7-4C47-A25E-7DFA743CBBA9}"/>
              </a:ext>
            </a:extLst>
          </p:cNvPr>
          <p:cNvSpPr txBox="1"/>
          <p:nvPr/>
        </p:nvSpPr>
        <p:spPr>
          <a:xfrm>
            <a:off x="2182985" y="3475743"/>
            <a:ext cx="773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Recherches sur différentes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Analyse et comparaison selon les performances techniques (portée, précision, vitesse de transmission, prix…)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612071-51A4-4D74-BEF4-AFD5990FE8C9}"/>
              </a:ext>
            </a:extLst>
          </p:cNvPr>
          <p:cNvSpPr txBox="1"/>
          <p:nvPr/>
        </p:nvSpPr>
        <p:spPr>
          <a:xfrm>
            <a:off x="2206503" y="4924525"/>
            <a:ext cx="77306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154E79"/>
                </a:solidFill>
              </a:rPr>
              <a:t>Choix des différentes technologies 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154E79"/>
                </a:solidFill>
              </a:rPr>
              <a:t>RFID Ultra-Wide Band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154E79"/>
                </a:solidFill>
              </a:rPr>
              <a:t>Ethernet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154E79"/>
                </a:solidFill>
              </a:rPr>
              <a:t>BLE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154E79"/>
                </a:solidFill>
              </a:rPr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2036419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896</Words>
  <Application>Microsoft Office PowerPoint</Application>
  <PresentationFormat>Grand écran</PresentationFormat>
  <Paragraphs>283</Paragraphs>
  <Slides>27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Mangal</vt:lpstr>
      <vt:lpstr>Roboto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DE POUILLY</dc:creator>
  <cp:lastModifiedBy>Antoine DE POUILLY</cp:lastModifiedBy>
  <cp:revision>99</cp:revision>
  <dcterms:created xsi:type="dcterms:W3CDTF">2017-09-20T12:02:56Z</dcterms:created>
  <dcterms:modified xsi:type="dcterms:W3CDTF">2017-11-24T09:31:35Z</dcterms:modified>
</cp:coreProperties>
</file>