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BF68B-516D-4AB0-9C44-970A5F361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361210-31EF-4D5B-8E16-A2F057621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B97688-A786-4B16-9737-B23B76C1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6C3F-3EDD-418D-8991-8CA5233D842B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3286A7-B249-41C3-9BD5-03907988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B832C-6435-44AE-8111-9254723F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09E-AB73-4391-9D5E-60A3E870E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36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48678-22A0-4915-AE78-9795E0A6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B1E5B7-CE99-4763-AABA-F81E1B32E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99F85-3F4E-47FA-B789-3B881F65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6C3F-3EDD-418D-8991-8CA5233D842B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349C91-7AC7-4B7C-AEB7-6E690B92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790585-0E47-41B8-88E7-5522F4E0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09E-AB73-4391-9D5E-60A3E870E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2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53E824-9316-4B7C-A69B-E8F71FA4C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E97A35-A33B-4F51-B2DA-00EC64D7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D759BB-D80F-478B-9128-DC09A65C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6C3F-3EDD-418D-8991-8CA5233D842B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4BD68D-22AE-4249-93D9-41FEF471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9530C3-A3F2-4FE7-9BFF-F49F4D9F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09E-AB73-4391-9D5E-60A3E870E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36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CCADA-FDF6-40A7-BDE5-CE5583FA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B83DC3-8F1A-4CA1-A4A3-CFFEC9AD0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328B6-9290-4CDC-B05C-5FE125F1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6C3F-3EDD-418D-8991-8CA5233D842B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90104F-06AE-476E-A95E-B2A7C303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6F497D-2BB6-49E8-8275-C8A4ACD6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09E-AB73-4391-9D5E-60A3E870E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0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C9E36-F40A-4A92-9349-21E5D319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8F212-C94A-490D-8897-EED66CB0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C4915B-F4A0-4B04-BD06-14DFEDF5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6C3F-3EDD-418D-8991-8CA5233D842B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B6345-53DE-42F7-9211-A0B46C82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0D3BE-E063-4783-BC80-432AF559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09E-AB73-4391-9D5E-60A3E870E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06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945EE-8529-412D-883B-5B726497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84AF26-FE78-4DD3-8E7C-1F76BDDDE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543665-B5D8-4F46-8B48-8AD4EC1E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BA18A2-8487-4033-BE6E-F8556058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6C3F-3EDD-418D-8991-8CA5233D842B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37E38C-D543-4BA5-904E-BEBE0B1B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21E1E3-C379-40F5-ABDB-F5B209AF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09E-AB73-4391-9D5E-60A3E870E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18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11CB6-9F96-45DF-BA35-BA30DD29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44ED7C-4852-4009-99AA-2A1D8769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852C5-0D7D-4AB3-AB00-57AA785FF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246E11-1B04-40CD-B6EE-917733821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42D533-3216-45A0-99DE-3694C95A1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1FDE59-9ADB-4F92-9D28-FE95D5BE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6C3F-3EDD-418D-8991-8CA5233D842B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D38F9E-8301-4E82-88B1-C96D3DAB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2F1736-3385-4662-BAD8-5A15523D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09E-AB73-4391-9D5E-60A3E870E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92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FC981-AE02-4594-8B87-38A59389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69EED8-660F-4D00-B114-E882995A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6C3F-3EDD-418D-8991-8CA5233D842B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F1A5F0-F0F7-4242-8861-AAB490B2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8A1BED-5C3D-431F-9E45-47A47463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09E-AB73-4391-9D5E-60A3E870E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74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318EBD-B9A4-41CE-8C40-499B22C2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6C3F-3EDD-418D-8991-8CA5233D842B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EA3DAA-E54C-49AA-A8D0-3CB88FFE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BE0848-EDC8-42AE-ABE0-442C91BF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09E-AB73-4391-9D5E-60A3E870E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57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AA160-CA20-4F2C-AF90-76947EAF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CA380-8D91-4C6F-B2EB-A71FF4F8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7F55EC-14D1-43EC-9EDA-A1B6C288E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E80B8E-52F6-4F5C-8834-3C3430D8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6C3F-3EDD-418D-8991-8CA5233D842B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1256D9-D65E-46B5-9F01-50395236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532AB4-8E9D-45AE-8EA5-8615B5B0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09E-AB73-4391-9D5E-60A3E870E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97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4993D-33EC-4250-8E6E-DC39024B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C2F6CB-6DE8-4203-AD5B-2A1AC843B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92CC28-9283-4BB9-B068-540CBDC7E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6FF867-7B45-4355-84E9-F6C2D0A4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6C3F-3EDD-418D-8991-8CA5233D842B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6BA243-DFD1-469E-80CE-F82A95E8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AE10FD-B988-4B0B-A301-9812A4A9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09E-AB73-4391-9D5E-60A3E870E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0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F55E95-7F38-44CB-8830-7A913BF0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126888-F422-45C3-845D-3E7A97CB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E5675C-C6D7-4715-A992-03D8ED562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66C3F-3EDD-418D-8991-8CA5233D842B}" type="datetimeFigureOut">
              <a:rPr lang="fr-FR" smtClean="0"/>
              <a:t>24/01/2018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DFFE66-9F48-40B3-8E1E-4C3B739C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DFAF6-6299-4B95-83E7-C72A8A022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3009E-AB73-4391-9D5E-60A3E870EC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32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862699B-6322-44CF-ACD0-7AD5ED6B005C}"/>
              </a:ext>
            </a:extLst>
          </p:cNvPr>
          <p:cNvSpPr txBox="1"/>
          <p:nvPr/>
        </p:nvSpPr>
        <p:spPr>
          <a:xfrm>
            <a:off x="525780" y="365760"/>
            <a:ext cx="108127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Solution : le capteur physiologique (calculant la durée de l’effort, l’accélération ou encore la fréquence cardiaque) transmettra ses résultats par le protocole Bluetooth Low Energy à la Raspberry Pi à l’aide d’un bouton de synchronisation présent sur le capteur. A l’issu d’une séance (entrainement, préparation physique ou compétition), chaque boitier sera synchronisé tour à tour avec la Raspberry par l’entraineur par l’appui sur un bouton. La Raspberry traitera  ensuite les informations afin de les rendre exploitables avant de les communiquer à la tablette par </a:t>
            </a:r>
            <a:r>
              <a:rPr lang="fr-FR" dirty="0" err="1"/>
              <a:t>WiFi</a:t>
            </a:r>
            <a:r>
              <a:rPr lang="fr-FR" dirty="0"/>
              <a:t> ou BLE.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Avant chaque séance, l’entraineur devra appairer un capteur BLE à chacun des joueurs à l’aide de l’application Android sur tablette. L’appli vérifiera l’état de fonctionnement et de marche du capteur par un test de communication rapide.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Composition hardware du capteur :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Accéléromètre triaxial.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Capteur de fréquence cardiaque.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Emetteur BLE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Antenne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Batterie</a:t>
            </a:r>
          </a:p>
        </p:txBody>
      </p:sp>
    </p:spTree>
    <p:extLst>
      <p:ext uri="{BB962C8B-B14F-4D97-AF65-F5344CB8AC3E}">
        <p14:creationId xmlns:p14="http://schemas.microsoft.com/office/powerpoint/2010/main" val="256046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87B018D-5B8C-4233-B055-4627C953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21" y="899372"/>
            <a:ext cx="1245840" cy="85241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E6A8E6-45D0-4A39-B5E3-0EFCFD9DA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24" y="961650"/>
            <a:ext cx="877470" cy="7454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433F46F-8636-43BC-B8FE-339977486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877" y="1087304"/>
            <a:ext cx="348260" cy="4941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A896459-D934-45E4-BF53-18FE298286DD}"/>
              </a:ext>
            </a:extLst>
          </p:cNvPr>
          <p:cNvSpPr txBox="1"/>
          <p:nvPr/>
        </p:nvSpPr>
        <p:spPr>
          <a:xfrm>
            <a:off x="574561" y="1825641"/>
            <a:ext cx="1525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Appairage des capteurs avec les joueurs via l’application Android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FD9A68-C784-4505-BDFE-D05BA2CD8F93}"/>
              </a:ext>
            </a:extLst>
          </p:cNvPr>
          <p:cNvSpPr txBox="1"/>
          <p:nvPr/>
        </p:nvSpPr>
        <p:spPr>
          <a:xfrm>
            <a:off x="7021179" y="585820"/>
            <a:ext cx="13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Liaison BLE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CC538F-8C15-455F-9468-1A58726C4400}"/>
              </a:ext>
            </a:extLst>
          </p:cNvPr>
          <p:cNvSpPr txBox="1"/>
          <p:nvPr/>
        </p:nvSpPr>
        <p:spPr>
          <a:xfrm>
            <a:off x="8207328" y="1823883"/>
            <a:ext cx="13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Capteur BLE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79632D-D7BB-48F0-AFA4-82B029A285DF}"/>
              </a:ext>
            </a:extLst>
          </p:cNvPr>
          <p:cNvSpPr txBox="1"/>
          <p:nvPr/>
        </p:nvSpPr>
        <p:spPr>
          <a:xfrm>
            <a:off x="8184373" y="5480449"/>
            <a:ext cx="1546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Réception des informations sur l’appli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6F5A10C-63BC-4028-AB56-C8A6C754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847" y="4538567"/>
            <a:ext cx="1245840" cy="85241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EA104A4-AA07-4FF1-9442-42647980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22" y="4592044"/>
            <a:ext cx="877470" cy="74546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B0245B6-61F3-458F-9CB1-4FA590133679}"/>
              </a:ext>
            </a:extLst>
          </p:cNvPr>
          <p:cNvSpPr txBox="1"/>
          <p:nvPr/>
        </p:nvSpPr>
        <p:spPr>
          <a:xfrm>
            <a:off x="3239308" y="80066"/>
            <a:ext cx="435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Appairage des capteurs avant la séance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4BACC7D-27FE-49D4-817D-4E8A10AD0E0D}"/>
              </a:ext>
            </a:extLst>
          </p:cNvPr>
          <p:cNvSpPr txBox="1"/>
          <p:nvPr/>
        </p:nvSpPr>
        <p:spPr>
          <a:xfrm>
            <a:off x="3689455" y="3791345"/>
            <a:ext cx="6493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Synchronisation des données des capteurs durant la séance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774828D-F560-491A-93BF-563622312B4C}"/>
              </a:ext>
            </a:extLst>
          </p:cNvPr>
          <p:cNvSpPr txBox="1"/>
          <p:nvPr/>
        </p:nvSpPr>
        <p:spPr>
          <a:xfrm>
            <a:off x="3977675" y="5480449"/>
            <a:ext cx="13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Capteur BLE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5752602-3328-4584-B88B-02227027AC5B}"/>
              </a:ext>
            </a:extLst>
          </p:cNvPr>
          <p:cNvSpPr txBox="1"/>
          <p:nvPr/>
        </p:nvSpPr>
        <p:spPr>
          <a:xfrm>
            <a:off x="2893394" y="1770073"/>
            <a:ext cx="18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Carte BeagleBone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47416605-E630-4DF0-8BCB-71F901D24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675" y="961650"/>
            <a:ext cx="877470" cy="74546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E0C7EAF-018C-40A5-BAD4-37EFE9D7C52B}"/>
              </a:ext>
            </a:extLst>
          </p:cNvPr>
          <p:cNvSpPr txBox="1"/>
          <p:nvPr/>
        </p:nvSpPr>
        <p:spPr>
          <a:xfrm>
            <a:off x="1981730" y="588221"/>
            <a:ext cx="13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Liaison Wi-Fi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A55278AC-877A-43C2-9174-B724EE550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906" y="959175"/>
            <a:ext cx="877470" cy="74546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15A1D8B-6FFD-4ADF-92B1-533B0BA0B560}"/>
              </a:ext>
            </a:extLst>
          </p:cNvPr>
          <p:cNvSpPr txBox="1"/>
          <p:nvPr/>
        </p:nvSpPr>
        <p:spPr>
          <a:xfrm>
            <a:off x="4347961" y="595644"/>
            <a:ext cx="13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Liaison BLE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562D5B9-0F06-49BA-8B41-3AF71A0591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53312" y="1011510"/>
            <a:ext cx="742529" cy="74027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D8748A07-D689-4509-8AE6-840D060D87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28662" y="1010610"/>
            <a:ext cx="696501" cy="696501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BE34CA1D-EA4D-4096-B8D0-94E73B3E1C8A}"/>
              </a:ext>
            </a:extLst>
          </p:cNvPr>
          <p:cNvSpPr txBox="1"/>
          <p:nvPr/>
        </p:nvSpPr>
        <p:spPr>
          <a:xfrm>
            <a:off x="5415673" y="1828466"/>
            <a:ext cx="181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Balise « Beacon »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839EFE2-DFA4-4129-8B14-171BC98D0B60}"/>
              </a:ext>
            </a:extLst>
          </p:cNvPr>
          <p:cNvSpPr txBox="1"/>
          <p:nvPr/>
        </p:nvSpPr>
        <p:spPr>
          <a:xfrm>
            <a:off x="5739457" y="5480449"/>
            <a:ext cx="18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Carte BeagleBone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2E1EDDEB-0B3C-4675-B46E-E0A244FF86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73865" y="4663493"/>
            <a:ext cx="696501" cy="69650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E2F3CB5A-3555-4C17-9B10-612D2A71F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225" y="4728522"/>
            <a:ext cx="348260" cy="49415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50185D08-37F0-4ED7-8051-9F904DBA3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40" y="4604533"/>
            <a:ext cx="877470" cy="745461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AF8A164E-8C08-4199-A3B6-C5B9C6EC1BB4}"/>
              </a:ext>
            </a:extLst>
          </p:cNvPr>
          <p:cNvSpPr txBox="1"/>
          <p:nvPr/>
        </p:nvSpPr>
        <p:spPr>
          <a:xfrm>
            <a:off x="4869496" y="4192359"/>
            <a:ext cx="13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Liaison BLE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696B618-15E8-4716-BA9E-391C096379CD}"/>
              </a:ext>
            </a:extLst>
          </p:cNvPr>
          <p:cNvSpPr txBox="1"/>
          <p:nvPr/>
        </p:nvSpPr>
        <p:spPr>
          <a:xfrm>
            <a:off x="6905358" y="4191455"/>
            <a:ext cx="13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Liaison Wi-Fi</a:t>
            </a:r>
          </a:p>
        </p:txBody>
      </p:sp>
    </p:spTree>
    <p:extLst>
      <p:ext uri="{BB962C8B-B14F-4D97-AF65-F5344CB8AC3E}">
        <p14:creationId xmlns:p14="http://schemas.microsoft.com/office/powerpoint/2010/main" val="27830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87B018D-5B8C-4233-B055-4627C953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21" y="899372"/>
            <a:ext cx="1245840" cy="8524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433F46F-8636-43BC-B8FE-33997748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725" y="1038959"/>
            <a:ext cx="348260" cy="4941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A896459-D934-45E4-BF53-18FE298286DD}"/>
              </a:ext>
            </a:extLst>
          </p:cNvPr>
          <p:cNvSpPr txBox="1"/>
          <p:nvPr/>
        </p:nvSpPr>
        <p:spPr>
          <a:xfrm>
            <a:off x="574561" y="1825641"/>
            <a:ext cx="1525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Appairage des capteurs avec les joueurs via l’application Android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CC538F-8C15-455F-9468-1A58726C4400}"/>
              </a:ext>
            </a:extLst>
          </p:cNvPr>
          <p:cNvSpPr txBox="1"/>
          <p:nvPr/>
        </p:nvSpPr>
        <p:spPr>
          <a:xfrm>
            <a:off x="5556176" y="1775538"/>
            <a:ext cx="13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Capteur BLE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79632D-D7BB-48F0-AFA4-82B029A285DF}"/>
              </a:ext>
            </a:extLst>
          </p:cNvPr>
          <p:cNvSpPr txBox="1"/>
          <p:nvPr/>
        </p:nvSpPr>
        <p:spPr>
          <a:xfrm>
            <a:off x="8184373" y="5480449"/>
            <a:ext cx="1546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Réception des informations sur l’appli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6F5A10C-63BC-4028-AB56-C8A6C754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847" y="4538567"/>
            <a:ext cx="1245840" cy="85241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EA104A4-AA07-4FF1-9442-426479808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422" y="4592044"/>
            <a:ext cx="877470" cy="74546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B0245B6-61F3-458F-9CB1-4FA590133679}"/>
              </a:ext>
            </a:extLst>
          </p:cNvPr>
          <p:cNvSpPr txBox="1"/>
          <p:nvPr/>
        </p:nvSpPr>
        <p:spPr>
          <a:xfrm>
            <a:off x="3239308" y="80066"/>
            <a:ext cx="435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Appairage des capteurs avant la séance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4BACC7D-27FE-49D4-817D-4E8A10AD0E0D}"/>
              </a:ext>
            </a:extLst>
          </p:cNvPr>
          <p:cNvSpPr txBox="1"/>
          <p:nvPr/>
        </p:nvSpPr>
        <p:spPr>
          <a:xfrm>
            <a:off x="3689455" y="3791345"/>
            <a:ext cx="6493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Synchronisation des données des capteurs durant la séance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774828D-F560-491A-93BF-563622312B4C}"/>
              </a:ext>
            </a:extLst>
          </p:cNvPr>
          <p:cNvSpPr txBox="1"/>
          <p:nvPr/>
        </p:nvSpPr>
        <p:spPr>
          <a:xfrm>
            <a:off x="3977675" y="5480449"/>
            <a:ext cx="13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Capteur BLE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5752602-3328-4584-B88B-02227027AC5B}"/>
              </a:ext>
            </a:extLst>
          </p:cNvPr>
          <p:cNvSpPr txBox="1"/>
          <p:nvPr/>
        </p:nvSpPr>
        <p:spPr>
          <a:xfrm>
            <a:off x="2893394" y="1770073"/>
            <a:ext cx="18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Carte BeagleBone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47416605-E630-4DF0-8BCB-71F901D24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675" y="961650"/>
            <a:ext cx="877470" cy="74546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E0C7EAF-018C-40A5-BAD4-37EFE9D7C52B}"/>
              </a:ext>
            </a:extLst>
          </p:cNvPr>
          <p:cNvSpPr txBox="1"/>
          <p:nvPr/>
        </p:nvSpPr>
        <p:spPr>
          <a:xfrm>
            <a:off x="1981730" y="588221"/>
            <a:ext cx="13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Liaison Wi-Fi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A55278AC-877A-43C2-9174-B724EE55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906" y="959175"/>
            <a:ext cx="877470" cy="74546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15A1D8B-6FFD-4ADF-92B1-533B0BA0B560}"/>
              </a:ext>
            </a:extLst>
          </p:cNvPr>
          <p:cNvSpPr txBox="1"/>
          <p:nvPr/>
        </p:nvSpPr>
        <p:spPr>
          <a:xfrm>
            <a:off x="4347961" y="595644"/>
            <a:ext cx="13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Liaison BLE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8748A07-D689-4509-8AE6-840D060D8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28662" y="1010610"/>
            <a:ext cx="696501" cy="696501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7839EFE2-DFA4-4129-8B14-171BC98D0B60}"/>
              </a:ext>
            </a:extLst>
          </p:cNvPr>
          <p:cNvSpPr txBox="1"/>
          <p:nvPr/>
        </p:nvSpPr>
        <p:spPr>
          <a:xfrm>
            <a:off x="5739457" y="5480449"/>
            <a:ext cx="18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Carte BeagleBone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2E1EDDEB-0B3C-4675-B46E-E0A244FF86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73865" y="4663493"/>
            <a:ext cx="696501" cy="69650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E2F3CB5A-3555-4C17-9B10-612D2A71F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225" y="4728522"/>
            <a:ext cx="348260" cy="49415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50185D08-37F0-4ED7-8051-9F904DBA3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440" y="4604533"/>
            <a:ext cx="877470" cy="745461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AF8A164E-8C08-4199-A3B6-C5B9C6EC1BB4}"/>
              </a:ext>
            </a:extLst>
          </p:cNvPr>
          <p:cNvSpPr txBox="1"/>
          <p:nvPr/>
        </p:nvSpPr>
        <p:spPr>
          <a:xfrm>
            <a:off x="4869496" y="4192359"/>
            <a:ext cx="13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Liaison BLE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696B618-15E8-4716-BA9E-391C096379CD}"/>
              </a:ext>
            </a:extLst>
          </p:cNvPr>
          <p:cNvSpPr txBox="1"/>
          <p:nvPr/>
        </p:nvSpPr>
        <p:spPr>
          <a:xfrm>
            <a:off x="6905358" y="4191455"/>
            <a:ext cx="13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Liaison Wi-Fi</a:t>
            </a:r>
          </a:p>
        </p:txBody>
      </p:sp>
    </p:spTree>
    <p:extLst>
      <p:ext uri="{BB962C8B-B14F-4D97-AF65-F5344CB8AC3E}">
        <p14:creationId xmlns:p14="http://schemas.microsoft.com/office/powerpoint/2010/main" val="365667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E728FE2-4783-4CFB-B252-49FE6B6D70CE}"/>
              </a:ext>
            </a:extLst>
          </p:cNvPr>
          <p:cNvSpPr txBox="1"/>
          <p:nvPr/>
        </p:nvSpPr>
        <p:spPr>
          <a:xfrm>
            <a:off x="330543" y="604910"/>
            <a:ext cx="1145307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dirty="0"/>
              <a:t>Solution de localisation :</a:t>
            </a:r>
          </a:p>
          <a:p>
            <a:pPr algn="just"/>
            <a:r>
              <a:rPr lang="fr-FR" dirty="0"/>
              <a:t>L’émetteur BLE du capteur physio. émet un signal de façon cyclique (à déterminer) contenant son ID unique. Des balises</a:t>
            </a:r>
          </a:p>
          <a:p>
            <a:pPr algn="just"/>
            <a:r>
              <a:rPr lang="fr-FR" dirty="0"/>
              <a:t>seront disposées autour du terrain et capterons les signaux afin de calculer le RSSI et ainsi connaitre la distance séparant</a:t>
            </a:r>
          </a:p>
          <a:p>
            <a:pPr algn="just"/>
            <a:r>
              <a:rPr lang="fr-FR" dirty="0"/>
              <a:t>le capteur de chaque balise.</a:t>
            </a:r>
          </a:p>
          <a:p>
            <a:pPr algn="just"/>
            <a:r>
              <a:rPr lang="fr-FR" dirty="0"/>
              <a:t>Les balises transmettront ensuite leurs mesures à la Raspberry qui stockera les données en vue d’une utilisation future.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Avantages :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Simplicité de mise en œuvre, possibilité de le faire nous-mêmes.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Peu onéreux.</a:t>
            </a:r>
          </a:p>
          <a:p>
            <a:pPr marL="285750" indent="-285750" algn="just">
              <a:buFontTx/>
              <a:buChar char="-"/>
            </a:pPr>
            <a:endParaRPr lang="fr-FR" dirty="0"/>
          </a:p>
          <a:p>
            <a:pPr algn="just"/>
            <a:r>
              <a:rPr lang="fr-FR" dirty="0"/>
              <a:t>Inconvénients :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Peut être pas assez précis.</a:t>
            </a:r>
          </a:p>
          <a:p>
            <a:pPr marL="285750" indent="-285750" algn="just">
              <a:buFontTx/>
              <a:buChar char="-"/>
            </a:pPr>
            <a:r>
              <a:rPr lang="fr-FR" dirty="0"/>
              <a:t>Vitesse de détection qui pourrait ne pas être adaptée à une application dynamique et rapide.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  <a:p>
            <a:pPr algn="just"/>
            <a:r>
              <a:rPr lang="fr-FR" dirty="0"/>
              <a:t>Portée : 40 – 50m avec une précision comprise entre 1 et 3m.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51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A5884B8-F48E-4FFD-9650-4F201612FC0F}"/>
              </a:ext>
            </a:extLst>
          </p:cNvPr>
          <p:cNvSpPr/>
          <p:nvPr/>
        </p:nvSpPr>
        <p:spPr>
          <a:xfrm>
            <a:off x="1392303" y="428497"/>
            <a:ext cx="9594166" cy="42765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CD309C-8349-45C4-A3CC-94F01481F52C}"/>
              </a:ext>
            </a:extLst>
          </p:cNvPr>
          <p:cNvSpPr txBox="1"/>
          <p:nvPr/>
        </p:nvSpPr>
        <p:spPr>
          <a:xfrm>
            <a:off x="1716259" y="589174"/>
            <a:ext cx="8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Terrain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E2418B-AE40-42D4-AD05-0FB3D489D3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6895" y="2223231"/>
            <a:ext cx="524984" cy="68711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D8F3248-8BAB-4B3C-AED0-D35E38A2CD0E}"/>
              </a:ext>
            </a:extLst>
          </p:cNvPr>
          <p:cNvSpPr txBox="1"/>
          <p:nvPr/>
        </p:nvSpPr>
        <p:spPr>
          <a:xfrm>
            <a:off x="5760321" y="2910342"/>
            <a:ext cx="858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Capteur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0D12B5-84EF-4726-8B8B-764490AD14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6960" y="4298018"/>
            <a:ext cx="704850" cy="10001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0C0F68D-1A98-48AD-BC93-199EBDA0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16693" y="2068999"/>
            <a:ext cx="704850" cy="1000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57BC517-4E35-4664-BD00-6D0DFFB64A6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6960" y="0"/>
            <a:ext cx="704850" cy="10001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C433E67-87AC-4A18-A840-EBAB5BAD7F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1409" y="2066723"/>
            <a:ext cx="704850" cy="1000125"/>
          </a:xfrm>
          <a:prstGeom prst="rect">
            <a:avLst/>
          </a:prstGeom>
        </p:spPr>
      </p:pic>
      <p:sp>
        <p:nvSpPr>
          <p:cNvPr id="13" name="Éclair 12">
            <a:extLst>
              <a:ext uri="{FF2B5EF4-FFF2-40B4-BE49-F238E27FC236}">
                <a16:creationId xmlns:a16="http://schemas.microsoft.com/office/drawing/2014/main" id="{63F4C3F4-31A5-4D5A-BB26-ABA8313ECAFA}"/>
              </a:ext>
            </a:extLst>
          </p:cNvPr>
          <p:cNvSpPr/>
          <p:nvPr/>
        </p:nvSpPr>
        <p:spPr>
          <a:xfrm rot="14255386">
            <a:off x="5820849" y="1439720"/>
            <a:ext cx="784788" cy="51790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Éclair 14">
            <a:extLst>
              <a:ext uri="{FF2B5EF4-FFF2-40B4-BE49-F238E27FC236}">
                <a16:creationId xmlns:a16="http://schemas.microsoft.com/office/drawing/2014/main" id="{ADF171D4-8E1A-415E-BC8E-02433019394F}"/>
              </a:ext>
            </a:extLst>
          </p:cNvPr>
          <p:cNvSpPr/>
          <p:nvPr/>
        </p:nvSpPr>
        <p:spPr>
          <a:xfrm rot="3097136">
            <a:off x="5779032" y="3458322"/>
            <a:ext cx="784788" cy="51790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Éclair 15">
            <a:extLst>
              <a:ext uri="{FF2B5EF4-FFF2-40B4-BE49-F238E27FC236}">
                <a16:creationId xmlns:a16="http://schemas.microsoft.com/office/drawing/2014/main" id="{42B805F0-CAEE-468F-8E14-0374314D1ABA}"/>
              </a:ext>
            </a:extLst>
          </p:cNvPr>
          <p:cNvSpPr/>
          <p:nvPr/>
        </p:nvSpPr>
        <p:spPr>
          <a:xfrm rot="8316995">
            <a:off x="3403056" y="2154499"/>
            <a:ext cx="1207302" cy="82457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clair 16">
            <a:extLst>
              <a:ext uri="{FF2B5EF4-FFF2-40B4-BE49-F238E27FC236}">
                <a16:creationId xmlns:a16="http://schemas.microsoft.com/office/drawing/2014/main" id="{4E948913-664C-4474-808A-6115E501C353}"/>
              </a:ext>
            </a:extLst>
          </p:cNvPr>
          <p:cNvSpPr/>
          <p:nvPr/>
        </p:nvSpPr>
        <p:spPr>
          <a:xfrm rot="19166087">
            <a:off x="7459860" y="2157147"/>
            <a:ext cx="1207302" cy="82457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F42AB0A-0F39-4F70-BA21-CE97A0A68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309" y="5674119"/>
            <a:ext cx="687475" cy="782003"/>
          </a:xfrm>
          <a:prstGeom prst="rect">
            <a:avLst/>
          </a:prstGeom>
        </p:spPr>
      </p:pic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12456164-A520-4A21-9F3F-EF65BD007E21}"/>
              </a:ext>
            </a:extLst>
          </p:cNvPr>
          <p:cNvCxnSpPr>
            <a:cxnSpLocks/>
            <a:stCxn id="11" idx="1"/>
            <a:endCxn id="9" idx="1"/>
          </p:cNvCxnSpPr>
          <p:nvPr/>
        </p:nvCxnSpPr>
        <p:spPr>
          <a:xfrm rot="10800000" flipV="1">
            <a:off x="5836960" y="500063"/>
            <a:ext cx="12700" cy="4298018"/>
          </a:xfrm>
          <a:prstGeom prst="curvedConnector3">
            <a:avLst>
              <a:gd name="adj1" fmla="val 42369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4C8E876A-C4AE-4024-82CB-8000718BED48}"/>
              </a:ext>
            </a:extLst>
          </p:cNvPr>
          <p:cNvCxnSpPr>
            <a:stCxn id="12" idx="2"/>
            <a:endCxn id="9" idx="1"/>
          </p:cNvCxnSpPr>
          <p:nvPr/>
        </p:nvCxnSpPr>
        <p:spPr>
          <a:xfrm rot="16200000" flipH="1">
            <a:off x="2734781" y="1695901"/>
            <a:ext cx="1731233" cy="44731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rc 29">
            <a:extLst>
              <a:ext uri="{FF2B5EF4-FFF2-40B4-BE49-F238E27FC236}">
                <a16:creationId xmlns:a16="http://schemas.microsoft.com/office/drawing/2014/main" id="{AD5F84B9-9BE8-4B99-BF97-2D712CF91ED9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7890986" y="1719948"/>
            <a:ext cx="1728957" cy="4427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F31508A-D9B2-4CE7-8F23-38F96CDA71A4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flipH="1">
            <a:off x="6187047" y="5298143"/>
            <a:ext cx="2338" cy="37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5E7C3AA8-4E3A-414A-AF8B-9EFA579B8E92}"/>
              </a:ext>
            </a:extLst>
          </p:cNvPr>
          <p:cNvSpPr txBox="1"/>
          <p:nvPr/>
        </p:nvSpPr>
        <p:spPr>
          <a:xfrm>
            <a:off x="10321545" y="1697391"/>
            <a:ext cx="16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 du RSSI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FAB37D8-B425-4DA1-8722-72D049E0AFA5}"/>
              </a:ext>
            </a:extLst>
          </p:cNvPr>
          <p:cNvSpPr txBox="1"/>
          <p:nvPr/>
        </p:nvSpPr>
        <p:spPr>
          <a:xfrm>
            <a:off x="617896" y="4124782"/>
            <a:ext cx="2391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Envoi des mesures à la balise la plus proche de la Raspberry (pour limiter le problème de portée)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D74D4DB-5341-46D8-95CF-4277F0FE52CC}"/>
              </a:ext>
            </a:extLst>
          </p:cNvPr>
          <p:cNvSpPr txBox="1"/>
          <p:nvPr/>
        </p:nvSpPr>
        <p:spPr>
          <a:xfrm>
            <a:off x="6553769" y="5809791"/>
            <a:ext cx="295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Stockage des traitements des mesures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4328E72-A1A6-45D2-9AF8-26E451FE1DF2}"/>
              </a:ext>
            </a:extLst>
          </p:cNvPr>
          <p:cNvSpPr txBox="1"/>
          <p:nvPr/>
        </p:nvSpPr>
        <p:spPr>
          <a:xfrm>
            <a:off x="2751879" y="1420392"/>
            <a:ext cx="2589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Transmission de l’ID unique du capteur en continu</a:t>
            </a:r>
          </a:p>
        </p:txBody>
      </p:sp>
    </p:spTree>
    <p:extLst>
      <p:ext uri="{BB962C8B-B14F-4D97-AF65-F5344CB8AC3E}">
        <p14:creationId xmlns:p14="http://schemas.microsoft.com/office/powerpoint/2010/main" val="297151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C4FCDF3-4E0F-4587-9888-510FB5012081}"/>
              </a:ext>
            </a:extLst>
          </p:cNvPr>
          <p:cNvSpPr txBox="1"/>
          <p:nvPr/>
        </p:nvSpPr>
        <p:spPr>
          <a:xfrm>
            <a:off x="4378572" y="1338335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Beacon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D83225-3E4D-4CC0-A34E-37F5B74A16E0}"/>
              </a:ext>
            </a:extLst>
          </p:cNvPr>
          <p:cNvSpPr txBox="1"/>
          <p:nvPr/>
        </p:nvSpPr>
        <p:spPr>
          <a:xfrm>
            <a:off x="6854002" y="4268066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Beacon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1433C2-4F02-48E7-AD1B-524550DBDC35}"/>
              </a:ext>
            </a:extLst>
          </p:cNvPr>
          <p:cNvSpPr txBox="1"/>
          <p:nvPr/>
        </p:nvSpPr>
        <p:spPr>
          <a:xfrm>
            <a:off x="2353475" y="4339071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Beacon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39421D3-AE96-41CA-97DE-71C8DDBE5EDE}"/>
              </a:ext>
            </a:extLst>
          </p:cNvPr>
          <p:cNvSpPr txBox="1"/>
          <p:nvPr/>
        </p:nvSpPr>
        <p:spPr>
          <a:xfrm>
            <a:off x="5247250" y="268691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Module BLE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A513573-7285-477B-B2D0-BC32B794666B}"/>
              </a:ext>
            </a:extLst>
          </p:cNvPr>
          <p:cNvCxnSpPr>
            <a:cxnSpLocks/>
          </p:cNvCxnSpPr>
          <p:nvPr/>
        </p:nvCxnSpPr>
        <p:spPr>
          <a:xfrm>
            <a:off x="4783536" y="1590071"/>
            <a:ext cx="353685" cy="1288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CCDCF8E-82E9-4739-A544-FB4F64C928A2}"/>
              </a:ext>
            </a:extLst>
          </p:cNvPr>
          <p:cNvCxnSpPr>
            <a:cxnSpLocks/>
          </p:cNvCxnSpPr>
          <p:nvPr/>
        </p:nvCxnSpPr>
        <p:spPr>
          <a:xfrm flipH="1" flipV="1">
            <a:off x="5365134" y="3162327"/>
            <a:ext cx="1464859" cy="668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DFFCC3B-D0AD-4125-8315-6CEB6DC12C42}"/>
              </a:ext>
            </a:extLst>
          </p:cNvPr>
          <p:cNvCxnSpPr>
            <a:cxnSpLocks/>
          </p:cNvCxnSpPr>
          <p:nvPr/>
        </p:nvCxnSpPr>
        <p:spPr>
          <a:xfrm flipV="1">
            <a:off x="3402409" y="3274340"/>
            <a:ext cx="1522600" cy="733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4F7BB1D-E872-4015-8FCC-93C4A6A76D61}"/>
              </a:ext>
            </a:extLst>
          </p:cNvPr>
          <p:cNvSpPr txBox="1"/>
          <p:nvPr/>
        </p:nvSpPr>
        <p:spPr>
          <a:xfrm>
            <a:off x="4587627" y="21087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d1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065D9BF-7495-409B-AE1C-956509C48E59}"/>
              </a:ext>
            </a:extLst>
          </p:cNvPr>
          <p:cNvSpPr txBox="1"/>
          <p:nvPr/>
        </p:nvSpPr>
        <p:spPr>
          <a:xfrm>
            <a:off x="5487310" y="34304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d2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F8B6946-CBA4-44DD-B308-0E3CE18D7E6E}"/>
              </a:ext>
            </a:extLst>
          </p:cNvPr>
          <p:cNvSpPr txBox="1"/>
          <p:nvPr/>
        </p:nvSpPr>
        <p:spPr>
          <a:xfrm>
            <a:off x="3954429" y="320743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d3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2A343DE-E8F3-4406-8687-0F594DE2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97" y="2915741"/>
            <a:ext cx="348260" cy="49415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541965F-B901-4D23-B985-A7D79A47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4927" y="628716"/>
            <a:ext cx="742529" cy="74027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CCB671C-BAE7-4EEB-AD81-62F81D7016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0357" y="3540306"/>
            <a:ext cx="742529" cy="74027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4BED45C-CD1F-4B8D-A87D-EB97A9A9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19830" y="3641722"/>
            <a:ext cx="742529" cy="7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4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9E65B95-8027-47AC-B2D3-3E32ACE3277C}"/>
              </a:ext>
            </a:extLst>
          </p:cNvPr>
          <p:cNvSpPr txBox="1"/>
          <p:nvPr/>
        </p:nvSpPr>
        <p:spPr>
          <a:xfrm>
            <a:off x="3743288" y="3799139"/>
            <a:ext cx="999326" cy="36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Beacon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629EBC-717C-499C-8DB0-BF9BD9F40D45}"/>
              </a:ext>
            </a:extLst>
          </p:cNvPr>
          <p:cNvSpPr txBox="1"/>
          <p:nvPr/>
        </p:nvSpPr>
        <p:spPr>
          <a:xfrm>
            <a:off x="5641695" y="2028826"/>
            <a:ext cx="137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Module BLE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997FCD3-0D46-4C49-A66F-362A0B39166F}"/>
              </a:ext>
            </a:extLst>
          </p:cNvPr>
          <p:cNvSpPr/>
          <p:nvPr/>
        </p:nvSpPr>
        <p:spPr>
          <a:xfrm>
            <a:off x="2261937" y="1844843"/>
            <a:ext cx="3834063" cy="37217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C872D7C-2350-433F-98CA-D2C07685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50" y="2398158"/>
            <a:ext cx="348260" cy="4941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D7F1F53-E756-4969-A0EC-6B0D248A99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7703" y="3058860"/>
            <a:ext cx="742529" cy="7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0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9437E0B-CB7C-4E3E-917F-7C033ED63842}"/>
              </a:ext>
            </a:extLst>
          </p:cNvPr>
          <p:cNvSpPr txBox="1"/>
          <p:nvPr/>
        </p:nvSpPr>
        <p:spPr>
          <a:xfrm>
            <a:off x="2990499" y="4208128"/>
            <a:ext cx="13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Beacon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C511F2-2CEC-4CF5-841C-EC4F1AC05862}"/>
              </a:ext>
            </a:extLst>
          </p:cNvPr>
          <p:cNvSpPr txBox="1"/>
          <p:nvPr/>
        </p:nvSpPr>
        <p:spPr>
          <a:xfrm>
            <a:off x="5215539" y="2765513"/>
            <a:ext cx="143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Module BLE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FD2AA55-89A7-48DC-9CCC-190B2AAF37E0}"/>
              </a:ext>
            </a:extLst>
          </p:cNvPr>
          <p:cNvSpPr/>
          <p:nvPr/>
        </p:nvSpPr>
        <p:spPr>
          <a:xfrm>
            <a:off x="1347537" y="2213811"/>
            <a:ext cx="4010526" cy="3721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3469D7B-9597-4844-A193-DC859460E6A7}"/>
              </a:ext>
            </a:extLst>
          </p:cNvPr>
          <p:cNvSpPr/>
          <p:nvPr/>
        </p:nvSpPr>
        <p:spPr>
          <a:xfrm>
            <a:off x="5134955" y="762045"/>
            <a:ext cx="5420750" cy="51735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03A8651-26CD-456F-ADA0-A4D102FC7B2B}"/>
              </a:ext>
            </a:extLst>
          </p:cNvPr>
          <p:cNvSpPr/>
          <p:nvPr/>
        </p:nvSpPr>
        <p:spPr>
          <a:xfrm>
            <a:off x="5249224" y="4208128"/>
            <a:ext cx="211016" cy="211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BAF6F3-A384-464A-84BA-448AE1A4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825" y="2988093"/>
            <a:ext cx="348260" cy="49415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6952BB7-073F-4C5C-8E50-7963582086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1430" y="3432851"/>
            <a:ext cx="742529" cy="74027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97B4C64-3841-4C83-A9E5-A712F9316B02}"/>
              </a:ext>
            </a:extLst>
          </p:cNvPr>
          <p:cNvSpPr txBox="1"/>
          <p:nvPr/>
        </p:nvSpPr>
        <p:spPr>
          <a:xfrm>
            <a:off x="7449060" y="3540790"/>
            <a:ext cx="13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Beacon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E26B518-89C2-4B80-9C2A-6CFF76AF004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9991" y="2765513"/>
            <a:ext cx="742529" cy="7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0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AC0B040-E053-46D2-B2C0-F0E4A46863CC}"/>
              </a:ext>
            </a:extLst>
          </p:cNvPr>
          <p:cNvSpPr txBox="1"/>
          <p:nvPr/>
        </p:nvSpPr>
        <p:spPr>
          <a:xfrm>
            <a:off x="5760970" y="3487407"/>
            <a:ext cx="187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Module BLE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68DB2D2-830E-48A3-AF5D-15E4E419FF69}"/>
              </a:ext>
            </a:extLst>
          </p:cNvPr>
          <p:cNvSpPr/>
          <p:nvPr/>
        </p:nvSpPr>
        <p:spPr>
          <a:xfrm>
            <a:off x="1892968" y="2935705"/>
            <a:ext cx="4010526" cy="3721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7E94226-850E-4E81-980D-B945C500C789}"/>
              </a:ext>
            </a:extLst>
          </p:cNvPr>
          <p:cNvSpPr/>
          <p:nvPr/>
        </p:nvSpPr>
        <p:spPr>
          <a:xfrm>
            <a:off x="5680386" y="1483939"/>
            <a:ext cx="5420750" cy="51735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1D5F29-F926-485A-8285-9E9A97CE94E7}"/>
              </a:ext>
            </a:extLst>
          </p:cNvPr>
          <p:cNvSpPr txBox="1"/>
          <p:nvPr/>
        </p:nvSpPr>
        <p:spPr>
          <a:xfrm>
            <a:off x="4506207" y="2324352"/>
            <a:ext cx="87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Beacon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57869F6-A08E-4C65-9799-95BF904AB9DF}"/>
              </a:ext>
            </a:extLst>
          </p:cNvPr>
          <p:cNvSpPr/>
          <p:nvPr/>
        </p:nvSpPr>
        <p:spPr>
          <a:xfrm>
            <a:off x="2938899" y="289440"/>
            <a:ext cx="4010526" cy="3721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EDFA1A-ACEF-49A3-94BA-1BF84595C3F1}"/>
              </a:ext>
            </a:extLst>
          </p:cNvPr>
          <p:cNvSpPr txBox="1"/>
          <p:nvPr/>
        </p:nvSpPr>
        <p:spPr>
          <a:xfrm>
            <a:off x="7952806" y="4465791"/>
            <a:ext cx="87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Beacon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E189A5D-31FE-4274-9218-F2C3657A1CBD}"/>
              </a:ext>
            </a:extLst>
          </p:cNvPr>
          <p:cNvSpPr txBox="1"/>
          <p:nvPr/>
        </p:nvSpPr>
        <p:spPr>
          <a:xfrm>
            <a:off x="3433733" y="5093642"/>
            <a:ext cx="87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Beacon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354AA76-9F2E-4A91-B4C5-C7FEA8700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56" y="3664096"/>
            <a:ext cx="348260" cy="49415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7C8520E-4DB8-43A5-8D51-12C8EF0B85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896" y="1584073"/>
            <a:ext cx="742529" cy="74027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7CB4C86-381E-4D88-A499-ABBAF7F2B26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5595" y="3726511"/>
            <a:ext cx="742529" cy="74027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55723AB-CB82-49B6-9031-4301CFCB9A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0422" y="4353363"/>
            <a:ext cx="742529" cy="7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095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429</Words>
  <Application>Microsoft Office PowerPoint</Application>
  <PresentationFormat>Grand écran</PresentationFormat>
  <Paragraphs>74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LADRANGE Benoit</dc:creator>
  <cp:lastModifiedBy>Benoit LADRANGE</cp:lastModifiedBy>
  <cp:revision>17</cp:revision>
  <dcterms:created xsi:type="dcterms:W3CDTF">2017-10-03T08:46:59Z</dcterms:created>
  <dcterms:modified xsi:type="dcterms:W3CDTF">2018-01-24T19:01:30Z</dcterms:modified>
</cp:coreProperties>
</file>