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1" r:id="rId4"/>
    <p:sldId id="262" r:id="rId5"/>
    <p:sldId id="263" r:id="rId6"/>
    <p:sldId id="257" r:id="rId7"/>
    <p:sldId id="258" r:id="rId8"/>
    <p:sldId id="259"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1D31E-313C-43E8-A6D4-DA45382BF8FB}" type="datetimeFigureOut">
              <a:rPr lang="fr-FR" smtClean="0"/>
              <a:t>21/01/2018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1F528-A40E-4939-98D1-CD24930E763C}" type="slidenum">
              <a:rPr lang="fr-FR" smtClean="0"/>
              <a:t>‹N°›</a:t>
            </a:fld>
            <a:endParaRPr lang="fr-FR" dirty="0"/>
          </a:p>
        </p:txBody>
      </p:sp>
    </p:spTree>
    <p:extLst>
      <p:ext uri="{BB962C8B-B14F-4D97-AF65-F5344CB8AC3E}">
        <p14:creationId xmlns:p14="http://schemas.microsoft.com/office/powerpoint/2010/main" val="124482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http://www.sofiahub.unice.fr/student-projects/multi-standard-indoor-geolocalisation-system/</a:t>
            </a:r>
          </a:p>
        </p:txBody>
      </p:sp>
      <p:sp>
        <p:nvSpPr>
          <p:cNvPr id="4" name="Espace réservé du numéro de diapositive 3"/>
          <p:cNvSpPr>
            <a:spLocks noGrp="1"/>
          </p:cNvSpPr>
          <p:nvPr>
            <p:ph type="sldNum" sz="quarter" idx="10"/>
          </p:nvPr>
        </p:nvSpPr>
        <p:spPr/>
        <p:txBody>
          <a:bodyPr/>
          <a:lstStyle/>
          <a:p>
            <a:fld id="{A921F528-A40E-4939-98D1-CD24930E763C}" type="slidenum">
              <a:rPr lang="fr-FR" smtClean="0"/>
              <a:t>1</a:t>
            </a:fld>
            <a:endParaRPr lang="fr-FR" dirty="0"/>
          </a:p>
        </p:txBody>
      </p:sp>
    </p:spTree>
    <p:extLst>
      <p:ext uri="{BB962C8B-B14F-4D97-AF65-F5344CB8AC3E}">
        <p14:creationId xmlns:p14="http://schemas.microsoft.com/office/powerpoint/2010/main" val="2567881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921F528-A40E-4939-98D1-CD24930E763C}" type="slidenum">
              <a:rPr lang="fr-FR" smtClean="0"/>
              <a:t>7</a:t>
            </a:fld>
            <a:endParaRPr lang="fr-FR" dirty="0"/>
          </a:p>
        </p:txBody>
      </p:sp>
    </p:spTree>
    <p:extLst>
      <p:ext uri="{BB962C8B-B14F-4D97-AF65-F5344CB8AC3E}">
        <p14:creationId xmlns:p14="http://schemas.microsoft.com/office/powerpoint/2010/main" val="296050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F05D6-722E-4097-B4FA-3B41007C9D9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4A6BB19-A729-4268-BAF2-279EF1457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34C551F-1FC9-4CAC-97F9-F3EFF053DC87}"/>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5" name="Espace réservé du pied de page 4">
            <a:extLst>
              <a:ext uri="{FF2B5EF4-FFF2-40B4-BE49-F238E27FC236}">
                <a16:creationId xmlns:a16="http://schemas.microsoft.com/office/drawing/2014/main" id="{0370CB47-8336-4D92-9103-8FAE9E6DDA7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3B57E240-4352-473B-BD04-EFA6ABFFC1AB}"/>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60371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D5E83-1E43-4942-90B6-F0F323823E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2E6FCE6-2578-4EE3-A766-6B5D473339A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15F830-27E4-4650-A2E5-A9C5C3F4192A}"/>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5" name="Espace réservé du pied de page 4">
            <a:extLst>
              <a:ext uri="{FF2B5EF4-FFF2-40B4-BE49-F238E27FC236}">
                <a16:creationId xmlns:a16="http://schemas.microsoft.com/office/drawing/2014/main" id="{D7057500-BD7B-4080-9EA7-28575E7836B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EAE16EC-27EE-4C30-9EB9-365507B9BA63}"/>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165994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9D2BCD8-946C-46B4-B973-09E938CB439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10965AB-C74C-4417-9123-BBE9F363C6F7}"/>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6A34CB-FC17-49DD-8436-6F42EA145849}"/>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5" name="Espace réservé du pied de page 4">
            <a:extLst>
              <a:ext uri="{FF2B5EF4-FFF2-40B4-BE49-F238E27FC236}">
                <a16:creationId xmlns:a16="http://schemas.microsoft.com/office/drawing/2014/main" id="{4EAC5787-54C5-48FC-B2B9-204CC3CA4FCB}"/>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81747157-38F6-4F07-AF47-76AC6AB0D63F}"/>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252296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74999C-9A71-4D4B-B4C7-5E684D08C5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0E428B-387B-4C34-83B9-8724B2303833}"/>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C1F0F8-666E-44CB-B415-614C0140CA62}"/>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5" name="Espace réservé du pied de page 4">
            <a:extLst>
              <a:ext uri="{FF2B5EF4-FFF2-40B4-BE49-F238E27FC236}">
                <a16:creationId xmlns:a16="http://schemas.microsoft.com/office/drawing/2014/main" id="{C80419CA-846C-44FF-A2E8-AF546C1A3B5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85730827-863D-4B3F-AA48-8E91BF38911A}"/>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349974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4D98C-1720-4049-9AF0-4A48905A51C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107EAFE-5869-4FB3-B8C1-C9A9B3902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B96AC205-1BAC-46B5-9FAA-249BFCE85591}"/>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5" name="Espace réservé du pied de page 4">
            <a:extLst>
              <a:ext uri="{FF2B5EF4-FFF2-40B4-BE49-F238E27FC236}">
                <a16:creationId xmlns:a16="http://schemas.microsoft.com/office/drawing/2014/main" id="{FDC496FB-9E18-4E51-9507-6664CF4BA1B0}"/>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E0C1D9B5-AB4E-4E7A-8289-80C9B8C81B5C}"/>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322534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633F4-5447-4ABC-AAE8-65F3F2868AB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F4D0146-B5E8-47C4-B591-D0DD5187C484}"/>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4F92E5C-F25F-4D6C-8C22-2B22D3605F5B}"/>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87CC93B-24C8-4DFE-B1A8-9F7CB670585F}"/>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6" name="Espace réservé du pied de page 5">
            <a:extLst>
              <a:ext uri="{FF2B5EF4-FFF2-40B4-BE49-F238E27FC236}">
                <a16:creationId xmlns:a16="http://schemas.microsoft.com/office/drawing/2014/main" id="{1D9098B6-9FDC-4B5F-83EB-93BBB94F44A0}"/>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2A2B7AF2-4372-43FF-8871-91B8A95B6768}"/>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238084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E19A5C-2BAB-48CD-8B6E-D325110462B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4C6365C-7F5A-4924-B42B-8C829DE4F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909DCDB8-D7B1-45D7-AE13-5F063D6CFE24}"/>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18E4A78-7740-414D-9B48-3B886E021D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2FB9B7D-11F4-4460-96E6-49F0E1B3E93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F40185D-1F9A-4CDF-8496-16440B690493}"/>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8" name="Espace réservé du pied de page 7">
            <a:extLst>
              <a:ext uri="{FF2B5EF4-FFF2-40B4-BE49-F238E27FC236}">
                <a16:creationId xmlns:a16="http://schemas.microsoft.com/office/drawing/2014/main" id="{81B8E714-4006-44EB-AF40-0C2690EBE72F}"/>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152E8DED-52A1-4DAA-8B47-BB69FC6439F4}"/>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194603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3C395D-07D8-4773-8FC7-5C8739EB58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136EAAA-F3CE-43CF-BB33-A05067A6E3A9}"/>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4" name="Espace réservé du pied de page 3">
            <a:extLst>
              <a:ext uri="{FF2B5EF4-FFF2-40B4-BE49-F238E27FC236}">
                <a16:creationId xmlns:a16="http://schemas.microsoft.com/office/drawing/2014/main" id="{26F69A70-0CBD-42C0-8894-303D3B917D9F}"/>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8BFC596B-3FB0-4657-A610-FDCFA78399EA}"/>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424164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240562-F9B7-42ED-9D54-8778E95D7DD5}"/>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3" name="Espace réservé du pied de page 2">
            <a:extLst>
              <a:ext uri="{FF2B5EF4-FFF2-40B4-BE49-F238E27FC236}">
                <a16:creationId xmlns:a16="http://schemas.microsoft.com/office/drawing/2014/main" id="{80EE3AE8-B602-46F9-A8E4-43F790771528}"/>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3196A2D-DCD9-497B-8ACE-D3B96D3A6FBB}"/>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54452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C6668D-B2F0-4D9E-80EB-B79EB2771D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AF05D29-BAAA-40AD-A0C1-A2CBFE9B1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17DAE68-CD94-48EF-A802-A2D85E1F4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A98EAD7-A8BE-40BE-A8CA-A819E792CE32}"/>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6" name="Espace réservé du pied de page 5">
            <a:extLst>
              <a:ext uri="{FF2B5EF4-FFF2-40B4-BE49-F238E27FC236}">
                <a16:creationId xmlns:a16="http://schemas.microsoft.com/office/drawing/2014/main" id="{B6D12F95-F205-4016-9089-0D2C49F4E4C3}"/>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96D0DA93-9F5F-49FB-A04F-1C750B2B3BBD}"/>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347931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E3AAFC-B003-4C27-8D1C-0FB3CDDFD9E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4302BE3-0DFE-46EC-B482-4B4E23ED8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64793C21-CC2D-40E9-8E8A-08A59B0CC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4A75752-75BC-402F-8EC5-60C47827F21A}"/>
              </a:ext>
            </a:extLst>
          </p:cNvPr>
          <p:cNvSpPr>
            <a:spLocks noGrp="1"/>
          </p:cNvSpPr>
          <p:nvPr>
            <p:ph type="dt" sz="half" idx="10"/>
          </p:nvPr>
        </p:nvSpPr>
        <p:spPr/>
        <p:txBody>
          <a:bodyPr/>
          <a:lstStyle/>
          <a:p>
            <a:fld id="{398F7438-FBBE-45F7-9AB9-385A869ACE7F}" type="datetimeFigureOut">
              <a:rPr lang="fr-FR" smtClean="0"/>
              <a:t>21/01/2018</a:t>
            </a:fld>
            <a:endParaRPr lang="fr-FR" dirty="0"/>
          </a:p>
        </p:txBody>
      </p:sp>
      <p:sp>
        <p:nvSpPr>
          <p:cNvPr id="6" name="Espace réservé du pied de page 5">
            <a:extLst>
              <a:ext uri="{FF2B5EF4-FFF2-40B4-BE49-F238E27FC236}">
                <a16:creationId xmlns:a16="http://schemas.microsoft.com/office/drawing/2014/main" id="{F1B461EC-B0CC-42C2-A9B6-463A28D1A9B7}"/>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6B08F700-908F-484C-BA34-D851241EB23D}"/>
              </a:ext>
            </a:extLst>
          </p:cNvPr>
          <p:cNvSpPr>
            <a:spLocks noGrp="1"/>
          </p:cNvSpPr>
          <p:nvPr>
            <p:ph type="sldNum" sz="quarter" idx="12"/>
          </p:nvPr>
        </p:nvSpPr>
        <p:spPr/>
        <p:txBody>
          <a:bodyPr/>
          <a:lstStyle/>
          <a:p>
            <a:fld id="{6A3C158A-F378-4209-9B27-3A8486B5C18A}" type="slidenum">
              <a:rPr lang="fr-FR" smtClean="0"/>
              <a:t>‹N°›</a:t>
            </a:fld>
            <a:endParaRPr lang="fr-FR" dirty="0"/>
          </a:p>
        </p:txBody>
      </p:sp>
    </p:spTree>
    <p:extLst>
      <p:ext uri="{BB962C8B-B14F-4D97-AF65-F5344CB8AC3E}">
        <p14:creationId xmlns:p14="http://schemas.microsoft.com/office/powerpoint/2010/main" val="365561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FB0692B-E6C9-4BC8-9879-01DA4A6AD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8010DCD-DE87-40B3-9391-B996B675E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AD835B-502D-43FF-ADFE-58E50FF948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F7438-FBBE-45F7-9AB9-385A869ACE7F}" type="datetimeFigureOut">
              <a:rPr lang="fr-FR" smtClean="0"/>
              <a:t>21/01/2018</a:t>
            </a:fld>
            <a:endParaRPr lang="fr-FR" dirty="0"/>
          </a:p>
        </p:txBody>
      </p:sp>
      <p:sp>
        <p:nvSpPr>
          <p:cNvPr id="5" name="Espace réservé du pied de page 4">
            <a:extLst>
              <a:ext uri="{FF2B5EF4-FFF2-40B4-BE49-F238E27FC236}">
                <a16:creationId xmlns:a16="http://schemas.microsoft.com/office/drawing/2014/main" id="{26B3C6A7-4788-4762-A32B-09F6A0FCC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11606B34-5A20-4658-B7C7-EA0D30452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C158A-F378-4209-9B27-3A8486B5C18A}" type="slidenum">
              <a:rPr lang="fr-FR" smtClean="0"/>
              <a:t>‹N°›</a:t>
            </a:fld>
            <a:endParaRPr lang="fr-FR" dirty="0"/>
          </a:p>
        </p:txBody>
      </p:sp>
    </p:spTree>
    <p:extLst>
      <p:ext uri="{BB962C8B-B14F-4D97-AF65-F5344CB8AC3E}">
        <p14:creationId xmlns:p14="http://schemas.microsoft.com/office/powerpoint/2010/main" val="3161386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ltat de recherche d'images pour &quot;triangulation rfid&quot;">
            <a:extLst>
              <a:ext uri="{FF2B5EF4-FFF2-40B4-BE49-F238E27FC236}">
                <a16:creationId xmlns:a16="http://schemas.microsoft.com/office/drawing/2014/main" id="{BD925037-96BF-47EC-9D33-B3E135A62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9982" y="3004625"/>
            <a:ext cx="2943225" cy="326707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60D2D06-41DD-4D8B-89FE-F7CA69CEE986}"/>
              </a:ext>
            </a:extLst>
          </p:cNvPr>
          <p:cNvSpPr txBox="1"/>
          <p:nvPr/>
        </p:nvSpPr>
        <p:spPr>
          <a:xfrm>
            <a:off x="506436" y="548640"/>
            <a:ext cx="11380763" cy="2031325"/>
          </a:xfrm>
          <a:prstGeom prst="rect">
            <a:avLst/>
          </a:prstGeom>
          <a:noFill/>
        </p:spPr>
        <p:txBody>
          <a:bodyPr wrap="square" rtlCol="0">
            <a:spAutoFit/>
          </a:bodyPr>
          <a:lstStyle/>
          <a:p>
            <a:pPr algn="just"/>
            <a:r>
              <a:rPr lang="fr-FR" dirty="0"/>
              <a:t>Triangulation par un calcul du RSSI (Received Signal Strength Indication) avec minimum 2 antennes.</a:t>
            </a:r>
            <a:br>
              <a:rPr lang="fr-FR" dirty="0"/>
            </a:br>
            <a:br>
              <a:rPr lang="fr-FR" dirty="0"/>
            </a:br>
            <a:r>
              <a:rPr lang="fr-FR" dirty="0"/>
              <a:t>Solution : les tags RFID actifs (UWB ou UHF) transmettent en permanence une trame contenant leur identifiant unique. Ces tags seront détectés par 4 lecteurs RFID disposés autour du terrain qui transmettront à leur tour les données à une carte Raspberry via WiFi. Ainsi, la Raspberry centralisera les données issues des lecteurs et se chargera d’effectuer un traitement des informations afin de les rendre exploitables avant de les acheminer vers la tablette. Cette dernière aura accès à tout un panel d’informations par l’intermédiaire d’une application Android.</a:t>
            </a:r>
          </a:p>
        </p:txBody>
      </p:sp>
      <p:pic>
        <p:nvPicPr>
          <p:cNvPr id="1028" name="Picture 4" descr="Résultat de recherche d'images pour &quot;triangulation rfid&quot;">
            <a:extLst>
              <a:ext uri="{FF2B5EF4-FFF2-40B4-BE49-F238E27FC236}">
                <a16:creationId xmlns:a16="http://schemas.microsoft.com/office/drawing/2014/main" id="{3137AAE7-81A4-498E-A7A9-82E0CDC75F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584" y="3004625"/>
            <a:ext cx="2998813" cy="25607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our &quot;triangulation rfid&quot;">
            <a:extLst>
              <a:ext uri="{FF2B5EF4-FFF2-40B4-BE49-F238E27FC236}">
                <a16:creationId xmlns:a16="http://schemas.microsoft.com/office/drawing/2014/main" id="{F2EFEB2E-E9E9-4A3F-99E5-7B7337A9FC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8850" y="2566620"/>
            <a:ext cx="3998349" cy="2998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9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160765A5-3E63-46C3-A459-BC81BDAC338B}"/>
              </a:ext>
            </a:extLst>
          </p:cNvPr>
          <p:cNvSpPr/>
          <p:nvPr/>
        </p:nvSpPr>
        <p:spPr>
          <a:xfrm>
            <a:off x="5064369" y="2996418"/>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3448EF26-D985-4530-ACBF-CA2324DEEBB8}"/>
              </a:ext>
            </a:extLst>
          </p:cNvPr>
          <p:cNvPicPr>
            <a:picLocks noChangeAspect="1"/>
          </p:cNvPicPr>
          <p:nvPr/>
        </p:nvPicPr>
        <p:blipFill>
          <a:blip r:embed="rId2"/>
          <a:stretch>
            <a:fillRect/>
          </a:stretch>
        </p:blipFill>
        <p:spPr>
          <a:xfrm>
            <a:off x="4530969" y="540914"/>
            <a:ext cx="1066800" cy="857250"/>
          </a:xfrm>
          <a:prstGeom prst="rect">
            <a:avLst/>
          </a:prstGeom>
        </p:spPr>
      </p:pic>
      <p:sp>
        <p:nvSpPr>
          <p:cNvPr id="6" name="ZoneTexte 5">
            <a:extLst>
              <a:ext uri="{FF2B5EF4-FFF2-40B4-BE49-F238E27FC236}">
                <a16:creationId xmlns:a16="http://schemas.microsoft.com/office/drawing/2014/main" id="{FD623823-2E58-4E97-9063-08E74742A277}"/>
              </a:ext>
            </a:extLst>
          </p:cNvPr>
          <p:cNvSpPr txBox="1"/>
          <p:nvPr/>
        </p:nvSpPr>
        <p:spPr>
          <a:xfrm>
            <a:off x="4378572" y="1338335"/>
            <a:ext cx="1371594" cy="369332"/>
          </a:xfrm>
          <a:prstGeom prst="rect">
            <a:avLst/>
          </a:prstGeom>
          <a:noFill/>
        </p:spPr>
        <p:txBody>
          <a:bodyPr wrap="none" rtlCol="0">
            <a:spAutoFit/>
          </a:bodyPr>
          <a:lstStyle/>
          <a:p>
            <a:r>
              <a:rPr lang="fr-FR" dirty="0">
                <a:solidFill>
                  <a:schemeClr val="accent1">
                    <a:lumMod val="50000"/>
                  </a:schemeClr>
                </a:solidFill>
              </a:rPr>
              <a:t>Lecteur RFID</a:t>
            </a:r>
          </a:p>
        </p:txBody>
      </p:sp>
      <p:pic>
        <p:nvPicPr>
          <p:cNvPr id="7" name="Image 6">
            <a:extLst>
              <a:ext uri="{FF2B5EF4-FFF2-40B4-BE49-F238E27FC236}">
                <a16:creationId xmlns:a16="http://schemas.microsoft.com/office/drawing/2014/main" id="{0361C256-93BF-4B18-87FA-0C1AE462D386}"/>
              </a:ext>
            </a:extLst>
          </p:cNvPr>
          <p:cNvPicPr>
            <a:picLocks noChangeAspect="1"/>
          </p:cNvPicPr>
          <p:nvPr/>
        </p:nvPicPr>
        <p:blipFill>
          <a:blip r:embed="rId2"/>
          <a:stretch>
            <a:fillRect/>
          </a:stretch>
        </p:blipFill>
        <p:spPr>
          <a:xfrm>
            <a:off x="6740244" y="3341509"/>
            <a:ext cx="1066800" cy="857250"/>
          </a:xfrm>
          <a:prstGeom prst="rect">
            <a:avLst/>
          </a:prstGeom>
        </p:spPr>
      </p:pic>
      <p:sp>
        <p:nvSpPr>
          <p:cNvPr id="8" name="ZoneTexte 7">
            <a:extLst>
              <a:ext uri="{FF2B5EF4-FFF2-40B4-BE49-F238E27FC236}">
                <a16:creationId xmlns:a16="http://schemas.microsoft.com/office/drawing/2014/main" id="{0FC47320-64D9-47E9-98EB-91FA8FFA0BF5}"/>
              </a:ext>
            </a:extLst>
          </p:cNvPr>
          <p:cNvSpPr txBox="1"/>
          <p:nvPr/>
        </p:nvSpPr>
        <p:spPr>
          <a:xfrm>
            <a:off x="6587847" y="4198759"/>
            <a:ext cx="1371594" cy="369332"/>
          </a:xfrm>
          <a:prstGeom prst="rect">
            <a:avLst/>
          </a:prstGeom>
          <a:noFill/>
        </p:spPr>
        <p:txBody>
          <a:bodyPr wrap="none" rtlCol="0">
            <a:spAutoFit/>
          </a:bodyPr>
          <a:lstStyle/>
          <a:p>
            <a:r>
              <a:rPr lang="fr-FR" dirty="0">
                <a:solidFill>
                  <a:schemeClr val="accent1">
                    <a:lumMod val="50000"/>
                  </a:schemeClr>
                </a:solidFill>
              </a:rPr>
              <a:t>Lecteur RFID</a:t>
            </a:r>
          </a:p>
        </p:txBody>
      </p:sp>
      <p:pic>
        <p:nvPicPr>
          <p:cNvPr id="9" name="Image 8">
            <a:extLst>
              <a:ext uri="{FF2B5EF4-FFF2-40B4-BE49-F238E27FC236}">
                <a16:creationId xmlns:a16="http://schemas.microsoft.com/office/drawing/2014/main" id="{3E675B28-6666-4D57-81C6-38537D4576DB}"/>
              </a:ext>
            </a:extLst>
          </p:cNvPr>
          <p:cNvPicPr>
            <a:picLocks noChangeAspect="1"/>
          </p:cNvPicPr>
          <p:nvPr/>
        </p:nvPicPr>
        <p:blipFill>
          <a:blip r:embed="rId2"/>
          <a:stretch>
            <a:fillRect/>
          </a:stretch>
        </p:blipFill>
        <p:spPr>
          <a:xfrm>
            <a:off x="2505872" y="3481821"/>
            <a:ext cx="1066800" cy="857250"/>
          </a:xfrm>
          <a:prstGeom prst="rect">
            <a:avLst/>
          </a:prstGeom>
        </p:spPr>
      </p:pic>
      <p:sp>
        <p:nvSpPr>
          <p:cNvPr id="10" name="ZoneTexte 9">
            <a:extLst>
              <a:ext uri="{FF2B5EF4-FFF2-40B4-BE49-F238E27FC236}">
                <a16:creationId xmlns:a16="http://schemas.microsoft.com/office/drawing/2014/main" id="{7E576167-3B88-4CA5-8DF9-9ABB537C42A3}"/>
              </a:ext>
            </a:extLst>
          </p:cNvPr>
          <p:cNvSpPr txBox="1"/>
          <p:nvPr/>
        </p:nvSpPr>
        <p:spPr>
          <a:xfrm>
            <a:off x="2353475" y="4339071"/>
            <a:ext cx="1371594" cy="369332"/>
          </a:xfrm>
          <a:prstGeom prst="rect">
            <a:avLst/>
          </a:prstGeom>
          <a:noFill/>
        </p:spPr>
        <p:txBody>
          <a:bodyPr wrap="none" rtlCol="0">
            <a:spAutoFit/>
          </a:bodyPr>
          <a:lstStyle/>
          <a:p>
            <a:r>
              <a:rPr lang="fr-FR" dirty="0">
                <a:solidFill>
                  <a:schemeClr val="accent1">
                    <a:lumMod val="50000"/>
                  </a:schemeClr>
                </a:solidFill>
              </a:rPr>
              <a:t>Lecteur RFID</a:t>
            </a:r>
          </a:p>
        </p:txBody>
      </p:sp>
      <p:sp>
        <p:nvSpPr>
          <p:cNvPr id="11" name="ZoneTexte 10">
            <a:extLst>
              <a:ext uri="{FF2B5EF4-FFF2-40B4-BE49-F238E27FC236}">
                <a16:creationId xmlns:a16="http://schemas.microsoft.com/office/drawing/2014/main" id="{0C4FCED9-3355-43E0-9CCC-158B2FF0F24B}"/>
              </a:ext>
            </a:extLst>
          </p:cNvPr>
          <p:cNvSpPr txBox="1"/>
          <p:nvPr/>
        </p:nvSpPr>
        <p:spPr>
          <a:xfrm>
            <a:off x="5247250" y="2686915"/>
            <a:ext cx="498470" cy="369332"/>
          </a:xfrm>
          <a:prstGeom prst="rect">
            <a:avLst/>
          </a:prstGeom>
          <a:noFill/>
        </p:spPr>
        <p:txBody>
          <a:bodyPr wrap="none" rtlCol="0">
            <a:spAutoFit/>
          </a:bodyPr>
          <a:lstStyle/>
          <a:p>
            <a:r>
              <a:rPr lang="fr-FR" dirty="0">
                <a:solidFill>
                  <a:schemeClr val="accent1">
                    <a:lumMod val="50000"/>
                  </a:schemeClr>
                </a:solidFill>
              </a:rPr>
              <a:t>Tag</a:t>
            </a:r>
          </a:p>
        </p:txBody>
      </p:sp>
      <p:cxnSp>
        <p:nvCxnSpPr>
          <p:cNvPr id="13" name="Connecteur droit avec flèche 12">
            <a:extLst>
              <a:ext uri="{FF2B5EF4-FFF2-40B4-BE49-F238E27FC236}">
                <a16:creationId xmlns:a16="http://schemas.microsoft.com/office/drawing/2014/main" id="{CC4CB442-9706-4512-B4B6-C61D5DA73161}"/>
              </a:ext>
            </a:extLst>
          </p:cNvPr>
          <p:cNvCxnSpPr>
            <a:stCxn id="6" idx="2"/>
            <a:endCxn id="4" idx="0"/>
          </p:cNvCxnSpPr>
          <p:nvPr/>
        </p:nvCxnSpPr>
        <p:spPr>
          <a:xfrm>
            <a:off x="5064369" y="1707667"/>
            <a:ext cx="105508" cy="12887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350B9B33-40C6-45C7-AD34-0F39344390E8}"/>
              </a:ext>
            </a:extLst>
          </p:cNvPr>
          <p:cNvCxnSpPr>
            <a:stCxn id="7" idx="1"/>
            <a:endCxn id="4" idx="6"/>
          </p:cNvCxnSpPr>
          <p:nvPr/>
        </p:nvCxnSpPr>
        <p:spPr>
          <a:xfrm flipH="1" flipV="1">
            <a:off x="5275385" y="3101926"/>
            <a:ext cx="1464859" cy="6682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55733AE8-EE69-4873-B6D6-5072D031D6D5}"/>
              </a:ext>
            </a:extLst>
          </p:cNvPr>
          <p:cNvCxnSpPr>
            <a:stCxn id="9" idx="3"/>
            <a:endCxn id="4" idx="3"/>
          </p:cNvCxnSpPr>
          <p:nvPr/>
        </p:nvCxnSpPr>
        <p:spPr>
          <a:xfrm flipV="1">
            <a:off x="3572672" y="3176531"/>
            <a:ext cx="1522600" cy="7339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07DAF853-94E4-40F5-A8BC-81415326521C}"/>
              </a:ext>
            </a:extLst>
          </p:cNvPr>
          <p:cNvSpPr txBox="1"/>
          <p:nvPr/>
        </p:nvSpPr>
        <p:spPr>
          <a:xfrm>
            <a:off x="4587627" y="2108740"/>
            <a:ext cx="423514" cy="369332"/>
          </a:xfrm>
          <a:prstGeom prst="rect">
            <a:avLst/>
          </a:prstGeom>
          <a:noFill/>
        </p:spPr>
        <p:txBody>
          <a:bodyPr wrap="none" rtlCol="0">
            <a:spAutoFit/>
          </a:bodyPr>
          <a:lstStyle/>
          <a:p>
            <a:r>
              <a:rPr lang="fr-FR" dirty="0">
                <a:solidFill>
                  <a:schemeClr val="accent1">
                    <a:lumMod val="50000"/>
                  </a:schemeClr>
                </a:solidFill>
              </a:rPr>
              <a:t>d1</a:t>
            </a:r>
          </a:p>
        </p:txBody>
      </p:sp>
      <p:sp>
        <p:nvSpPr>
          <p:cNvPr id="19" name="ZoneTexte 18">
            <a:extLst>
              <a:ext uri="{FF2B5EF4-FFF2-40B4-BE49-F238E27FC236}">
                <a16:creationId xmlns:a16="http://schemas.microsoft.com/office/drawing/2014/main" id="{8A0A5D25-89D6-4175-9591-B4A9E5FF269B}"/>
              </a:ext>
            </a:extLst>
          </p:cNvPr>
          <p:cNvSpPr txBox="1"/>
          <p:nvPr/>
        </p:nvSpPr>
        <p:spPr>
          <a:xfrm>
            <a:off x="5487310" y="3430448"/>
            <a:ext cx="423514" cy="369332"/>
          </a:xfrm>
          <a:prstGeom prst="rect">
            <a:avLst/>
          </a:prstGeom>
          <a:noFill/>
        </p:spPr>
        <p:txBody>
          <a:bodyPr wrap="none" rtlCol="0">
            <a:spAutoFit/>
          </a:bodyPr>
          <a:lstStyle/>
          <a:p>
            <a:r>
              <a:rPr lang="fr-FR" dirty="0">
                <a:solidFill>
                  <a:schemeClr val="accent1">
                    <a:lumMod val="50000"/>
                  </a:schemeClr>
                </a:solidFill>
              </a:rPr>
              <a:t>d2</a:t>
            </a:r>
          </a:p>
        </p:txBody>
      </p:sp>
      <p:sp>
        <p:nvSpPr>
          <p:cNvPr id="20" name="ZoneTexte 19">
            <a:extLst>
              <a:ext uri="{FF2B5EF4-FFF2-40B4-BE49-F238E27FC236}">
                <a16:creationId xmlns:a16="http://schemas.microsoft.com/office/drawing/2014/main" id="{24CC108B-415D-47AB-BE17-220FB11B1D52}"/>
              </a:ext>
            </a:extLst>
          </p:cNvPr>
          <p:cNvSpPr txBox="1"/>
          <p:nvPr/>
        </p:nvSpPr>
        <p:spPr>
          <a:xfrm>
            <a:off x="3954429" y="3207434"/>
            <a:ext cx="423514" cy="369332"/>
          </a:xfrm>
          <a:prstGeom prst="rect">
            <a:avLst/>
          </a:prstGeom>
          <a:noFill/>
        </p:spPr>
        <p:txBody>
          <a:bodyPr wrap="none" rtlCol="0">
            <a:spAutoFit/>
          </a:bodyPr>
          <a:lstStyle/>
          <a:p>
            <a:r>
              <a:rPr lang="fr-FR" dirty="0">
                <a:solidFill>
                  <a:schemeClr val="accent1">
                    <a:lumMod val="50000"/>
                  </a:schemeClr>
                </a:solidFill>
              </a:rPr>
              <a:t>d3</a:t>
            </a:r>
          </a:p>
        </p:txBody>
      </p:sp>
    </p:spTree>
    <p:extLst>
      <p:ext uri="{BB962C8B-B14F-4D97-AF65-F5344CB8AC3E}">
        <p14:creationId xmlns:p14="http://schemas.microsoft.com/office/powerpoint/2010/main" val="354815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F0E3201-3482-4CCA-A616-E61157703882}"/>
              </a:ext>
            </a:extLst>
          </p:cNvPr>
          <p:cNvSpPr/>
          <p:nvPr/>
        </p:nvSpPr>
        <p:spPr>
          <a:xfrm>
            <a:off x="5866474" y="2627450"/>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7CD758F5-2BDF-4A86-B8CA-1D7A2873DF8D}"/>
              </a:ext>
            </a:extLst>
          </p:cNvPr>
          <p:cNvPicPr>
            <a:picLocks noChangeAspect="1"/>
          </p:cNvPicPr>
          <p:nvPr/>
        </p:nvPicPr>
        <p:blipFill>
          <a:blip r:embed="rId2"/>
          <a:stretch>
            <a:fillRect/>
          </a:stretch>
        </p:blipFill>
        <p:spPr>
          <a:xfrm>
            <a:off x="3692987" y="3000558"/>
            <a:ext cx="1066800" cy="857250"/>
          </a:xfrm>
          <a:prstGeom prst="rect">
            <a:avLst/>
          </a:prstGeom>
        </p:spPr>
      </p:pic>
      <p:sp>
        <p:nvSpPr>
          <p:cNvPr id="10" name="ZoneTexte 9">
            <a:extLst>
              <a:ext uri="{FF2B5EF4-FFF2-40B4-BE49-F238E27FC236}">
                <a16:creationId xmlns:a16="http://schemas.microsoft.com/office/drawing/2014/main" id="{48044431-0730-41AF-97B2-FCF36BDF13F5}"/>
              </a:ext>
            </a:extLst>
          </p:cNvPr>
          <p:cNvSpPr txBox="1"/>
          <p:nvPr/>
        </p:nvSpPr>
        <p:spPr>
          <a:xfrm>
            <a:off x="3540590" y="3857808"/>
            <a:ext cx="1371594" cy="369332"/>
          </a:xfrm>
          <a:prstGeom prst="rect">
            <a:avLst/>
          </a:prstGeom>
          <a:noFill/>
        </p:spPr>
        <p:txBody>
          <a:bodyPr wrap="square" rtlCol="0">
            <a:spAutoFit/>
          </a:bodyPr>
          <a:lstStyle/>
          <a:p>
            <a:r>
              <a:rPr lang="fr-FR" dirty="0">
                <a:solidFill>
                  <a:schemeClr val="accent1">
                    <a:lumMod val="50000"/>
                  </a:schemeClr>
                </a:solidFill>
              </a:rPr>
              <a:t>Lecteur RFID</a:t>
            </a:r>
          </a:p>
        </p:txBody>
      </p:sp>
      <p:sp>
        <p:nvSpPr>
          <p:cNvPr id="11" name="ZoneTexte 10">
            <a:extLst>
              <a:ext uri="{FF2B5EF4-FFF2-40B4-BE49-F238E27FC236}">
                <a16:creationId xmlns:a16="http://schemas.microsoft.com/office/drawing/2014/main" id="{8C28B318-A924-4B6D-9006-96EA6E9D693D}"/>
              </a:ext>
            </a:extLst>
          </p:cNvPr>
          <p:cNvSpPr txBox="1"/>
          <p:nvPr/>
        </p:nvSpPr>
        <p:spPr>
          <a:xfrm>
            <a:off x="6049355" y="2317947"/>
            <a:ext cx="498470" cy="369332"/>
          </a:xfrm>
          <a:prstGeom prst="rect">
            <a:avLst/>
          </a:prstGeom>
          <a:noFill/>
        </p:spPr>
        <p:txBody>
          <a:bodyPr wrap="square" rtlCol="0">
            <a:spAutoFit/>
          </a:bodyPr>
          <a:lstStyle/>
          <a:p>
            <a:r>
              <a:rPr lang="fr-FR" dirty="0">
                <a:solidFill>
                  <a:schemeClr val="accent1">
                    <a:lumMod val="50000"/>
                  </a:schemeClr>
                </a:solidFill>
              </a:rPr>
              <a:t>Tag</a:t>
            </a:r>
          </a:p>
        </p:txBody>
      </p:sp>
      <p:sp>
        <p:nvSpPr>
          <p:cNvPr id="18" name="Ellipse 17">
            <a:extLst>
              <a:ext uri="{FF2B5EF4-FFF2-40B4-BE49-F238E27FC236}">
                <a16:creationId xmlns:a16="http://schemas.microsoft.com/office/drawing/2014/main" id="{DDDDA84D-84C9-47D9-99D3-6C1E5AE5A4FE}"/>
              </a:ext>
            </a:extLst>
          </p:cNvPr>
          <p:cNvSpPr/>
          <p:nvPr/>
        </p:nvSpPr>
        <p:spPr>
          <a:xfrm>
            <a:off x="2261937" y="1844843"/>
            <a:ext cx="4010526" cy="37217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4521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9DD3A548-C4BE-4EF5-AC16-0BC737CD15DA}"/>
              </a:ext>
            </a:extLst>
          </p:cNvPr>
          <p:cNvSpPr/>
          <p:nvPr/>
        </p:nvSpPr>
        <p:spPr>
          <a:xfrm>
            <a:off x="5032659" y="3075016"/>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66112052-CA65-40C2-B6CE-F601A3092AFB}"/>
              </a:ext>
            </a:extLst>
          </p:cNvPr>
          <p:cNvPicPr>
            <a:picLocks noChangeAspect="1"/>
          </p:cNvPicPr>
          <p:nvPr/>
        </p:nvPicPr>
        <p:blipFill>
          <a:blip r:embed="rId2"/>
          <a:stretch>
            <a:fillRect/>
          </a:stretch>
        </p:blipFill>
        <p:spPr>
          <a:xfrm>
            <a:off x="2778587" y="3369526"/>
            <a:ext cx="1066800" cy="857250"/>
          </a:xfrm>
          <a:prstGeom prst="rect">
            <a:avLst/>
          </a:prstGeom>
        </p:spPr>
      </p:pic>
      <p:sp>
        <p:nvSpPr>
          <p:cNvPr id="6" name="ZoneTexte 5">
            <a:extLst>
              <a:ext uri="{FF2B5EF4-FFF2-40B4-BE49-F238E27FC236}">
                <a16:creationId xmlns:a16="http://schemas.microsoft.com/office/drawing/2014/main" id="{03D7ADA4-0655-4120-8F3E-4218EDA5F4C5}"/>
              </a:ext>
            </a:extLst>
          </p:cNvPr>
          <p:cNvSpPr txBox="1"/>
          <p:nvPr/>
        </p:nvSpPr>
        <p:spPr>
          <a:xfrm>
            <a:off x="2626190" y="4226776"/>
            <a:ext cx="1371594" cy="369332"/>
          </a:xfrm>
          <a:prstGeom prst="rect">
            <a:avLst/>
          </a:prstGeom>
          <a:noFill/>
        </p:spPr>
        <p:txBody>
          <a:bodyPr wrap="square" rtlCol="0">
            <a:spAutoFit/>
          </a:bodyPr>
          <a:lstStyle/>
          <a:p>
            <a:r>
              <a:rPr lang="fr-FR" dirty="0">
                <a:solidFill>
                  <a:schemeClr val="accent1">
                    <a:lumMod val="50000"/>
                  </a:schemeClr>
                </a:solidFill>
              </a:rPr>
              <a:t>Lecteur RFID</a:t>
            </a:r>
          </a:p>
        </p:txBody>
      </p:sp>
      <p:sp>
        <p:nvSpPr>
          <p:cNvPr id="7" name="ZoneTexte 6">
            <a:extLst>
              <a:ext uri="{FF2B5EF4-FFF2-40B4-BE49-F238E27FC236}">
                <a16:creationId xmlns:a16="http://schemas.microsoft.com/office/drawing/2014/main" id="{129C2240-A051-4FA0-9BAB-CD639A6645A2}"/>
              </a:ext>
            </a:extLst>
          </p:cNvPr>
          <p:cNvSpPr txBox="1"/>
          <p:nvPr/>
        </p:nvSpPr>
        <p:spPr>
          <a:xfrm>
            <a:off x="5215540" y="2765513"/>
            <a:ext cx="498470" cy="369332"/>
          </a:xfrm>
          <a:prstGeom prst="rect">
            <a:avLst/>
          </a:prstGeom>
          <a:noFill/>
        </p:spPr>
        <p:txBody>
          <a:bodyPr wrap="square" rtlCol="0">
            <a:spAutoFit/>
          </a:bodyPr>
          <a:lstStyle/>
          <a:p>
            <a:r>
              <a:rPr lang="fr-FR" dirty="0">
                <a:solidFill>
                  <a:schemeClr val="accent1">
                    <a:lumMod val="50000"/>
                  </a:schemeClr>
                </a:solidFill>
              </a:rPr>
              <a:t>Tag</a:t>
            </a:r>
          </a:p>
        </p:txBody>
      </p:sp>
      <p:sp>
        <p:nvSpPr>
          <p:cNvPr id="8" name="Ellipse 7">
            <a:extLst>
              <a:ext uri="{FF2B5EF4-FFF2-40B4-BE49-F238E27FC236}">
                <a16:creationId xmlns:a16="http://schemas.microsoft.com/office/drawing/2014/main" id="{13CD7F6C-8667-42F8-B64C-B13F2C3ACD86}"/>
              </a:ext>
            </a:extLst>
          </p:cNvPr>
          <p:cNvSpPr/>
          <p:nvPr/>
        </p:nvSpPr>
        <p:spPr>
          <a:xfrm>
            <a:off x="1347537" y="2213811"/>
            <a:ext cx="4010526" cy="37217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36E774A3-D701-4424-916B-02D64FBD8EBE}"/>
              </a:ext>
            </a:extLst>
          </p:cNvPr>
          <p:cNvPicPr>
            <a:picLocks noChangeAspect="1"/>
          </p:cNvPicPr>
          <p:nvPr/>
        </p:nvPicPr>
        <p:blipFill>
          <a:blip r:embed="rId2"/>
          <a:stretch>
            <a:fillRect/>
          </a:stretch>
        </p:blipFill>
        <p:spPr>
          <a:xfrm>
            <a:off x="7449924" y="2627622"/>
            <a:ext cx="1066800" cy="857250"/>
          </a:xfrm>
          <a:prstGeom prst="rect">
            <a:avLst/>
          </a:prstGeom>
        </p:spPr>
      </p:pic>
      <p:sp>
        <p:nvSpPr>
          <p:cNvPr id="11" name="ZoneTexte 10">
            <a:extLst>
              <a:ext uri="{FF2B5EF4-FFF2-40B4-BE49-F238E27FC236}">
                <a16:creationId xmlns:a16="http://schemas.microsoft.com/office/drawing/2014/main" id="{F054929D-4F6F-4C8F-8986-CF9B0C9C4E13}"/>
              </a:ext>
            </a:extLst>
          </p:cNvPr>
          <p:cNvSpPr txBox="1"/>
          <p:nvPr/>
        </p:nvSpPr>
        <p:spPr>
          <a:xfrm>
            <a:off x="7297527" y="3484872"/>
            <a:ext cx="1371594" cy="369332"/>
          </a:xfrm>
          <a:prstGeom prst="rect">
            <a:avLst/>
          </a:prstGeom>
          <a:noFill/>
        </p:spPr>
        <p:txBody>
          <a:bodyPr wrap="square" rtlCol="0">
            <a:spAutoFit/>
          </a:bodyPr>
          <a:lstStyle/>
          <a:p>
            <a:r>
              <a:rPr lang="fr-FR" dirty="0">
                <a:solidFill>
                  <a:schemeClr val="accent1">
                    <a:lumMod val="50000"/>
                  </a:schemeClr>
                </a:solidFill>
              </a:rPr>
              <a:t>Lecteur RFID</a:t>
            </a:r>
          </a:p>
        </p:txBody>
      </p:sp>
      <p:sp>
        <p:nvSpPr>
          <p:cNvPr id="13" name="Ellipse 12">
            <a:extLst>
              <a:ext uri="{FF2B5EF4-FFF2-40B4-BE49-F238E27FC236}">
                <a16:creationId xmlns:a16="http://schemas.microsoft.com/office/drawing/2014/main" id="{96AAD747-01A5-49D8-8C98-828762AD5AA3}"/>
              </a:ext>
            </a:extLst>
          </p:cNvPr>
          <p:cNvSpPr/>
          <p:nvPr/>
        </p:nvSpPr>
        <p:spPr>
          <a:xfrm>
            <a:off x="5134955" y="762045"/>
            <a:ext cx="5420750" cy="5173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D77ED6AA-C86F-40F2-AD07-1DFE51605E97}"/>
              </a:ext>
            </a:extLst>
          </p:cNvPr>
          <p:cNvSpPr/>
          <p:nvPr/>
        </p:nvSpPr>
        <p:spPr>
          <a:xfrm>
            <a:off x="5249224" y="4208128"/>
            <a:ext cx="211016" cy="2110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63640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78E0A1D6-093D-466F-8B3D-E19F0FE1D69B}"/>
              </a:ext>
            </a:extLst>
          </p:cNvPr>
          <p:cNvSpPr/>
          <p:nvPr/>
        </p:nvSpPr>
        <p:spPr>
          <a:xfrm>
            <a:off x="5578090" y="3796910"/>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EEA4AF0F-3C05-4BB0-83F0-D9B7C4BED2FA}"/>
              </a:ext>
            </a:extLst>
          </p:cNvPr>
          <p:cNvPicPr>
            <a:picLocks noChangeAspect="1"/>
          </p:cNvPicPr>
          <p:nvPr/>
        </p:nvPicPr>
        <p:blipFill>
          <a:blip r:embed="rId2"/>
          <a:stretch>
            <a:fillRect/>
          </a:stretch>
        </p:blipFill>
        <p:spPr>
          <a:xfrm>
            <a:off x="3324018" y="4091420"/>
            <a:ext cx="1066800" cy="857250"/>
          </a:xfrm>
          <a:prstGeom prst="rect">
            <a:avLst/>
          </a:prstGeom>
        </p:spPr>
      </p:pic>
      <p:sp>
        <p:nvSpPr>
          <p:cNvPr id="6" name="ZoneTexte 5">
            <a:extLst>
              <a:ext uri="{FF2B5EF4-FFF2-40B4-BE49-F238E27FC236}">
                <a16:creationId xmlns:a16="http://schemas.microsoft.com/office/drawing/2014/main" id="{B670B720-2E02-4E84-AEDE-B5FCFE90F409}"/>
              </a:ext>
            </a:extLst>
          </p:cNvPr>
          <p:cNvSpPr txBox="1"/>
          <p:nvPr/>
        </p:nvSpPr>
        <p:spPr>
          <a:xfrm>
            <a:off x="3171621" y="4948670"/>
            <a:ext cx="1371594" cy="369332"/>
          </a:xfrm>
          <a:prstGeom prst="rect">
            <a:avLst/>
          </a:prstGeom>
          <a:noFill/>
        </p:spPr>
        <p:txBody>
          <a:bodyPr wrap="square" rtlCol="0">
            <a:spAutoFit/>
          </a:bodyPr>
          <a:lstStyle/>
          <a:p>
            <a:r>
              <a:rPr lang="fr-FR" dirty="0">
                <a:solidFill>
                  <a:schemeClr val="accent1">
                    <a:lumMod val="50000"/>
                  </a:schemeClr>
                </a:solidFill>
              </a:rPr>
              <a:t>Lecteur RFID</a:t>
            </a:r>
          </a:p>
        </p:txBody>
      </p:sp>
      <p:sp>
        <p:nvSpPr>
          <p:cNvPr id="7" name="ZoneTexte 6">
            <a:extLst>
              <a:ext uri="{FF2B5EF4-FFF2-40B4-BE49-F238E27FC236}">
                <a16:creationId xmlns:a16="http://schemas.microsoft.com/office/drawing/2014/main" id="{5D41C123-5F76-45E6-97C0-2ED11BE9DA93}"/>
              </a:ext>
            </a:extLst>
          </p:cNvPr>
          <p:cNvSpPr txBox="1"/>
          <p:nvPr/>
        </p:nvSpPr>
        <p:spPr>
          <a:xfrm>
            <a:off x="5760971" y="3487407"/>
            <a:ext cx="498470" cy="369332"/>
          </a:xfrm>
          <a:prstGeom prst="rect">
            <a:avLst/>
          </a:prstGeom>
          <a:noFill/>
        </p:spPr>
        <p:txBody>
          <a:bodyPr wrap="square" rtlCol="0">
            <a:spAutoFit/>
          </a:bodyPr>
          <a:lstStyle/>
          <a:p>
            <a:r>
              <a:rPr lang="fr-FR" dirty="0">
                <a:solidFill>
                  <a:schemeClr val="accent1">
                    <a:lumMod val="50000"/>
                  </a:schemeClr>
                </a:solidFill>
              </a:rPr>
              <a:t>Tag</a:t>
            </a:r>
          </a:p>
        </p:txBody>
      </p:sp>
      <p:sp>
        <p:nvSpPr>
          <p:cNvPr id="8" name="Ellipse 7">
            <a:extLst>
              <a:ext uri="{FF2B5EF4-FFF2-40B4-BE49-F238E27FC236}">
                <a16:creationId xmlns:a16="http://schemas.microsoft.com/office/drawing/2014/main" id="{47B4AA2A-E957-4957-A020-C14DA9B527AE}"/>
              </a:ext>
            </a:extLst>
          </p:cNvPr>
          <p:cNvSpPr/>
          <p:nvPr/>
        </p:nvSpPr>
        <p:spPr>
          <a:xfrm>
            <a:off x="1892968" y="2935705"/>
            <a:ext cx="4010526" cy="37217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79294419-C09D-418C-8940-3600BB0C2096}"/>
              </a:ext>
            </a:extLst>
          </p:cNvPr>
          <p:cNvPicPr>
            <a:picLocks noChangeAspect="1"/>
          </p:cNvPicPr>
          <p:nvPr/>
        </p:nvPicPr>
        <p:blipFill>
          <a:blip r:embed="rId2"/>
          <a:stretch>
            <a:fillRect/>
          </a:stretch>
        </p:blipFill>
        <p:spPr>
          <a:xfrm>
            <a:off x="7995355" y="3349516"/>
            <a:ext cx="1066800" cy="857250"/>
          </a:xfrm>
          <a:prstGeom prst="rect">
            <a:avLst/>
          </a:prstGeom>
        </p:spPr>
      </p:pic>
      <p:sp>
        <p:nvSpPr>
          <p:cNvPr id="10" name="ZoneTexte 9">
            <a:extLst>
              <a:ext uri="{FF2B5EF4-FFF2-40B4-BE49-F238E27FC236}">
                <a16:creationId xmlns:a16="http://schemas.microsoft.com/office/drawing/2014/main" id="{B2DCF21E-05F5-400D-B484-DB4022145D6C}"/>
              </a:ext>
            </a:extLst>
          </p:cNvPr>
          <p:cNvSpPr txBox="1"/>
          <p:nvPr/>
        </p:nvSpPr>
        <p:spPr>
          <a:xfrm>
            <a:off x="7842958" y="4206766"/>
            <a:ext cx="1371594" cy="369332"/>
          </a:xfrm>
          <a:prstGeom prst="rect">
            <a:avLst/>
          </a:prstGeom>
          <a:noFill/>
        </p:spPr>
        <p:txBody>
          <a:bodyPr wrap="square" rtlCol="0">
            <a:spAutoFit/>
          </a:bodyPr>
          <a:lstStyle/>
          <a:p>
            <a:r>
              <a:rPr lang="fr-FR" dirty="0">
                <a:solidFill>
                  <a:schemeClr val="accent1">
                    <a:lumMod val="50000"/>
                  </a:schemeClr>
                </a:solidFill>
              </a:rPr>
              <a:t>Lecteur RFID</a:t>
            </a:r>
          </a:p>
        </p:txBody>
      </p:sp>
      <p:sp>
        <p:nvSpPr>
          <p:cNvPr id="11" name="Ellipse 10">
            <a:extLst>
              <a:ext uri="{FF2B5EF4-FFF2-40B4-BE49-F238E27FC236}">
                <a16:creationId xmlns:a16="http://schemas.microsoft.com/office/drawing/2014/main" id="{01B1D002-5477-41A8-98BB-F5E55C4CCA37}"/>
              </a:ext>
            </a:extLst>
          </p:cNvPr>
          <p:cNvSpPr/>
          <p:nvPr/>
        </p:nvSpPr>
        <p:spPr>
          <a:xfrm>
            <a:off x="5680386" y="1483939"/>
            <a:ext cx="5420750" cy="5173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A7C375AE-7D3C-46FE-A53D-5ECC0388521D}"/>
              </a:ext>
            </a:extLst>
          </p:cNvPr>
          <p:cNvPicPr>
            <a:picLocks noChangeAspect="1"/>
          </p:cNvPicPr>
          <p:nvPr/>
        </p:nvPicPr>
        <p:blipFill>
          <a:blip r:embed="rId2"/>
          <a:stretch>
            <a:fillRect/>
          </a:stretch>
        </p:blipFill>
        <p:spPr>
          <a:xfrm>
            <a:off x="4426004" y="1290639"/>
            <a:ext cx="1066800" cy="857250"/>
          </a:xfrm>
          <a:prstGeom prst="rect">
            <a:avLst/>
          </a:prstGeom>
        </p:spPr>
      </p:pic>
      <p:sp>
        <p:nvSpPr>
          <p:cNvPr id="14" name="ZoneTexte 13">
            <a:extLst>
              <a:ext uri="{FF2B5EF4-FFF2-40B4-BE49-F238E27FC236}">
                <a16:creationId xmlns:a16="http://schemas.microsoft.com/office/drawing/2014/main" id="{AE32E70D-C9C1-4706-8ED8-44A7B5539238}"/>
              </a:ext>
            </a:extLst>
          </p:cNvPr>
          <p:cNvSpPr txBox="1"/>
          <p:nvPr/>
        </p:nvSpPr>
        <p:spPr>
          <a:xfrm>
            <a:off x="4273607" y="2147889"/>
            <a:ext cx="1371594" cy="369332"/>
          </a:xfrm>
          <a:prstGeom prst="rect">
            <a:avLst/>
          </a:prstGeom>
          <a:noFill/>
        </p:spPr>
        <p:txBody>
          <a:bodyPr wrap="square" rtlCol="0">
            <a:spAutoFit/>
          </a:bodyPr>
          <a:lstStyle/>
          <a:p>
            <a:r>
              <a:rPr lang="fr-FR" dirty="0">
                <a:solidFill>
                  <a:schemeClr val="accent1">
                    <a:lumMod val="50000"/>
                  </a:schemeClr>
                </a:solidFill>
              </a:rPr>
              <a:t>Lecteur RFID</a:t>
            </a:r>
          </a:p>
        </p:txBody>
      </p:sp>
      <p:sp>
        <p:nvSpPr>
          <p:cNvPr id="15" name="Ellipse 14">
            <a:extLst>
              <a:ext uri="{FF2B5EF4-FFF2-40B4-BE49-F238E27FC236}">
                <a16:creationId xmlns:a16="http://schemas.microsoft.com/office/drawing/2014/main" id="{1A09CDDC-4C80-49B3-9613-7E8CBAEB6518}"/>
              </a:ext>
            </a:extLst>
          </p:cNvPr>
          <p:cNvSpPr/>
          <p:nvPr/>
        </p:nvSpPr>
        <p:spPr>
          <a:xfrm>
            <a:off x="2938899" y="289440"/>
            <a:ext cx="4010526" cy="37217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362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EC93B16-A56E-4442-9C34-02B56EC5D915}"/>
              </a:ext>
            </a:extLst>
          </p:cNvPr>
          <p:cNvSpPr txBox="1"/>
          <p:nvPr/>
        </p:nvSpPr>
        <p:spPr>
          <a:xfrm>
            <a:off x="506436" y="548640"/>
            <a:ext cx="11380763" cy="4524315"/>
          </a:xfrm>
          <a:prstGeom prst="rect">
            <a:avLst/>
          </a:prstGeom>
          <a:noFill/>
        </p:spPr>
        <p:txBody>
          <a:bodyPr wrap="square" rtlCol="0">
            <a:spAutoFit/>
          </a:bodyPr>
          <a:lstStyle/>
          <a:p>
            <a:pPr algn="just"/>
            <a:r>
              <a:rPr lang="fr-FR" b="1" u="sng" dirty="0"/>
              <a:t>Equipement hardware</a:t>
            </a:r>
            <a:r>
              <a:rPr lang="fr-FR" b="1" dirty="0"/>
              <a:t> </a:t>
            </a:r>
            <a:r>
              <a:rPr lang="fr-FR" dirty="0"/>
              <a:t>:</a:t>
            </a:r>
          </a:p>
          <a:p>
            <a:pPr marL="285750" indent="-285750" algn="just">
              <a:buFontTx/>
              <a:buChar char="-"/>
            </a:pPr>
            <a:r>
              <a:rPr lang="fr-FR" dirty="0"/>
              <a:t>4 lecteurs RFID.</a:t>
            </a:r>
          </a:p>
          <a:p>
            <a:pPr marL="285750" indent="-285750" algn="just">
              <a:buFontTx/>
              <a:buChar char="-"/>
            </a:pPr>
            <a:r>
              <a:rPr lang="fr-FR" dirty="0"/>
              <a:t>Un lot de tags RFID actifs.</a:t>
            </a:r>
          </a:p>
          <a:p>
            <a:pPr marL="285750" indent="-285750" algn="just">
              <a:buFontTx/>
              <a:buChar char="-"/>
            </a:pPr>
            <a:r>
              <a:rPr lang="fr-FR" dirty="0"/>
              <a:t>Eventuellement un appareil de paramétrage des tags si cette fonction n’est pas supportée directement par les lecteurs.</a:t>
            </a:r>
          </a:p>
          <a:p>
            <a:pPr marL="285750" indent="-285750" algn="just">
              <a:buFontTx/>
              <a:buChar char="-"/>
            </a:pPr>
            <a:r>
              <a:rPr lang="fr-FR" dirty="0"/>
              <a:t>1 carte Raspberry.</a:t>
            </a:r>
          </a:p>
          <a:p>
            <a:pPr marL="285750" indent="-285750" algn="just">
              <a:buFontTx/>
              <a:buChar char="-"/>
            </a:pPr>
            <a:r>
              <a:rPr lang="fr-FR" dirty="0"/>
              <a:t>1 tablette Android.</a:t>
            </a:r>
          </a:p>
          <a:p>
            <a:pPr marL="285750" indent="-285750" algn="just">
              <a:buFontTx/>
              <a:buChar char="-"/>
            </a:pPr>
            <a:r>
              <a:rPr lang="fr-FR" dirty="0"/>
              <a:t>Un lot de capteurs physiologiques (accéléromètre, module Bluetooth, capteur de fréquence cardiaque, température…).</a:t>
            </a:r>
          </a:p>
          <a:p>
            <a:pPr marL="285750" indent="-285750" algn="just">
              <a:buFontTx/>
              <a:buChar char="-"/>
            </a:pPr>
            <a:endParaRPr lang="fr-FR" dirty="0"/>
          </a:p>
          <a:p>
            <a:pPr algn="just"/>
            <a:r>
              <a:rPr lang="fr-FR" b="1" u="sng" dirty="0"/>
              <a:t>Software</a:t>
            </a:r>
            <a:r>
              <a:rPr lang="fr-FR" dirty="0"/>
              <a:t> : </a:t>
            </a:r>
          </a:p>
          <a:p>
            <a:pPr marL="285750" indent="-285750" algn="just">
              <a:buFontTx/>
              <a:buChar char="-"/>
            </a:pPr>
            <a:r>
              <a:rPr lang="fr-FR" dirty="0"/>
              <a:t>Application Android.</a:t>
            </a:r>
          </a:p>
          <a:p>
            <a:pPr marL="285750" indent="-285750" algn="just">
              <a:buFontTx/>
              <a:buChar char="-"/>
            </a:pPr>
            <a:r>
              <a:rPr lang="fr-FR" dirty="0"/>
              <a:t>Logiciel de paramétrage des lecteurs RFID.</a:t>
            </a:r>
          </a:p>
          <a:p>
            <a:pPr marL="285750" indent="-285750" algn="just">
              <a:buFontTx/>
              <a:buChar char="-"/>
            </a:pPr>
            <a:r>
              <a:rPr lang="fr-FR" dirty="0"/>
              <a:t>Logiciel de paramétrage des tags RFID actifs.</a:t>
            </a:r>
          </a:p>
          <a:p>
            <a:pPr marL="285750" indent="-285750" algn="just">
              <a:buFontTx/>
              <a:buChar char="-"/>
            </a:pPr>
            <a:r>
              <a:rPr lang="fr-FR" dirty="0"/>
              <a:t>Programmation de la carte Raspberry afin qu’elle reçoive et transmette les données provenant des tags RFID et des capteurs physiologiques.</a:t>
            </a:r>
          </a:p>
        </p:txBody>
      </p:sp>
    </p:spTree>
    <p:extLst>
      <p:ext uri="{BB962C8B-B14F-4D97-AF65-F5344CB8AC3E}">
        <p14:creationId xmlns:p14="http://schemas.microsoft.com/office/powerpoint/2010/main" val="3994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DC40F72-0E0E-46BF-B099-B01A563F2FFB}"/>
              </a:ext>
            </a:extLst>
          </p:cNvPr>
          <p:cNvPicPr>
            <a:picLocks noChangeAspect="1"/>
          </p:cNvPicPr>
          <p:nvPr/>
        </p:nvPicPr>
        <p:blipFill>
          <a:blip r:embed="rId3"/>
          <a:stretch>
            <a:fillRect/>
          </a:stretch>
        </p:blipFill>
        <p:spPr>
          <a:xfrm>
            <a:off x="1450688" y="374396"/>
            <a:ext cx="1912548" cy="1735758"/>
          </a:xfrm>
          <a:prstGeom prst="rect">
            <a:avLst/>
          </a:prstGeom>
        </p:spPr>
      </p:pic>
      <p:sp>
        <p:nvSpPr>
          <p:cNvPr id="7" name="ZoneTexte 6">
            <a:extLst>
              <a:ext uri="{FF2B5EF4-FFF2-40B4-BE49-F238E27FC236}">
                <a16:creationId xmlns:a16="http://schemas.microsoft.com/office/drawing/2014/main" id="{67405A21-CF40-4086-A8DC-66D9F495AC83}"/>
              </a:ext>
            </a:extLst>
          </p:cNvPr>
          <p:cNvSpPr txBox="1"/>
          <p:nvPr/>
        </p:nvSpPr>
        <p:spPr>
          <a:xfrm>
            <a:off x="464892" y="2110154"/>
            <a:ext cx="3884140" cy="369332"/>
          </a:xfrm>
          <a:prstGeom prst="rect">
            <a:avLst/>
          </a:prstGeom>
          <a:noFill/>
        </p:spPr>
        <p:txBody>
          <a:bodyPr wrap="none" rtlCol="0">
            <a:spAutoFit/>
          </a:bodyPr>
          <a:lstStyle/>
          <a:p>
            <a:r>
              <a:rPr lang="fr-FR" dirty="0">
                <a:solidFill>
                  <a:schemeClr val="accent1">
                    <a:lumMod val="50000"/>
                  </a:schemeClr>
                </a:solidFill>
              </a:rPr>
              <a:t>Programmation des lecteurs et des tags</a:t>
            </a:r>
          </a:p>
        </p:txBody>
      </p:sp>
      <p:pic>
        <p:nvPicPr>
          <p:cNvPr id="8" name="Image 7">
            <a:extLst>
              <a:ext uri="{FF2B5EF4-FFF2-40B4-BE49-F238E27FC236}">
                <a16:creationId xmlns:a16="http://schemas.microsoft.com/office/drawing/2014/main" id="{D947D15B-2BB1-4A67-A678-29E2F267BDCB}"/>
              </a:ext>
            </a:extLst>
          </p:cNvPr>
          <p:cNvPicPr>
            <a:picLocks noChangeAspect="1"/>
          </p:cNvPicPr>
          <p:nvPr/>
        </p:nvPicPr>
        <p:blipFill>
          <a:blip r:embed="rId4"/>
          <a:stretch>
            <a:fillRect/>
          </a:stretch>
        </p:blipFill>
        <p:spPr>
          <a:xfrm>
            <a:off x="5521047" y="813649"/>
            <a:ext cx="1066800" cy="857250"/>
          </a:xfrm>
          <a:prstGeom prst="rect">
            <a:avLst/>
          </a:prstGeom>
        </p:spPr>
      </p:pic>
      <p:pic>
        <p:nvPicPr>
          <p:cNvPr id="11" name="Image 10">
            <a:extLst>
              <a:ext uri="{FF2B5EF4-FFF2-40B4-BE49-F238E27FC236}">
                <a16:creationId xmlns:a16="http://schemas.microsoft.com/office/drawing/2014/main" id="{5C4487DD-5313-40BC-A8C5-A8F648C35F5D}"/>
              </a:ext>
            </a:extLst>
          </p:cNvPr>
          <p:cNvPicPr>
            <a:picLocks noChangeAspect="1"/>
          </p:cNvPicPr>
          <p:nvPr/>
        </p:nvPicPr>
        <p:blipFill>
          <a:blip r:embed="rId5"/>
          <a:stretch>
            <a:fillRect/>
          </a:stretch>
        </p:blipFill>
        <p:spPr>
          <a:xfrm>
            <a:off x="3821796" y="869544"/>
            <a:ext cx="877470" cy="745461"/>
          </a:xfrm>
          <a:prstGeom prst="rect">
            <a:avLst/>
          </a:prstGeom>
        </p:spPr>
      </p:pic>
      <p:pic>
        <p:nvPicPr>
          <p:cNvPr id="12" name="Image 11">
            <a:extLst>
              <a:ext uri="{FF2B5EF4-FFF2-40B4-BE49-F238E27FC236}">
                <a16:creationId xmlns:a16="http://schemas.microsoft.com/office/drawing/2014/main" id="{0143FE29-8A1F-45C7-9239-ED9F1AF69B58}"/>
              </a:ext>
            </a:extLst>
          </p:cNvPr>
          <p:cNvPicPr>
            <a:picLocks noChangeAspect="1"/>
          </p:cNvPicPr>
          <p:nvPr/>
        </p:nvPicPr>
        <p:blipFill>
          <a:blip r:embed="rId6"/>
          <a:stretch>
            <a:fillRect/>
          </a:stretch>
        </p:blipFill>
        <p:spPr>
          <a:xfrm>
            <a:off x="9802516" y="742139"/>
            <a:ext cx="1123950" cy="1009650"/>
          </a:xfrm>
          <a:prstGeom prst="rect">
            <a:avLst/>
          </a:prstGeom>
        </p:spPr>
      </p:pic>
      <p:sp>
        <p:nvSpPr>
          <p:cNvPr id="13" name="ZoneTexte 12">
            <a:extLst>
              <a:ext uri="{FF2B5EF4-FFF2-40B4-BE49-F238E27FC236}">
                <a16:creationId xmlns:a16="http://schemas.microsoft.com/office/drawing/2014/main" id="{6310C70D-76E7-47EA-9A22-E232CCC51003}"/>
              </a:ext>
            </a:extLst>
          </p:cNvPr>
          <p:cNvSpPr txBox="1"/>
          <p:nvPr/>
        </p:nvSpPr>
        <p:spPr>
          <a:xfrm>
            <a:off x="5368650" y="1530587"/>
            <a:ext cx="1371594" cy="369332"/>
          </a:xfrm>
          <a:prstGeom prst="rect">
            <a:avLst/>
          </a:prstGeom>
          <a:noFill/>
        </p:spPr>
        <p:txBody>
          <a:bodyPr wrap="none" rtlCol="0">
            <a:spAutoFit/>
          </a:bodyPr>
          <a:lstStyle/>
          <a:p>
            <a:r>
              <a:rPr lang="fr-FR" dirty="0">
                <a:solidFill>
                  <a:schemeClr val="accent1">
                    <a:lumMod val="50000"/>
                  </a:schemeClr>
                </a:solidFill>
              </a:rPr>
              <a:t>Lecteur RFID</a:t>
            </a:r>
          </a:p>
        </p:txBody>
      </p:sp>
      <p:sp>
        <p:nvSpPr>
          <p:cNvPr id="14" name="ZoneTexte 13">
            <a:extLst>
              <a:ext uri="{FF2B5EF4-FFF2-40B4-BE49-F238E27FC236}">
                <a16:creationId xmlns:a16="http://schemas.microsoft.com/office/drawing/2014/main" id="{E59F57D9-9D91-490F-A9C7-63A471EC9DAE}"/>
              </a:ext>
            </a:extLst>
          </p:cNvPr>
          <p:cNvSpPr txBox="1"/>
          <p:nvPr/>
        </p:nvSpPr>
        <p:spPr>
          <a:xfrm>
            <a:off x="9642370" y="1720082"/>
            <a:ext cx="1444242" cy="369332"/>
          </a:xfrm>
          <a:prstGeom prst="rect">
            <a:avLst/>
          </a:prstGeom>
          <a:noFill/>
        </p:spPr>
        <p:txBody>
          <a:bodyPr wrap="none" rtlCol="0">
            <a:spAutoFit/>
          </a:bodyPr>
          <a:lstStyle/>
          <a:p>
            <a:r>
              <a:rPr lang="fr-FR" dirty="0">
                <a:solidFill>
                  <a:schemeClr val="accent1">
                    <a:lumMod val="50000"/>
                  </a:schemeClr>
                </a:solidFill>
              </a:rPr>
              <a:t>Tag RFID actif</a:t>
            </a:r>
          </a:p>
        </p:txBody>
      </p:sp>
      <p:sp>
        <p:nvSpPr>
          <p:cNvPr id="15" name="ZoneTexte 14">
            <a:extLst>
              <a:ext uri="{FF2B5EF4-FFF2-40B4-BE49-F238E27FC236}">
                <a16:creationId xmlns:a16="http://schemas.microsoft.com/office/drawing/2014/main" id="{6B9BA48B-6ECA-49E5-B39B-73D2CE4335A3}"/>
              </a:ext>
            </a:extLst>
          </p:cNvPr>
          <p:cNvSpPr txBox="1"/>
          <p:nvPr/>
        </p:nvSpPr>
        <p:spPr>
          <a:xfrm>
            <a:off x="3552443" y="557473"/>
            <a:ext cx="1301959" cy="369332"/>
          </a:xfrm>
          <a:prstGeom prst="rect">
            <a:avLst/>
          </a:prstGeom>
          <a:noFill/>
        </p:spPr>
        <p:txBody>
          <a:bodyPr wrap="none" rtlCol="0">
            <a:spAutoFit/>
          </a:bodyPr>
          <a:lstStyle/>
          <a:p>
            <a:r>
              <a:rPr lang="fr-FR" dirty="0">
                <a:solidFill>
                  <a:schemeClr val="accent1">
                    <a:lumMod val="50000"/>
                  </a:schemeClr>
                </a:solidFill>
              </a:rPr>
              <a:t>Liaison WiFi</a:t>
            </a:r>
          </a:p>
        </p:txBody>
      </p:sp>
      <p:sp>
        <p:nvSpPr>
          <p:cNvPr id="17" name="ZoneTexte 16">
            <a:extLst>
              <a:ext uri="{FF2B5EF4-FFF2-40B4-BE49-F238E27FC236}">
                <a16:creationId xmlns:a16="http://schemas.microsoft.com/office/drawing/2014/main" id="{E5973A6B-54E2-4207-AA33-3F5411773B6C}"/>
              </a:ext>
            </a:extLst>
          </p:cNvPr>
          <p:cNvSpPr txBox="1"/>
          <p:nvPr/>
        </p:nvSpPr>
        <p:spPr>
          <a:xfrm>
            <a:off x="6587847" y="557473"/>
            <a:ext cx="3003002" cy="369332"/>
          </a:xfrm>
          <a:prstGeom prst="rect">
            <a:avLst/>
          </a:prstGeom>
          <a:noFill/>
        </p:spPr>
        <p:txBody>
          <a:bodyPr wrap="none" rtlCol="0">
            <a:spAutoFit/>
          </a:bodyPr>
          <a:lstStyle/>
          <a:p>
            <a:r>
              <a:rPr lang="fr-FR" dirty="0">
                <a:solidFill>
                  <a:schemeClr val="accent1">
                    <a:lumMod val="50000"/>
                  </a:schemeClr>
                </a:solidFill>
              </a:rPr>
              <a:t>Liaison RFID (radio fréquence)</a:t>
            </a:r>
          </a:p>
        </p:txBody>
      </p:sp>
      <p:sp>
        <p:nvSpPr>
          <p:cNvPr id="20" name="ZoneTexte 19">
            <a:extLst>
              <a:ext uri="{FF2B5EF4-FFF2-40B4-BE49-F238E27FC236}">
                <a16:creationId xmlns:a16="http://schemas.microsoft.com/office/drawing/2014/main" id="{E0687A23-4890-4A4B-AE02-3BAE5AB29FB4}"/>
              </a:ext>
            </a:extLst>
          </p:cNvPr>
          <p:cNvSpPr txBox="1"/>
          <p:nvPr/>
        </p:nvSpPr>
        <p:spPr>
          <a:xfrm>
            <a:off x="379002" y="4866330"/>
            <a:ext cx="1546788" cy="923330"/>
          </a:xfrm>
          <a:prstGeom prst="rect">
            <a:avLst/>
          </a:prstGeom>
          <a:noFill/>
        </p:spPr>
        <p:txBody>
          <a:bodyPr wrap="square" rtlCol="0">
            <a:spAutoFit/>
          </a:bodyPr>
          <a:lstStyle/>
          <a:p>
            <a:pPr algn="ctr"/>
            <a:r>
              <a:rPr lang="fr-FR" dirty="0">
                <a:solidFill>
                  <a:schemeClr val="accent1">
                    <a:lumMod val="50000"/>
                  </a:schemeClr>
                </a:solidFill>
              </a:rPr>
              <a:t>Réception des informations sur l’appli</a:t>
            </a:r>
          </a:p>
        </p:txBody>
      </p:sp>
      <p:pic>
        <p:nvPicPr>
          <p:cNvPr id="21" name="Image 20">
            <a:extLst>
              <a:ext uri="{FF2B5EF4-FFF2-40B4-BE49-F238E27FC236}">
                <a16:creationId xmlns:a16="http://schemas.microsoft.com/office/drawing/2014/main" id="{6C3C05DB-D536-491B-B7EE-E2AC1795BE28}"/>
              </a:ext>
            </a:extLst>
          </p:cNvPr>
          <p:cNvPicPr>
            <a:picLocks noChangeAspect="1"/>
          </p:cNvPicPr>
          <p:nvPr/>
        </p:nvPicPr>
        <p:blipFill>
          <a:blip r:embed="rId4"/>
          <a:stretch>
            <a:fillRect/>
          </a:stretch>
        </p:blipFill>
        <p:spPr>
          <a:xfrm>
            <a:off x="5658715" y="3906021"/>
            <a:ext cx="1066800" cy="857250"/>
          </a:xfrm>
          <a:prstGeom prst="rect">
            <a:avLst/>
          </a:prstGeom>
        </p:spPr>
      </p:pic>
      <p:pic>
        <p:nvPicPr>
          <p:cNvPr id="23" name="Image 22">
            <a:extLst>
              <a:ext uri="{FF2B5EF4-FFF2-40B4-BE49-F238E27FC236}">
                <a16:creationId xmlns:a16="http://schemas.microsoft.com/office/drawing/2014/main" id="{65ADB025-0F6A-44DA-B709-FF86DB63845F}"/>
              </a:ext>
            </a:extLst>
          </p:cNvPr>
          <p:cNvPicPr>
            <a:picLocks noChangeAspect="1"/>
          </p:cNvPicPr>
          <p:nvPr/>
        </p:nvPicPr>
        <p:blipFill>
          <a:blip r:embed="rId6"/>
          <a:stretch>
            <a:fillRect/>
          </a:stretch>
        </p:blipFill>
        <p:spPr>
          <a:xfrm>
            <a:off x="9802516" y="3849058"/>
            <a:ext cx="1123950" cy="1009650"/>
          </a:xfrm>
          <a:prstGeom prst="rect">
            <a:avLst/>
          </a:prstGeom>
        </p:spPr>
      </p:pic>
      <p:sp>
        <p:nvSpPr>
          <p:cNvPr id="24" name="ZoneTexte 23">
            <a:extLst>
              <a:ext uri="{FF2B5EF4-FFF2-40B4-BE49-F238E27FC236}">
                <a16:creationId xmlns:a16="http://schemas.microsoft.com/office/drawing/2014/main" id="{8B701376-45F9-4880-A7BB-FDC941936585}"/>
              </a:ext>
            </a:extLst>
          </p:cNvPr>
          <p:cNvSpPr txBox="1"/>
          <p:nvPr/>
        </p:nvSpPr>
        <p:spPr>
          <a:xfrm>
            <a:off x="5506318" y="4866330"/>
            <a:ext cx="1371594" cy="369332"/>
          </a:xfrm>
          <a:prstGeom prst="rect">
            <a:avLst/>
          </a:prstGeom>
          <a:noFill/>
        </p:spPr>
        <p:txBody>
          <a:bodyPr wrap="none" rtlCol="0">
            <a:spAutoFit/>
          </a:bodyPr>
          <a:lstStyle/>
          <a:p>
            <a:r>
              <a:rPr lang="fr-FR" dirty="0">
                <a:solidFill>
                  <a:schemeClr val="accent1">
                    <a:lumMod val="50000"/>
                  </a:schemeClr>
                </a:solidFill>
              </a:rPr>
              <a:t>Lecteur RFID</a:t>
            </a:r>
          </a:p>
        </p:txBody>
      </p:sp>
      <p:sp>
        <p:nvSpPr>
          <p:cNvPr id="25" name="ZoneTexte 24">
            <a:extLst>
              <a:ext uri="{FF2B5EF4-FFF2-40B4-BE49-F238E27FC236}">
                <a16:creationId xmlns:a16="http://schemas.microsoft.com/office/drawing/2014/main" id="{C5A7B5D9-D1DF-4ECE-90EC-5978DEBA297C}"/>
              </a:ext>
            </a:extLst>
          </p:cNvPr>
          <p:cNvSpPr txBox="1"/>
          <p:nvPr/>
        </p:nvSpPr>
        <p:spPr>
          <a:xfrm>
            <a:off x="9642370" y="4827001"/>
            <a:ext cx="1831799" cy="1200329"/>
          </a:xfrm>
          <a:prstGeom prst="rect">
            <a:avLst/>
          </a:prstGeom>
          <a:noFill/>
        </p:spPr>
        <p:txBody>
          <a:bodyPr wrap="square" rtlCol="0">
            <a:spAutoFit/>
          </a:bodyPr>
          <a:lstStyle/>
          <a:p>
            <a:pPr algn="ctr"/>
            <a:r>
              <a:rPr lang="fr-FR" dirty="0">
                <a:solidFill>
                  <a:schemeClr val="accent1">
                    <a:lumMod val="50000"/>
                  </a:schemeClr>
                </a:solidFill>
              </a:rPr>
              <a:t>Tag RFID actif transmettant son identifiant en continu</a:t>
            </a:r>
          </a:p>
        </p:txBody>
      </p:sp>
      <p:sp>
        <p:nvSpPr>
          <p:cNvPr id="26" name="ZoneTexte 25">
            <a:extLst>
              <a:ext uri="{FF2B5EF4-FFF2-40B4-BE49-F238E27FC236}">
                <a16:creationId xmlns:a16="http://schemas.microsoft.com/office/drawing/2014/main" id="{D187CA22-F358-414F-BEBC-E7A6710FE254}"/>
              </a:ext>
            </a:extLst>
          </p:cNvPr>
          <p:cNvSpPr txBox="1"/>
          <p:nvPr/>
        </p:nvSpPr>
        <p:spPr>
          <a:xfrm>
            <a:off x="1905354" y="3309544"/>
            <a:ext cx="1301959" cy="646331"/>
          </a:xfrm>
          <a:prstGeom prst="rect">
            <a:avLst/>
          </a:prstGeom>
          <a:noFill/>
        </p:spPr>
        <p:txBody>
          <a:bodyPr wrap="none" rtlCol="0">
            <a:spAutoFit/>
          </a:bodyPr>
          <a:lstStyle/>
          <a:p>
            <a:pPr algn="ctr"/>
            <a:r>
              <a:rPr lang="fr-FR" dirty="0">
                <a:solidFill>
                  <a:schemeClr val="accent1">
                    <a:lumMod val="50000"/>
                  </a:schemeClr>
                </a:solidFill>
              </a:rPr>
              <a:t>Liaison WiFi</a:t>
            </a:r>
            <a:br>
              <a:rPr lang="fr-FR" dirty="0">
                <a:solidFill>
                  <a:schemeClr val="accent1">
                    <a:lumMod val="50000"/>
                  </a:schemeClr>
                </a:solidFill>
              </a:rPr>
            </a:br>
            <a:r>
              <a:rPr lang="fr-FR" dirty="0">
                <a:solidFill>
                  <a:schemeClr val="accent1">
                    <a:lumMod val="50000"/>
                  </a:schemeClr>
                </a:solidFill>
              </a:rPr>
              <a:t>ou BLE</a:t>
            </a:r>
          </a:p>
        </p:txBody>
      </p:sp>
      <p:sp>
        <p:nvSpPr>
          <p:cNvPr id="28" name="ZoneTexte 27">
            <a:extLst>
              <a:ext uri="{FF2B5EF4-FFF2-40B4-BE49-F238E27FC236}">
                <a16:creationId xmlns:a16="http://schemas.microsoft.com/office/drawing/2014/main" id="{3E5600B3-1ED6-444E-899A-47ABE75C9009}"/>
              </a:ext>
            </a:extLst>
          </p:cNvPr>
          <p:cNvSpPr txBox="1"/>
          <p:nvPr/>
        </p:nvSpPr>
        <p:spPr>
          <a:xfrm>
            <a:off x="6362190" y="3618296"/>
            <a:ext cx="3003002" cy="369332"/>
          </a:xfrm>
          <a:prstGeom prst="rect">
            <a:avLst/>
          </a:prstGeom>
          <a:noFill/>
        </p:spPr>
        <p:txBody>
          <a:bodyPr wrap="none" rtlCol="0">
            <a:spAutoFit/>
          </a:bodyPr>
          <a:lstStyle/>
          <a:p>
            <a:r>
              <a:rPr lang="fr-FR" dirty="0">
                <a:solidFill>
                  <a:schemeClr val="accent1">
                    <a:lumMod val="50000"/>
                  </a:schemeClr>
                </a:solidFill>
              </a:rPr>
              <a:t>Liaison RFID (radio fréquence)</a:t>
            </a:r>
          </a:p>
        </p:txBody>
      </p:sp>
      <p:pic>
        <p:nvPicPr>
          <p:cNvPr id="30" name="Image 29">
            <a:extLst>
              <a:ext uri="{FF2B5EF4-FFF2-40B4-BE49-F238E27FC236}">
                <a16:creationId xmlns:a16="http://schemas.microsoft.com/office/drawing/2014/main" id="{4A265E5F-2048-49D3-BB53-E614D1EEF2F7}"/>
              </a:ext>
            </a:extLst>
          </p:cNvPr>
          <p:cNvPicPr>
            <a:picLocks noChangeAspect="1"/>
          </p:cNvPicPr>
          <p:nvPr/>
        </p:nvPicPr>
        <p:blipFill>
          <a:blip r:embed="rId7"/>
          <a:stretch>
            <a:fillRect/>
          </a:stretch>
        </p:blipFill>
        <p:spPr>
          <a:xfrm>
            <a:off x="529966" y="3854958"/>
            <a:ext cx="1245840" cy="852417"/>
          </a:xfrm>
          <a:prstGeom prst="rect">
            <a:avLst/>
          </a:prstGeom>
        </p:spPr>
      </p:pic>
      <p:sp>
        <p:nvSpPr>
          <p:cNvPr id="32" name="ZoneTexte 31">
            <a:extLst>
              <a:ext uri="{FF2B5EF4-FFF2-40B4-BE49-F238E27FC236}">
                <a16:creationId xmlns:a16="http://schemas.microsoft.com/office/drawing/2014/main" id="{4102924E-0F30-4A46-BB56-42D81E656BCA}"/>
              </a:ext>
            </a:extLst>
          </p:cNvPr>
          <p:cNvSpPr txBox="1"/>
          <p:nvPr/>
        </p:nvSpPr>
        <p:spPr>
          <a:xfrm>
            <a:off x="2805548" y="4789725"/>
            <a:ext cx="1854097" cy="369332"/>
          </a:xfrm>
          <a:prstGeom prst="rect">
            <a:avLst/>
          </a:prstGeom>
          <a:noFill/>
        </p:spPr>
        <p:txBody>
          <a:bodyPr wrap="none" rtlCol="0">
            <a:spAutoFit/>
          </a:bodyPr>
          <a:lstStyle/>
          <a:p>
            <a:r>
              <a:rPr lang="fr-FR" dirty="0">
                <a:solidFill>
                  <a:schemeClr val="accent1">
                    <a:lumMod val="50000"/>
                  </a:schemeClr>
                </a:solidFill>
              </a:rPr>
              <a:t>Carte BeagleBone</a:t>
            </a:r>
          </a:p>
        </p:txBody>
      </p:sp>
      <p:pic>
        <p:nvPicPr>
          <p:cNvPr id="33" name="Image 32">
            <a:extLst>
              <a:ext uri="{FF2B5EF4-FFF2-40B4-BE49-F238E27FC236}">
                <a16:creationId xmlns:a16="http://schemas.microsoft.com/office/drawing/2014/main" id="{F8B01E80-8D51-4E39-A8F9-2DE60E4E0C74}"/>
              </a:ext>
            </a:extLst>
          </p:cNvPr>
          <p:cNvPicPr>
            <a:picLocks noChangeAspect="1"/>
          </p:cNvPicPr>
          <p:nvPr/>
        </p:nvPicPr>
        <p:blipFill>
          <a:blip r:embed="rId5"/>
          <a:stretch>
            <a:fillRect/>
          </a:stretch>
        </p:blipFill>
        <p:spPr>
          <a:xfrm>
            <a:off x="7650613" y="926805"/>
            <a:ext cx="877470" cy="745461"/>
          </a:xfrm>
          <a:prstGeom prst="rect">
            <a:avLst/>
          </a:prstGeom>
        </p:spPr>
      </p:pic>
      <p:pic>
        <p:nvPicPr>
          <p:cNvPr id="34" name="Image 33">
            <a:extLst>
              <a:ext uri="{FF2B5EF4-FFF2-40B4-BE49-F238E27FC236}">
                <a16:creationId xmlns:a16="http://schemas.microsoft.com/office/drawing/2014/main" id="{1B6434E9-BF39-4256-A87D-BE335934B711}"/>
              </a:ext>
            </a:extLst>
          </p:cNvPr>
          <p:cNvPicPr>
            <a:picLocks noChangeAspect="1"/>
          </p:cNvPicPr>
          <p:nvPr/>
        </p:nvPicPr>
        <p:blipFill>
          <a:blip r:embed="rId5"/>
          <a:stretch>
            <a:fillRect/>
          </a:stretch>
        </p:blipFill>
        <p:spPr>
          <a:xfrm>
            <a:off x="2091284" y="3985338"/>
            <a:ext cx="877470" cy="745461"/>
          </a:xfrm>
          <a:prstGeom prst="rect">
            <a:avLst/>
          </a:prstGeom>
        </p:spPr>
      </p:pic>
      <p:pic>
        <p:nvPicPr>
          <p:cNvPr id="35" name="Image 34">
            <a:extLst>
              <a:ext uri="{FF2B5EF4-FFF2-40B4-BE49-F238E27FC236}">
                <a16:creationId xmlns:a16="http://schemas.microsoft.com/office/drawing/2014/main" id="{3A4AA9B5-21F5-4B06-B5F7-603FF10CC826}"/>
              </a:ext>
            </a:extLst>
          </p:cNvPr>
          <p:cNvPicPr>
            <a:picLocks noChangeAspect="1"/>
          </p:cNvPicPr>
          <p:nvPr/>
        </p:nvPicPr>
        <p:blipFill>
          <a:blip r:embed="rId5"/>
          <a:stretch>
            <a:fillRect/>
          </a:stretch>
        </p:blipFill>
        <p:spPr>
          <a:xfrm>
            <a:off x="4499262" y="3961913"/>
            <a:ext cx="877470" cy="745461"/>
          </a:xfrm>
          <a:prstGeom prst="rect">
            <a:avLst/>
          </a:prstGeom>
        </p:spPr>
      </p:pic>
      <p:pic>
        <p:nvPicPr>
          <p:cNvPr id="36" name="Image 35">
            <a:extLst>
              <a:ext uri="{FF2B5EF4-FFF2-40B4-BE49-F238E27FC236}">
                <a16:creationId xmlns:a16="http://schemas.microsoft.com/office/drawing/2014/main" id="{B1DAABC9-24E8-4C22-BE1E-024DECE11738}"/>
              </a:ext>
            </a:extLst>
          </p:cNvPr>
          <p:cNvPicPr>
            <a:picLocks noChangeAspect="1"/>
          </p:cNvPicPr>
          <p:nvPr/>
        </p:nvPicPr>
        <p:blipFill>
          <a:blip r:embed="rId5"/>
          <a:stretch>
            <a:fillRect/>
          </a:stretch>
        </p:blipFill>
        <p:spPr>
          <a:xfrm>
            <a:off x="7411560" y="3961914"/>
            <a:ext cx="877470" cy="745461"/>
          </a:xfrm>
          <a:prstGeom prst="rect">
            <a:avLst/>
          </a:prstGeom>
        </p:spPr>
      </p:pic>
      <p:sp>
        <p:nvSpPr>
          <p:cNvPr id="37" name="ZoneTexte 36">
            <a:extLst>
              <a:ext uri="{FF2B5EF4-FFF2-40B4-BE49-F238E27FC236}">
                <a16:creationId xmlns:a16="http://schemas.microsoft.com/office/drawing/2014/main" id="{59E73D21-A51C-4B71-AE26-603E22D10C77}"/>
              </a:ext>
            </a:extLst>
          </p:cNvPr>
          <p:cNvSpPr txBox="1"/>
          <p:nvPr/>
        </p:nvSpPr>
        <p:spPr>
          <a:xfrm>
            <a:off x="4282879" y="3590821"/>
            <a:ext cx="1301959" cy="369332"/>
          </a:xfrm>
          <a:prstGeom prst="rect">
            <a:avLst/>
          </a:prstGeom>
          <a:noFill/>
        </p:spPr>
        <p:txBody>
          <a:bodyPr wrap="none" rtlCol="0">
            <a:spAutoFit/>
          </a:bodyPr>
          <a:lstStyle/>
          <a:p>
            <a:r>
              <a:rPr lang="fr-FR" dirty="0">
                <a:solidFill>
                  <a:schemeClr val="accent1">
                    <a:lumMod val="50000"/>
                  </a:schemeClr>
                </a:solidFill>
              </a:rPr>
              <a:t>Liaison WiFi</a:t>
            </a:r>
          </a:p>
        </p:txBody>
      </p:sp>
      <p:sp>
        <p:nvSpPr>
          <p:cNvPr id="39" name="Éclair 38">
            <a:extLst>
              <a:ext uri="{FF2B5EF4-FFF2-40B4-BE49-F238E27FC236}">
                <a16:creationId xmlns:a16="http://schemas.microsoft.com/office/drawing/2014/main" id="{0771F19E-53D5-45CD-A463-700CF1E0D94A}"/>
              </a:ext>
            </a:extLst>
          </p:cNvPr>
          <p:cNvSpPr/>
          <p:nvPr/>
        </p:nvSpPr>
        <p:spPr>
          <a:xfrm rot="3143720" flipH="1">
            <a:off x="8662570" y="3926604"/>
            <a:ext cx="1026941" cy="854557"/>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1" name="Connecteur droit avec flèche 40">
            <a:extLst>
              <a:ext uri="{FF2B5EF4-FFF2-40B4-BE49-F238E27FC236}">
                <a16:creationId xmlns:a16="http://schemas.microsoft.com/office/drawing/2014/main" id="{B724546D-3FED-4B9C-B8F7-AC0CA6AC2662}"/>
              </a:ext>
            </a:extLst>
          </p:cNvPr>
          <p:cNvCxnSpPr/>
          <p:nvPr/>
        </p:nvCxnSpPr>
        <p:spPr>
          <a:xfrm>
            <a:off x="3574251" y="1986096"/>
            <a:ext cx="5777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496FC44C-7CF2-4C2D-816F-3E252AA709B3}"/>
              </a:ext>
            </a:extLst>
          </p:cNvPr>
          <p:cNvCxnSpPr>
            <a:cxnSpLocks/>
            <a:stCxn id="25" idx="1"/>
          </p:cNvCxnSpPr>
          <p:nvPr/>
        </p:nvCxnSpPr>
        <p:spPr>
          <a:xfrm flipH="1">
            <a:off x="2201390" y="5427166"/>
            <a:ext cx="7440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Image 1">
            <a:extLst>
              <a:ext uri="{FF2B5EF4-FFF2-40B4-BE49-F238E27FC236}">
                <a16:creationId xmlns:a16="http://schemas.microsoft.com/office/drawing/2014/main" id="{09D6922F-7FFD-401D-A475-8BA1475F9EA5}"/>
              </a:ext>
            </a:extLst>
          </p:cNvPr>
          <p:cNvPicPr>
            <a:picLocks noChangeAspect="1"/>
          </p:cNvPicPr>
          <p:nvPr/>
        </p:nvPicPr>
        <p:blipFill>
          <a:blip r:embed="rId8"/>
          <a:stretch>
            <a:fillRect/>
          </a:stretch>
        </p:blipFill>
        <p:spPr>
          <a:xfrm>
            <a:off x="3337310" y="3919024"/>
            <a:ext cx="790575" cy="876300"/>
          </a:xfrm>
          <a:prstGeom prst="rect">
            <a:avLst/>
          </a:prstGeom>
        </p:spPr>
      </p:pic>
    </p:spTree>
    <p:extLst>
      <p:ext uri="{BB962C8B-B14F-4D97-AF65-F5344CB8AC3E}">
        <p14:creationId xmlns:p14="http://schemas.microsoft.com/office/powerpoint/2010/main" val="245355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137E4AA-CD8E-4F84-B8A9-FD9718D4C376}"/>
              </a:ext>
            </a:extLst>
          </p:cNvPr>
          <p:cNvSpPr txBox="1"/>
          <p:nvPr/>
        </p:nvSpPr>
        <p:spPr>
          <a:xfrm>
            <a:off x="604911" y="689317"/>
            <a:ext cx="8287653" cy="2585323"/>
          </a:xfrm>
          <a:prstGeom prst="rect">
            <a:avLst/>
          </a:prstGeom>
          <a:noFill/>
        </p:spPr>
        <p:txBody>
          <a:bodyPr wrap="none" rtlCol="0">
            <a:spAutoFit/>
          </a:bodyPr>
          <a:lstStyle/>
          <a:p>
            <a:r>
              <a:rPr lang="fr-FR" dirty="0"/>
              <a:t>Avantages : </a:t>
            </a:r>
          </a:p>
          <a:p>
            <a:pPr marL="285750" indent="-285750">
              <a:buFontTx/>
              <a:buChar char="-"/>
            </a:pPr>
            <a:r>
              <a:rPr lang="fr-FR" dirty="0"/>
              <a:t>Bonne précision</a:t>
            </a:r>
          </a:p>
          <a:p>
            <a:pPr marL="285750" indent="-285750">
              <a:buFontTx/>
              <a:buChar char="-"/>
            </a:pPr>
            <a:r>
              <a:rPr lang="fr-FR" dirty="0"/>
              <a:t>Portée suffisante</a:t>
            </a:r>
          </a:p>
          <a:p>
            <a:pPr marL="285750" indent="-285750">
              <a:buFontTx/>
              <a:buChar char="-"/>
            </a:pPr>
            <a:r>
              <a:rPr lang="fr-FR" dirty="0"/>
              <a:t>Faible encombrement des tags</a:t>
            </a:r>
          </a:p>
          <a:p>
            <a:pPr marL="285750" indent="-285750">
              <a:buFontTx/>
              <a:buChar char="-"/>
            </a:pPr>
            <a:r>
              <a:rPr lang="fr-FR" dirty="0"/>
              <a:t>Grande autonomie des tags</a:t>
            </a:r>
          </a:p>
          <a:p>
            <a:pPr marL="285750" indent="-285750">
              <a:buFontTx/>
              <a:buChar char="-"/>
            </a:pPr>
            <a:endParaRPr lang="fr-FR" dirty="0"/>
          </a:p>
          <a:p>
            <a:r>
              <a:rPr lang="fr-FR" dirty="0"/>
              <a:t>Inconvénients :</a:t>
            </a:r>
          </a:p>
          <a:p>
            <a:pPr marL="285750" indent="-285750">
              <a:buFontTx/>
              <a:buChar char="-"/>
            </a:pPr>
            <a:r>
              <a:rPr lang="fr-FR" dirty="0"/>
              <a:t>Cher car il faut de doter des tags, des antennes, lecteurs, logiciels de paramétrage…</a:t>
            </a:r>
          </a:p>
          <a:p>
            <a:endParaRPr lang="fr-FR" dirty="0"/>
          </a:p>
        </p:txBody>
      </p:sp>
    </p:spTree>
    <p:extLst>
      <p:ext uri="{BB962C8B-B14F-4D97-AF65-F5344CB8AC3E}">
        <p14:creationId xmlns:p14="http://schemas.microsoft.com/office/powerpoint/2010/main" val="2389156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237</Words>
  <Application>Microsoft Office PowerPoint</Application>
  <PresentationFormat>Grand écran</PresentationFormat>
  <Paragraphs>53</Paragraphs>
  <Slides>8</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LADRANGE Benoit</dc:creator>
  <cp:lastModifiedBy>Benoit LADRANGE</cp:lastModifiedBy>
  <cp:revision>20</cp:revision>
  <dcterms:created xsi:type="dcterms:W3CDTF">2017-09-27T06:20:28Z</dcterms:created>
  <dcterms:modified xsi:type="dcterms:W3CDTF">2018-01-21T10:56:31Z</dcterms:modified>
</cp:coreProperties>
</file>