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7" r:id="rId3"/>
    <p:sldId id="257" r:id="rId4"/>
    <p:sldId id="258" r:id="rId5"/>
    <p:sldId id="264" r:id="rId6"/>
    <p:sldId id="265" r:id="rId7"/>
    <p:sldId id="256" r:id="rId8"/>
    <p:sldId id="261" r:id="rId9"/>
    <p:sldId id="263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8C6"/>
    <a:srgbClr val="5F89C3"/>
    <a:srgbClr val="5F8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18E09AC-A236-7A6B-5B0A-6BE4756504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EDF547-F023-8AF3-9CB9-99231C0074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4943-0D7B-4A27-8B7E-4E574448B742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C60E01-D39A-3BE3-8751-AD1B08975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D09A5E-2B5A-FD63-5F9E-42E8792C2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7066-80DA-4DEB-99CB-7F6B45E48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8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FCA0-8842-4E31-A3E4-CCD36A43C14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681A4-C006-4062-8D47-5858F2443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417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12D4-612D-497E-BC52-47F3D9042588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9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7026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5788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923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16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16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BFA5-B4D1-42B2-8DB1-A73FA2D9310D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39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66C4-0C89-474F-8757-C89D9C413D18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7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B6-AF6E-4279-AC3A-FEAE5B48C3FE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811-9E45-4BA2-810E-869AD0D1A24F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B5FB-3A78-4F08-A393-0EAFEFA7F0EF}" type="datetime1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1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8A67-6E85-4CEC-85E8-AD030FB562F9}" type="datetime1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AD2-8D13-429E-826A-36E474E2B996}" type="datetime1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45F5-1456-4BFD-AE95-F353306F6F0E}" type="datetime1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44A-E97C-4E44-9FB2-391E8FF30C17}" type="datetime1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7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99B-EC87-4546-8B77-993EE330ACF7}" type="datetime1">
              <a:rPr lang="fr-FR" smtClean="0"/>
              <a:t>28/10/2022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5C9C-4C61-4899-AE35-592A3E5C5284}" type="datetime1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F0EF59-5F45-428A-AD56-0CEF3EA66C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1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289311922_Capture%20d%E2%80%99e%CC%81cran%202020-11-23%20a%CC%80%2011.06.07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26E0A-88DB-3548-07CB-3FAA959B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21" y="2100714"/>
            <a:ext cx="9700618" cy="2530662"/>
          </a:xfrm>
        </p:spPr>
        <p:txBody>
          <a:bodyPr/>
          <a:lstStyle/>
          <a:p>
            <a:pPr algn="ctr"/>
            <a:r>
              <a:rPr lang="fr-FR" sz="4800" b="1" dirty="0">
                <a:solidFill>
                  <a:srgbClr val="5F89C5"/>
                </a:solidFill>
              </a:rPr>
              <a:t>Étude de la sous-nutrition en 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C8D3E-9B18-5D84-A076-2C1A011F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481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1</a:t>
            </a:fld>
            <a:endParaRPr lang="fr-FR" sz="2000" dirty="0"/>
          </a:p>
        </p:txBody>
      </p:sp>
      <p:pic>
        <p:nvPicPr>
          <p:cNvPr id="7170" name="Picture 2" descr="Food and Agriculture Organization of the United Nations">
            <a:hlinkClick r:id="rId2"/>
            <a:extLst>
              <a:ext uri="{FF2B5EF4-FFF2-40B4-BE49-F238E27FC236}">
                <a16:creationId xmlns:a16="http://schemas.microsoft.com/office/drawing/2014/main" id="{7534864E-7313-FC75-B479-AE007734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32" y="144256"/>
            <a:ext cx="7185396" cy="21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3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76FAC-2D1C-060D-DA84-7E971A92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393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>
                <a:solidFill>
                  <a:srgbClr val="5F88C6"/>
                </a:solidFill>
              </a:rPr>
              <a:t>3. Les pays les plus touchés par la </a:t>
            </a:r>
            <a:br>
              <a:rPr lang="fr-FR" sz="3200" b="1" u="sng" dirty="0">
                <a:solidFill>
                  <a:srgbClr val="5F88C6"/>
                </a:solidFill>
              </a:rPr>
            </a:br>
            <a:r>
              <a:rPr lang="fr-FR" sz="3200" b="1" u="sng" dirty="0">
                <a:solidFill>
                  <a:srgbClr val="5F88C6"/>
                </a:solidFill>
              </a:rPr>
              <a:t>sous-nutrition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FB467A8-A45D-ECF5-1762-7F3107B2D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0" y="2113087"/>
            <a:ext cx="5788886" cy="388143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809560-0BC8-ACDD-1D7A-34F32554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10</a:t>
            </a:fld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73D5-4E09-A13E-14DA-6C0698A8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600E08E-07B5-7354-CC13-0D8CA4090970}"/>
              </a:ext>
            </a:extLst>
          </p:cNvPr>
          <p:cNvSpPr txBox="1"/>
          <p:nvPr/>
        </p:nvSpPr>
        <p:spPr>
          <a:xfrm>
            <a:off x="7166758" y="2244436"/>
            <a:ext cx="4750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Pays les plus souvent touchés par des catastrophes naturelles ou des pays sinistrés par la guerre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Pays de faible superficie qui compte beaucoup sur leur culture</a:t>
            </a:r>
          </a:p>
        </p:txBody>
      </p:sp>
    </p:spTree>
    <p:extLst>
      <p:ext uri="{BB962C8B-B14F-4D97-AF65-F5344CB8AC3E}">
        <p14:creationId xmlns:p14="http://schemas.microsoft.com/office/powerpoint/2010/main" val="120826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527D089-14FC-7372-8B94-1E958A46B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8" y="1905000"/>
            <a:ext cx="5788886" cy="3881437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16CFA6-1D90-47A6-A000-8B484B0B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5F88C6"/>
                </a:solidFill>
              </a:rPr>
              <a:t>Les pays bénéficiant le plus d’aide humanitaire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8540D7-545E-0733-4D6B-44E841D0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11</a:t>
            </a:fld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B515-E73B-F7B3-0F8C-98E355BD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8C4DEB-81AD-4D22-765E-BC540EA25961}"/>
              </a:ext>
            </a:extLst>
          </p:cNvPr>
          <p:cNvSpPr txBox="1"/>
          <p:nvPr/>
        </p:nvSpPr>
        <p:spPr>
          <a:xfrm>
            <a:off x="6475933" y="2274837"/>
            <a:ext cx="5049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Pays qui ne sont pas les plus démunis face à la sous-nutrition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23232"/>
                </a:solidFill>
                <a:effectLst/>
              </a:rPr>
              <a:t>l’aide humanitaire privilégie souvent les crises les plus médiatisées et les plus susceptibles de provoquer des élans de générosité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66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09565-B375-AAAC-0ECF-ACBE5D87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42" y="2921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>
                <a:solidFill>
                  <a:srgbClr val="5F88C6"/>
                </a:solidFill>
              </a:rPr>
              <a:t>4. Un exemple de pays touché par la sous-nutrition</a:t>
            </a:r>
            <a:br>
              <a:rPr lang="fr-FR" dirty="0">
                <a:solidFill>
                  <a:srgbClr val="5F88C6"/>
                </a:solidFill>
              </a:rPr>
            </a:br>
            <a:endParaRPr lang="fr-FR" dirty="0">
              <a:solidFill>
                <a:srgbClr val="5F88C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DF4086-AFD7-A7A9-3611-F535A79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44" y="4172331"/>
            <a:ext cx="9650664" cy="2685669"/>
          </a:xfrm>
        </p:spPr>
        <p:txBody>
          <a:bodyPr/>
          <a:lstStyle/>
          <a:p>
            <a:r>
              <a:rPr lang="fr-FR" dirty="0"/>
              <a:t>La Thaïlande à un taux de 8,96 de sous-nutrition dans leurs pays</a:t>
            </a:r>
          </a:p>
          <a:p>
            <a:endParaRPr lang="fr-FR" dirty="0"/>
          </a:p>
          <a:p>
            <a:r>
              <a:rPr lang="fr-FR" dirty="0"/>
              <a:t>83,41% de leur production de manioc sont pourtant exporté</a:t>
            </a:r>
          </a:p>
          <a:p>
            <a:endParaRPr lang="fr-FR" dirty="0"/>
          </a:p>
          <a:p>
            <a:r>
              <a:rPr lang="fr-FR" dirty="0"/>
              <a:t>Un pays a des frais, des infrastructures, des routes, une police etc. Il faut bien des moyens financier pour subvenir a  ses dépenses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85E35B-C714-8605-2DF9-61BA3333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12</a:t>
            </a:fld>
            <a:endParaRPr lang="fr-FR" sz="20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7322C73-39EA-E266-F1A9-93EB0F5F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34B2764-7A68-AEF7-241A-300B37C1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02" y="2130509"/>
            <a:ext cx="687801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ED774-B483-9CF4-9C6A-D36545CE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5F88C6"/>
                </a:solidFill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C1016-1603-A0D5-8EE1-80992923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EF59-5F45-428A-AD56-0CEF3EA66CB6}" type="slidenum">
              <a:rPr lang="fr-FR" smtClean="0"/>
              <a:t>2</a:t>
            </a:fld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BCACA5B1-6FDD-63D7-8DEF-23B038486B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+mj-lt"/>
              <a:buAutoNum type="arabicPeriod"/>
            </a:pPr>
            <a:r>
              <a:rPr lang="fr-FR" sz="2000" dirty="0"/>
              <a:t>La répartition alimentaire dans le monde</a:t>
            </a:r>
          </a:p>
          <a:p>
            <a:pPr algn="ctr">
              <a:buFont typeface="+mj-lt"/>
              <a:buAutoNum type="arabicPeriod"/>
            </a:pPr>
            <a:endParaRPr lang="fr-FR" sz="2000" dirty="0"/>
          </a:p>
          <a:p>
            <a:pPr algn="ctr">
              <a:buFont typeface="+mj-lt"/>
              <a:buAutoNum type="arabicPeriod"/>
            </a:pPr>
            <a:r>
              <a:rPr lang="fr-FR" sz="2000" dirty="0"/>
              <a:t>Répartition de la sous-nutrition dans le monde</a:t>
            </a:r>
          </a:p>
          <a:p>
            <a:pPr algn="ctr">
              <a:buFont typeface="+mj-lt"/>
              <a:buAutoNum type="arabicPeriod"/>
            </a:pPr>
            <a:endParaRPr lang="fr-FR" sz="2000" dirty="0"/>
          </a:p>
          <a:p>
            <a:pPr algn="ctr">
              <a:buFont typeface="+mj-lt"/>
              <a:buAutoNum type="arabicPeriod"/>
            </a:pPr>
            <a:r>
              <a:rPr lang="fr-FR" sz="2000" dirty="0"/>
              <a:t>Les pays les plus touchés par cette sous-nutrition</a:t>
            </a:r>
          </a:p>
          <a:p>
            <a:pPr algn="ctr">
              <a:buFont typeface="+mj-lt"/>
              <a:buAutoNum type="arabicPeriod"/>
            </a:pPr>
            <a:endParaRPr lang="fr-FR" sz="2000" dirty="0"/>
          </a:p>
          <a:p>
            <a:pPr algn="ctr">
              <a:buFont typeface="+mj-lt"/>
              <a:buAutoNum type="arabicPeriod"/>
            </a:pPr>
            <a:r>
              <a:rPr lang="fr-FR" sz="2000" dirty="0"/>
              <a:t>Un exemple de pays touché par la sous-nutrition</a:t>
            </a:r>
          </a:p>
        </p:txBody>
      </p:sp>
    </p:spTree>
    <p:extLst>
      <p:ext uri="{BB962C8B-B14F-4D97-AF65-F5344CB8AC3E}">
        <p14:creationId xmlns:p14="http://schemas.microsoft.com/office/powerpoint/2010/main" val="3492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D2AFC87E-8A95-C7C7-D1E7-A0CDF386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6" y="1785449"/>
            <a:ext cx="6435969" cy="4826977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19661-F45D-5717-DCEA-74F0AF6C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0"/>
            <a:ext cx="8159338" cy="1320800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rgbClr val="5F88C6"/>
                </a:solidFill>
              </a:rPr>
              <a:t>1. La répartition alimentaire dans </a:t>
            </a:r>
            <a:br>
              <a:rPr lang="fr-FR" b="1" u="sng" dirty="0">
                <a:solidFill>
                  <a:srgbClr val="5F88C6"/>
                </a:solidFill>
              </a:rPr>
            </a:br>
            <a:r>
              <a:rPr lang="fr-FR" b="1" u="sng" dirty="0">
                <a:solidFill>
                  <a:srgbClr val="5F88C6"/>
                </a:solidFill>
              </a:rPr>
              <a:t>le monde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BA5F8-54F4-1B40-0276-C6A24A4E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9EDDEB5-66A5-8951-08BD-DDE7E51DD619}"/>
              </a:ext>
            </a:extLst>
          </p:cNvPr>
          <p:cNvSpPr txBox="1"/>
          <p:nvPr/>
        </p:nvSpPr>
        <p:spPr>
          <a:xfrm>
            <a:off x="6960575" y="272160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7,54 milliards de personnes dans le monde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8,37 milliards soit 114,75% de la population total nourrissable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Contre 6,9 milliards soit 94,68% de la population nourrissable avec seulement les végétaux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F2010-73DE-2F31-E2C1-F9F3F7E7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865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53A467B-58B5-313B-C457-B7DB532D2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2" y="1894828"/>
            <a:ext cx="6966570" cy="467107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85E8E5-B617-CAD6-9273-E5E08901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5F88C6"/>
                </a:solidFill>
              </a:rPr>
              <a:t>Répartition de la disponibilité alimentaire total dans le monde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A0A28D-934D-8730-26B2-50C58421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D2E78-D0EB-C6C4-3C98-D00BCBAD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46EE5A-0D1B-995B-8C35-5610DD6AEA0F}"/>
              </a:ext>
            </a:extLst>
          </p:cNvPr>
          <p:cNvSpPr txBox="1"/>
          <p:nvPr/>
        </p:nvSpPr>
        <p:spPr>
          <a:xfrm>
            <a:off x="7615362" y="2660703"/>
            <a:ext cx="4002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50% de nos ressources sont consacré à notre alimentation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22,5% vont dans la transformation industriel(beurre, alcool,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13% pour les animaux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8,7% pour une autre utilisation(huile, cosmétique, etc.)</a:t>
            </a:r>
          </a:p>
        </p:txBody>
      </p:sp>
    </p:spTree>
    <p:extLst>
      <p:ext uri="{BB962C8B-B14F-4D97-AF65-F5344CB8AC3E}">
        <p14:creationId xmlns:p14="http://schemas.microsoft.com/office/powerpoint/2010/main" val="6208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34B9587-5D02-BAAE-58F0-E91F66AB8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" y="2054806"/>
            <a:ext cx="7015532" cy="4703901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82570A-6AB3-7718-8297-60DCD79D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594" y="146050"/>
            <a:ext cx="6545848" cy="958355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rgbClr val="5F88C6"/>
                </a:solidFill>
              </a:rPr>
              <a:t>Utilisation des céréales dans le monde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77ACEF-9FBA-C246-9A38-6D569B16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664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5</a:t>
            </a:fld>
            <a:endParaRPr lang="fr-FR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2001AF0-FDBF-8C49-B0DF-85D93FCD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5EDB6D-8EDE-ED15-E19C-91D85236F8B0}"/>
              </a:ext>
            </a:extLst>
          </p:cNvPr>
          <p:cNvSpPr txBox="1"/>
          <p:nvPr/>
        </p:nvSpPr>
        <p:spPr>
          <a:xfrm>
            <a:off x="7751092" y="2551837"/>
            <a:ext cx="3506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42,7 % de nos céréales sont utilisé pour notre consommation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36,3% pour celle des animaux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20,98 % pour les pertes, le traitement et les semences et autre(farine, huile)</a:t>
            </a:r>
          </a:p>
        </p:txBody>
      </p:sp>
    </p:spTree>
    <p:extLst>
      <p:ext uri="{BB962C8B-B14F-4D97-AF65-F5344CB8AC3E}">
        <p14:creationId xmlns:p14="http://schemas.microsoft.com/office/powerpoint/2010/main" val="13076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7CE90-F741-C704-DDF9-5A900828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5F88C6"/>
                </a:solidFill>
              </a:rPr>
              <a:t>Comparaison de l’utilisation des céréales </a:t>
            </a:r>
            <a:br>
              <a:rPr lang="fr-FR" sz="3200" dirty="0">
                <a:solidFill>
                  <a:srgbClr val="5F88C6"/>
                </a:solidFill>
              </a:rPr>
            </a:br>
            <a:r>
              <a:rPr lang="fr-FR" sz="3200" dirty="0">
                <a:solidFill>
                  <a:srgbClr val="5F88C6"/>
                </a:solidFill>
              </a:rPr>
              <a:t>Homme/Animal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5C54AA9-5B43-E28B-6A3F-3365AD07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2" y="1830558"/>
            <a:ext cx="7062424" cy="473534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98962-8477-3F28-1451-6A540A29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8A33E5-2250-C8A2-F78E-B8B88999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D2B52C-CC27-8F6C-ACEC-4F19738C1E9F}"/>
              </a:ext>
            </a:extLst>
          </p:cNvPr>
          <p:cNvSpPr txBox="1"/>
          <p:nvPr/>
        </p:nvSpPr>
        <p:spPr>
          <a:xfrm>
            <a:off x="8169835" y="2181412"/>
            <a:ext cx="3747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maïs est principalement utilisé pour les animaux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blé et le riz sont les premières céréales utilisées par l’homme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animaux ne consomment pas nos ressources première</a:t>
            </a:r>
          </a:p>
        </p:txBody>
      </p:sp>
    </p:spTree>
    <p:extLst>
      <p:ext uri="{BB962C8B-B14F-4D97-AF65-F5344CB8AC3E}">
        <p14:creationId xmlns:p14="http://schemas.microsoft.com/office/powerpoint/2010/main" val="12132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365B5D86-68BD-A350-B326-A5990A95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364"/>
            <a:ext cx="8028679" cy="53832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414A4A-A8BC-1313-FEA9-075B0464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30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3991A2-B8DC-86A4-D645-2ACCA553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102" y="186422"/>
            <a:ext cx="8771794" cy="1273458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>
                <a:solidFill>
                  <a:srgbClr val="5F88C6"/>
                </a:solidFill>
              </a:rPr>
              <a:t>2.Répartition de la sous-nutrition </a:t>
            </a:r>
            <a:br>
              <a:rPr lang="fr-FR" sz="3200" b="1" u="sng" dirty="0">
                <a:solidFill>
                  <a:srgbClr val="5F88C6"/>
                </a:solidFill>
              </a:rPr>
            </a:br>
            <a:r>
              <a:rPr lang="fr-FR" sz="3200" b="1" u="sng" dirty="0">
                <a:solidFill>
                  <a:srgbClr val="5F88C6"/>
                </a:solidFill>
              </a:rPr>
              <a:t>dans le monde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6A09868-24C7-C4D5-5B39-3F78BCB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481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7</a:t>
            </a:fld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95EEE-B58A-610B-90B5-EC3F6A30E7D5}"/>
              </a:ext>
            </a:extLst>
          </p:cNvPr>
          <p:cNvSpPr txBox="1"/>
          <p:nvPr/>
        </p:nvSpPr>
        <p:spPr>
          <a:xfrm>
            <a:off x="8147539" y="3241307"/>
            <a:ext cx="334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Pays les plus touchés = pays en voie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grosse concentration en Afrique </a:t>
            </a:r>
          </a:p>
        </p:txBody>
      </p:sp>
    </p:spTree>
    <p:extLst>
      <p:ext uri="{BB962C8B-B14F-4D97-AF65-F5344CB8AC3E}">
        <p14:creationId xmlns:p14="http://schemas.microsoft.com/office/powerpoint/2010/main" val="97018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EC9EE7A-D9E5-02CC-F813-07993CA9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0" y="1565275"/>
            <a:ext cx="7458075" cy="50006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B29B27-CAE3-AB1F-2B41-2470AD02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254" y="292100"/>
            <a:ext cx="8596668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5F88C6"/>
                </a:solidFill>
              </a:rPr>
              <a:t>Les pays avec le plus de disponibilité par habitant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08E2AC-2ABB-D940-D5B8-FDF69766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30E21-BFB5-3B4B-4B6E-A25474E1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8D2130-78B2-F1EF-699A-C35012499C64}"/>
              </a:ext>
            </a:extLst>
          </p:cNvPr>
          <p:cNvSpPr txBox="1"/>
          <p:nvPr/>
        </p:nvSpPr>
        <p:spPr>
          <a:xfrm>
            <a:off x="7950486" y="3049924"/>
            <a:ext cx="3461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Ces pays sont souvent très peu touché par la sous-nutrition(sauf Eswatini 17%)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Il y a une inégalité au niveau des 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5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D086A7A-B3D8-63EE-A226-ABD2F645D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0" y="1857375"/>
            <a:ext cx="7458075" cy="50006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D0614C-D994-DF81-B124-40EB4076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64" y="292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5F88C6"/>
                </a:solidFill>
              </a:rPr>
              <a:t>Les pays avec le moins de disponibilité </a:t>
            </a:r>
            <a:br>
              <a:rPr lang="fr-FR" sz="3200" dirty="0">
                <a:solidFill>
                  <a:srgbClr val="5F88C6"/>
                </a:solidFill>
              </a:rPr>
            </a:br>
            <a:r>
              <a:rPr lang="fr-FR" sz="3200" dirty="0">
                <a:solidFill>
                  <a:srgbClr val="5F88C6"/>
                </a:solidFill>
              </a:rPr>
              <a:t>par habitant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EA85BB-116F-8395-C719-E654033C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830" y="6492875"/>
            <a:ext cx="683339" cy="365125"/>
          </a:xfrm>
        </p:spPr>
        <p:txBody>
          <a:bodyPr/>
          <a:lstStyle/>
          <a:p>
            <a:fld id="{9DF0EF59-5F45-428A-AD56-0CEF3EA66CB6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83448F0-BB60-AA5C-34D8-C8569B32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5241F4-094A-839C-A9AA-6FEE76DBE8B9}"/>
              </a:ext>
            </a:extLst>
          </p:cNvPr>
          <p:cNvSpPr txBox="1"/>
          <p:nvPr/>
        </p:nvSpPr>
        <p:spPr>
          <a:xfrm>
            <a:off x="7753492" y="3203525"/>
            <a:ext cx="404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Contrairement aux autres, les pays avec le moins de dispo/</a:t>
            </a:r>
            <a:r>
              <a:rPr lang="fr-FR" dirty="0" err="1"/>
              <a:t>hab</a:t>
            </a:r>
            <a:r>
              <a:rPr lang="fr-FR" dirty="0"/>
              <a:t> sont souvent les pays avec le plus grand taux de sous-nutrition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35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443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Étude de la sous-nutrition en 2017</vt:lpstr>
      <vt:lpstr>Sommaire</vt:lpstr>
      <vt:lpstr>1. La répartition alimentaire dans  le monde</vt:lpstr>
      <vt:lpstr>Répartition de la disponibilité alimentaire total dans le monde </vt:lpstr>
      <vt:lpstr>Utilisation des céréales dans le monde </vt:lpstr>
      <vt:lpstr>Comparaison de l’utilisation des céréales  Homme/Animal</vt:lpstr>
      <vt:lpstr>2.Répartition de la sous-nutrition  dans le monde</vt:lpstr>
      <vt:lpstr>Les pays avec le plus de disponibilité par habitant</vt:lpstr>
      <vt:lpstr>Les pays avec le moins de disponibilité  par habitant</vt:lpstr>
      <vt:lpstr>3. Les pays les plus touchés par la  sous-nutrition</vt:lpstr>
      <vt:lpstr>Les pays bénéficiant le plus d’aide humanitaire</vt:lpstr>
      <vt:lpstr>4. Un exemple de pays touché par la sous-nutrition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la sous-nutrition en 2017</dc:title>
  <dc:creator>Guillaume Nau</dc:creator>
  <cp:lastModifiedBy>Guillaume Nau</cp:lastModifiedBy>
  <cp:revision>29</cp:revision>
  <dcterms:created xsi:type="dcterms:W3CDTF">2022-10-24T09:04:19Z</dcterms:created>
  <dcterms:modified xsi:type="dcterms:W3CDTF">2022-10-28T15:33:57Z</dcterms:modified>
</cp:coreProperties>
</file>