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73" r:id="rId13"/>
    <p:sldId id="266" r:id="rId14"/>
    <p:sldId id="268" r:id="rId15"/>
    <p:sldId id="267" r:id="rId16"/>
    <p:sldId id="275"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02F10-3FB9-3957-8D88-386BCF4DBE98}"/>
              </a:ext>
            </a:extLst>
          </p:cNvPr>
          <p:cNvSpPr>
            <a:spLocks noGrp="1"/>
          </p:cNvSpPr>
          <p:nvPr>
            <p:ph type="ctrTitle"/>
          </p:nvPr>
        </p:nvSpPr>
        <p:spPr/>
        <p:txBody>
          <a:bodyPr/>
          <a:lstStyle/>
          <a:p>
            <a:r>
              <a:rPr lang="fr-FR" dirty="0"/>
              <a:t>Projet 7</a:t>
            </a:r>
          </a:p>
        </p:txBody>
      </p:sp>
      <p:sp>
        <p:nvSpPr>
          <p:cNvPr id="3" name="Sous-titre 2">
            <a:extLst>
              <a:ext uri="{FF2B5EF4-FFF2-40B4-BE49-F238E27FC236}">
                <a16:creationId xmlns:a16="http://schemas.microsoft.com/office/drawing/2014/main" id="{7435B70C-FE76-8AD7-4225-1FF676D10D7C}"/>
              </a:ext>
            </a:extLst>
          </p:cNvPr>
          <p:cNvSpPr>
            <a:spLocks noGrp="1"/>
          </p:cNvSpPr>
          <p:nvPr>
            <p:ph type="subTitle" idx="1"/>
          </p:nvPr>
        </p:nvSpPr>
        <p:spPr/>
        <p:txBody>
          <a:bodyPr/>
          <a:lstStyle/>
          <a:p>
            <a:r>
              <a:rPr lang="fr-FR" b="1" i="0" dirty="0">
                <a:solidFill>
                  <a:srgbClr val="271A38"/>
                </a:solidFill>
                <a:effectLst/>
                <a:latin typeface="Inter"/>
              </a:rPr>
              <a:t>Analysez des indicateurs de l'égalité femme-homme avec </a:t>
            </a:r>
            <a:r>
              <a:rPr lang="fr-FR" b="1" i="0" dirty="0" err="1">
                <a:solidFill>
                  <a:srgbClr val="271A38"/>
                </a:solidFill>
                <a:effectLst/>
                <a:latin typeface="Inter"/>
              </a:rPr>
              <a:t>Knime</a:t>
            </a:r>
            <a:endParaRPr lang="fr-FR" b="1" i="0" dirty="0">
              <a:solidFill>
                <a:srgbClr val="271A38"/>
              </a:solidFill>
              <a:effectLst/>
              <a:latin typeface="Inter"/>
            </a:endParaRPr>
          </a:p>
          <a:p>
            <a:endParaRPr lang="fr-FR" dirty="0"/>
          </a:p>
        </p:txBody>
      </p:sp>
    </p:spTree>
    <p:extLst>
      <p:ext uri="{BB962C8B-B14F-4D97-AF65-F5344CB8AC3E}">
        <p14:creationId xmlns:p14="http://schemas.microsoft.com/office/powerpoint/2010/main" val="46389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2BA57-1466-7159-0D77-04452A1A4DA5}"/>
              </a:ext>
            </a:extLst>
          </p:cNvPr>
          <p:cNvSpPr>
            <a:spLocks noGrp="1"/>
          </p:cNvSpPr>
          <p:nvPr>
            <p:ph type="title"/>
          </p:nvPr>
        </p:nvSpPr>
        <p:spPr/>
        <p:txBody>
          <a:bodyPr>
            <a:normAutofit fontScale="90000"/>
          </a:bodyPr>
          <a:lstStyle/>
          <a:p>
            <a:r>
              <a:rPr lang="fr-FR" dirty="0"/>
              <a:t>Règlement Général sur la Protection des Données</a:t>
            </a:r>
          </a:p>
        </p:txBody>
      </p:sp>
      <p:sp>
        <p:nvSpPr>
          <p:cNvPr id="3" name="Espace réservé du contenu 2">
            <a:extLst>
              <a:ext uri="{FF2B5EF4-FFF2-40B4-BE49-F238E27FC236}">
                <a16:creationId xmlns:a16="http://schemas.microsoft.com/office/drawing/2014/main" id="{EA045208-AC2B-E129-430B-245DC7D16BC5}"/>
              </a:ext>
            </a:extLst>
          </p:cNvPr>
          <p:cNvSpPr>
            <a:spLocks noGrp="1"/>
          </p:cNvSpPr>
          <p:nvPr>
            <p:ph idx="1"/>
          </p:nvPr>
        </p:nvSpPr>
        <p:spPr/>
        <p:txBody>
          <a:bodyPr>
            <a:normAutofit lnSpcReduction="10000"/>
          </a:bodyPr>
          <a:lstStyle/>
          <a:p>
            <a:r>
              <a:rPr lang="fr-FR" dirty="0"/>
              <a:t>Les  grands principes du</a:t>
            </a:r>
            <a:r>
              <a:rPr lang="fr-FR" b="1" dirty="0"/>
              <a:t> RGPD </a:t>
            </a:r>
            <a:r>
              <a:rPr lang="fr-FR" dirty="0"/>
              <a:t>sont : </a:t>
            </a:r>
          </a:p>
          <a:p>
            <a:pPr lvl="1"/>
            <a:r>
              <a:rPr lang="fr-FR" b="1" dirty="0"/>
              <a:t>Principe de finalité </a:t>
            </a:r>
            <a:r>
              <a:rPr lang="fr-FR" dirty="0"/>
              <a:t>:  le responsable d'un fichier ne peut enregistrer et utiliser des informations sur des personnes physiques que dans un but bien précis, légal et légitime </a:t>
            </a:r>
          </a:p>
          <a:p>
            <a:pPr lvl="1"/>
            <a:r>
              <a:rPr lang="fr-FR" b="1" dirty="0"/>
              <a:t>Principe de proportionnalité et de pertinence: </a:t>
            </a:r>
            <a:r>
              <a:rPr lang="fr-FR" dirty="0"/>
              <a:t>notre fichier sauvegarder ne doit avoir que des données pertinentes et strictement nécessaires</a:t>
            </a:r>
          </a:p>
          <a:p>
            <a:pPr lvl="1"/>
            <a:r>
              <a:rPr lang="fr-FR" b="1" dirty="0"/>
              <a:t>Principe d’une durée de conservation limitée:  </a:t>
            </a:r>
            <a:r>
              <a:rPr lang="fr-FR" dirty="0"/>
              <a:t>nos données concernant des personnes physiques doivent avoir une durée de conservation fixée</a:t>
            </a:r>
          </a:p>
          <a:p>
            <a:pPr lvl="1"/>
            <a:r>
              <a:rPr lang="fr-FR" b="1" dirty="0"/>
              <a:t>Le principe de sécurité et de confidentialité:</a:t>
            </a:r>
            <a:r>
              <a:rPr lang="fr-FR" dirty="0"/>
              <a:t> le responsable du fichier doit garantir la sécurité des informations.</a:t>
            </a:r>
            <a:endParaRPr lang="fr-FR" b="1" dirty="0"/>
          </a:p>
          <a:p>
            <a:endParaRPr lang="fr-FR" dirty="0"/>
          </a:p>
          <a:p>
            <a:pPr lvl="2"/>
            <a:endParaRPr lang="fr-FR" dirty="0"/>
          </a:p>
          <a:p>
            <a:endParaRPr lang="fr-FR" dirty="0"/>
          </a:p>
        </p:txBody>
      </p:sp>
    </p:spTree>
    <p:extLst>
      <p:ext uri="{BB962C8B-B14F-4D97-AF65-F5344CB8AC3E}">
        <p14:creationId xmlns:p14="http://schemas.microsoft.com/office/powerpoint/2010/main" val="225322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C2B8E-2492-9B97-A607-87CF0192E712}"/>
              </a:ext>
            </a:extLst>
          </p:cNvPr>
          <p:cNvSpPr>
            <a:spLocks noGrp="1"/>
          </p:cNvSpPr>
          <p:nvPr>
            <p:ph type="title"/>
          </p:nvPr>
        </p:nvSpPr>
        <p:spPr>
          <a:xfrm>
            <a:off x="4096211" y="688388"/>
            <a:ext cx="3156095" cy="1637414"/>
          </a:xfrm>
        </p:spPr>
        <p:txBody>
          <a:bodyPr/>
          <a:lstStyle/>
          <a:p>
            <a:r>
              <a:rPr lang="fr-FR" dirty="0"/>
              <a:t>CSV</a:t>
            </a:r>
          </a:p>
        </p:txBody>
      </p:sp>
      <p:sp>
        <p:nvSpPr>
          <p:cNvPr id="3" name="Espace réservé du contenu 2">
            <a:extLst>
              <a:ext uri="{FF2B5EF4-FFF2-40B4-BE49-F238E27FC236}">
                <a16:creationId xmlns:a16="http://schemas.microsoft.com/office/drawing/2014/main" id="{8D1CD58E-BC68-E05B-421A-DD0A606FF555}"/>
              </a:ext>
            </a:extLst>
          </p:cNvPr>
          <p:cNvSpPr>
            <a:spLocks noGrp="1"/>
          </p:cNvSpPr>
          <p:nvPr>
            <p:ph idx="1"/>
          </p:nvPr>
        </p:nvSpPr>
        <p:spPr>
          <a:xfrm>
            <a:off x="6539022" y="2634890"/>
            <a:ext cx="3156095" cy="3387849"/>
          </a:xfrm>
        </p:spPr>
        <p:txBody>
          <a:bodyPr>
            <a:normAutofit fontScale="92500" lnSpcReduction="10000"/>
          </a:bodyPr>
          <a:lstStyle/>
          <a:p>
            <a:r>
              <a:rPr lang="fr-FR" dirty="0"/>
              <a:t>Voila a quoi ressemble mon fichier CSV anonymisé et respectant le RGPD</a:t>
            </a:r>
          </a:p>
          <a:p>
            <a:endParaRPr lang="fr-FR" dirty="0"/>
          </a:p>
          <a:p>
            <a:r>
              <a:rPr lang="fr-FR" dirty="0"/>
              <a:t>Ce fichier sera conservé dans nos locaux pendant une durée de 3  ans et son accès sera contrôlé</a:t>
            </a:r>
          </a:p>
        </p:txBody>
      </p:sp>
      <p:pic>
        <p:nvPicPr>
          <p:cNvPr id="5" name="Image 4">
            <a:extLst>
              <a:ext uri="{FF2B5EF4-FFF2-40B4-BE49-F238E27FC236}">
                <a16:creationId xmlns:a16="http://schemas.microsoft.com/office/drawing/2014/main" id="{5B975BF0-E7C7-DF97-912F-CAC09C4FB6B5}"/>
              </a:ext>
            </a:extLst>
          </p:cNvPr>
          <p:cNvPicPr>
            <a:picLocks noChangeAspect="1"/>
          </p:cNvPicPr>
          <p:nvPr/>
        </p:nvPicPr>
        <p:blipFill>
          <a:blip r:embed="rId2"/>
          <a:stretch>
            <a:fillRect/>
          </a:stretch>
        </p:blipFill>
        <p:spPr>
          <a:xfrm>
            <a:off x="766589" y="2872716"/>
            <a:ext cx="5557520" cy="2912196"/>
          </a:xfrm>
          <a:prstGeom prst="rect">
            <a:avLst/>
          </a:prstGeom>
        </p:spPr>
      </p:pic>
    </p:spTree>
    <p:extLst>
      <p:ext uri="{BB962C8B-B14F-4D97-AF65-F5344CB8AC3E}">
        <p14:creationId xmlns:p14="http://schemas.microsoft.com/office/powerpoint/2010/main" val="45145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FB23F8-0E96-7B96-6DDC-28CD5F54B319}"/>
              </a:ext>
            </a:extLst>
          </p:cNvPr>
          <p:cNvSpPr>
            <a:spLocks noGrp="1"/>
          </p:cNvSpPr>
          <p:nvPr>
            <p:ph type="title"/>
          </p:nvPr>
        </p:nvSpPr>
        <p:spPr/>
        <p:txBody>
          <a:bodyPr/>
          <a:lstStyle/>
          <a:p>
            <a:r>
              <a:rPr lang="fr-FR" dirty="0"/>
              <a:t>Les graphiques d’analyse</a:t>
            </a:r>
          </a:p>
        </p:txBody>
      </p:sp>
      <p:pic>
        <p:nvPicPr>
          <p:cNvPr id="3" name="Image 2">
            <a:extLst>
              <a:ext uri="{FF2B5EF4-FFF2-40B4-BE49-F238E27FC236}">
                <a16:creationId xmlns:a16="http://schemas.microsoft.com/office/drawing/2014/main" id="{C3E29662-97B7-E38B-D758-1AA6271CA2F3}"/>
              </a:ext>
            </a:extLst>
          </p:cNvPr>
          <p:cNvPicPr>
            <a:picLocks noChangeAspect="1"/>
          </p:cNvPicPr>
          <p:nvPr/>
        </p:nvPicPr>
        <p:blipFill>
          <a:blip r:embed="rId2"/>
          <a:stretch>
            <a:fillRect/>
          </a:stretch>
        </p:blipFill>
        <p:spPr>
          <a:xfrm>
            <a:off x="2269327" y="2537938"/>
            <a:ext cx="2360988" cy="1719011"/>
          </a:xfrm>
          <a:prstGeom prst="rect">
            <a:avLst/>
          </a:prstGeom>
        </p:spPr>
      </p:pic>
      <p:pic>
        <p:nvPicPr>
          <p:cNvPr id="4" name="Image 3">
            <a:extLst>
              <a:ext uri="{FF2B5EF4-FFF2-40B4-BE49-F238E27FC236}">
                <a16:creationId xmlns:a16="http://schemas.microsoft.com/office/drawing/2014/main" id="{12C74DBE-D3BD-1504-C5A4-D08362D48A1C}"/>
              </a:ext>
            </a:extLst>
          </p:cNvPr>
          <p:cNvPicPr>
            <a:picLocks noChangeAspect="1"/>
          </p:cNvPicPr>
          <p:nvPr/>
        </p:nvPicPr>
        <p:blipFill>
          <a:blip r:embed="rId3"/>
          <a:stretch>
            <a:fillRect/>
          </a:stretch>
        </p:blipFill>
        <p:spPr>
          <a:xfrm>
            <a:off x="4256792" y="4393933"/>
            <a:ext cx="2340612" cy="1725638"/>
          </a:xfrm>
          <a:prstGeom prst="rect">
            <a:avLst/>
          </a:prstGeom>
        </p:spPr>
      </p:pic>
      <p:pic>
        <p:nvPicPr>
          <p:cNvPr id="5" name="Image 4">
            <a:extLst>
              <a:ext uri="{FF2B5EF4-FFF2-40B4-BE49-F238E27FC236}">
                <a16:creationId xmlns:a16="http://schemas.microsoft.com/office/drawing/2014/main" id="{A5C61BB5-CB4C-2D6C-ADB2-57FEC15746C9}"/>
              </a:ext>
            </a:extLst>
          </p:cNvPr>
          <p:cNvPicPr>
            <a:picLocks noChangeAspect="1"/>
          </p:cNvPicPr>
          <p:nvPr/>
        </p:nvPicPr>
        <p:blipFill>
          <a:blip r:embed="rId4"/>
          <a:stretch>
            <a:fillRect/>
          </a:stretch>
        </p:blipFill>
        <p:spPr>
          <a:xfrm>
            <a:off x="5616379" y="2505717"/>
            <a:ext cx="2304295" cy="1725638"/>
          </a:xfrm>
          <a:prstGeom prst="rect">
            <a:avLst/>
          </a:prstGeom>
        </p:spPr>
      </p:pic>
      <p:pic>
        <p:nvPicPr>
          <p:cNvPr id="6" name="Image 5">
            <a:extLst>
              <a:ext uri="{FF2B5EF4-FFF2-40B4-BE49-F238E27FC236}">
                <a16:creationId xmlns:a16="http://schemas.microsoft.com/office/drawing/2014/main" id="{7972420A-8DF3-0071-E5BC-6010F4FC3E60}"/>
              </a:ext>
            </a:extLst>
          </p:cNvPr>
          <p:cNvPicPr>
            <a:picLocks noChangeAspect="1"/>
          </p:cNvPicPr>
          <p:nvPr/>
        </p:nvPicPr>
        <p:blipFill>
          <a:blip r:embed="rId5"/>
          <a:stretch>
            <a:fillRect/>
          </a:stretch>
        </p:blipFill>
        <p:spPr>
          <a:xfrm>
            <a:off x="977368" y="4393933"/>
            <a:ext cx="2360987" cy="1776825"/>
          </a:xfrm>
          <a:prstGeom prst="rect">
            <a:avLst/>
          </a:prstGeom>
        </p:spPr>
      </p:pic>
      <p:pic>
        <p:nvPicPr>
          <p:cNvPr id="7" name="Image 6">
            <a:extLst>
              <a:ext uri="{FF2B5EF4-FFF2-40B4-BE49-F238E27FC236}">
                <a16:creationId xmlns:a16="http://schemas.microsoft.com/office/drawing/2014/main" id="{F226AA52-597C-3C59-7B20-F3AA28B6693F}"/>
              </a:ext>
            </a:extLst>
          </p:cNvPr>
          <p:cNvPicPr>
            <a:picLocks noChangeAspect="1"/>
          </p:cNvPicPr>
          <p:nvPr/>
        </p:nvPicPr>
        <p:blipFill>
          <a:blip r:embed="rId6"/>
          <a:stretch>
            <a:fillRect/>
          </a:stretch>
        </p:blipFill>
        <p:spPr>
          <a:xfrm>
            <a:off x="7420609" y="4368340"/>
            <a:ext cx="2458124" cy="1776826"/>
          </a:xfrm>
          <a:prstGeom prst="rect">
            <a:avLst/>
          </a:prstGeom>
        </p:spPr>
      </p:pic>
      <p:pic>
        <p:nvPicPr>
          <p:cNvPr id="8" name="Image 7">
            <a:extLst>
              <a:ext uri="{FF2B5EF4-FFF2-40B4-BE49-F238E27FC236}">
                <a16:creationId xmlns:a16="http://schemas.microsoft.com/office/drawing/2014/main" id="{44E1B1ED-F84F-9F4C-1B49-8E7B21E8CCE8}"/>
              </a:ext>
            </a:extLst>
          </p:cNvPr>
          <p:cNvPicPr>
            <a:picLocks noChangeAspect="1"/>
          </p:cNvPicPr>
          <p:nvPr/>
        </p:nvPicPr>
        <p:blipFill>
          <a:blip r:embed="rId7"/>
          <a:stretch>
            <a:fillRect/>
          </a:stretch>
        </p:blipFill>
        <p:spPr>
          <a:xfrm>
            <a:off x="8642621" y="2480123"/>
            <a:ext cx="2472225" cy="1776826"/>
          </a:xfrm>
          <a:prstGeom prst="rect">
            <a:avLst/>
          </a:prstGeom>
        </p:spPr>
      </p:pic>
    </p:spTree>
    <p:extLst>
      <p:ext uri="{BB962C8B-B14F-4D97-AF65-F5344CB8AC3E}">
        <p14:creationId xmlns:p14="http://schemas.microsoft.com/office/powerpoint/2010/main" val="267585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204E0E-C2AA-4838-732F-B467F8A18364}"/>
              </a:ext>
            </a:extLst>
          </p:cNvPr>
          <p:cNvSpPr>
            <a:spLocks noGrp="1"/>
          </p:cNvSpPr>
          <p:nvPr>
            <p:ph type="title"/>
          </p:nvPr>
        </p:nvSpPr>
        <p:spPr/>
        <p:txBody>
          <a:bodyPr/>
          <a:lstStyle/>
          <a:p>
            <a:r>
              <a:rPr lang="fr-FR" dirty="0"/>
              <a:t>Embauches</a:t>
            </a:r>
          </a:p>
        </p:txBody>
      </p:sp>
      <p:pic>
        <p:nvPicPr>
          <p:cNvPr id="4" name="Image 3">
            <a:extLst>
              <a:ext uri="{FF2B5EF4-FFF2-40B4-BE49-F238E27FC236}">
                <a16:creationId xmlns:a16="http://schemas.microsoft.com/office/drawing/2014/main" id="{806A2DC7-C451-3261-492C-B06E39D51DB6}"/>
              </a:ext>
            </a:extLst>
          </p:cNvPr>
          <p:cNvPicPr>
            <a:picLocks noChangeAspect="1"/>
          </p:cNvPicPr>
          <p:nvPr/>
        </p:nvPicPr>
        <p:blipFill>
          <a:blip r:embed="rId2"/>
          <a:stretch>
            <a:fillRect/>
          </a:stretch>
        </p:blipFill>
        <p:spPr>
          <a:xfrm>
            <a:off x="623407" y="2497420"/>
            <a:ext cx="5153617" cy="3752296"/>
          </a:xfrm>
          <a:prstGeom prst="rect">
            <a:avLst/>
          </a:prstGeom>
        </p:spPr>
      </p:pic>
      <p:pic>
        <p:nvPicPr>
          <p:cNvPr id="6" name="Image 5">
            <a:extLst>
              <a:ext uri="{FF2B5EF4-FFF2-40B4-BE49-F238E27FC236}">
                <a16:creationId xmlns:a16="http://schemas.microsoft.com/office/drawing/2014/main" id="{454BA64F-3343-B643-26C6-B060A5620F97}"/>
              </a:ext>
            </a:extLst>
          </p:cNvPr>
          <p:cNvPicPr>
            <a:picLocks noChangeAspect="1"/>
          </p:cNvPicPr>
          <p:nvPr/>
        </p:nvPicPr>
        <p:blipFill>
          <a:blip r:embed="rId3"/>
          <a:stretch>
            <a:fillRect/>
          </a:stretch>
        </p:blipFill>
        <p:spPr>
          <a:xfrm>
            <a:off x="6285797" y="2497420"/>
            <a:ext cx="5027513" cy="3752296"/>
          </a:xfrm>
          <a:prstGeom prst="rect">
            <a:avLst/>
          </a:prstGeom>
        </p:spPr>
      </p:pic>
    </p:spTree>
    <p:extLst>
      <p:ext uri="{BB962C8B-B14F-4D97-AF65-F5344CB8AC3E}">
        <p14:creationId xmlns:p14="http://schemas.microsoft.com/office/powerpoint/2010/main" val="231276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02290-0666-60CC-1B82-4B2AC02438C7}"/>
              </a:ext>
            </a:extLst>
          </p:cNvPr>
          <p:cNvSpPr>
            <a:spLocks noGrp="1"/>
          </p:cNvSpPr>
          <p:nvPr>
            <p:ph type="title"/>
          </p:nvPr>
        </p:nvSpPr>
        <p:spPr/>
        <p:txBody>
          <a:bodyPr/>
          <a:lstStyle/>
          <a:p>
            <a:r>
              <a:rPr lang="fr-FR" dirty="0"/>
              <a:t>Qualifications</a:t>
            </a:r>
          </a:p>
        </p:txBody>
      </p:sp>
      <p:pic>
        <p:nvPicPr>
          <p:cNvPr id="7" name="Image 6">
            <a:extLst>
              <a:ext uri="{FF2B5EF4-FFF2-40B4-BE49-F238E27FC236}">
                <a16:creationId xmlns:a16="http://schemas.microsoft.com/office/drawing/2014/main" id="{2BFF7E71-D588-1FDF-4CAA-6A4B9AD701BC}"/>
              </a:ext>
            </a:extLst>
          </p:cNvPr>
          <p:cNvPicPr>
            <a:picLocks noChangeAspect="1"/>
          </p:cNvPicPr>
          <p:nvPr/>
        </p:nvPicPr>
        <p:blipFill>
          <a:blip r:embed="rId2"/>
          <a:stretch>
            <a:fillRect/>
          </a:stretch>
        </p:blipFill>
        <p:spPr>
          <a:xfrm>
            <a:off x="792883" y="2849388"/>
            <a:ext cx="4524748" cy="3270661"/>
          </a:xfrm>
          <a:prstGeom prst="rect">
            <a:avLst/>
          </a:prstGeom>
        </p:spPr>
      </p:pic>
      <p:pic>
        <p:nvPicPr>
          <p:cNvPr id="4" name="Image 3">
            <a:extLst>
              <a:ext uri="{FF2B5EF4-FFF2-40B4-BE49-F238E27FC236}">
                <a16:creationId xmlns:a16="http://schemas.microsoft.com/office/drawing/2014/main" id="{68D9F34E-0E2C-9C8F-4D63-D0E1EE7F6240}"/>
              </a:ext>
            </a:extLst>
          </p:cNvPr>
          <p:cNvPicPr>
            <a:picLocks noChangeAspect="1"/>
          </p:cNvPicPr>
          <p:nvPr/>
        </p:nvPicPr>
        <p:blipFill>
          <a:blip r:embed="rId3"/>
          <a:stretch>
            <a:fillRect/>
          </a:stretch>
        </p:blipFill>
        <p:spPr>
          <a:xfrm>
            <a:off x="5502074" y="2423843"/>
            <a:ext cx="5897043" cy="3119042"/>
          </a:xfrm>
          <a:prstGeom prst="rect">
            <a:avLst/>
          </a:prstGeom>
        </p:spPr>
      </p:pic>
      <p:sp>
        <p:nvSpPr>
          <p:cNvPr id="5" name="ZoneTexte 4">
            <a:extLst>
              <a:ext uri="{FF2B5EF4-FFF2-40B4-BE49-F238E27FC236}">
                <a16:creationId xmlns:a16="http://schemas.microsoft.com/office/drawing/2014/main" id="{12A44118-2A57-175E-FBCF-DEED24F21F4C}"/>
              </a:ext>
            </a:extLst>
          </p:cNvPr>
          <p:cNvSpPr txBox="1"/>
          <p:nvPr/>
        </p:nvSpPr>
        <p:spPr>
          <a:xfrm>
            <a:off x="5360490" y="5609938"/>
            <a:ext cx="6038627" cy="646331"/>
          </a:xfrm>
          <a:prstGeom prst="rect">
            <a:avLst/>
          </a:prstGeom>
          <a:noFill/>
        </p:spPr>
        <p:txBody>
          <a:bodyPr wrap="square" rtlCol="0">
            <a:spAutoFit/>
          </a:bodyPr>
          <a:lstStyle/>
          <a:p>
            <a:r>
              <a:rPr lang="fr-FR" dirty="0"/>
              <a:t>H0 accepter &gt; 0,05 les variables sont donc indépendante et donc pas d’inégalité entre les H/F dans les différents métiers</a:t>
            </a:r>
          </a:p>
        </p:txBody>
      </p:sp>
    </p:spTree>
    <p:extLst>
      <p:ext uri="{BB962C8B-B14F-4D97-AF65-F5344CB8AC3E}">
        <p14:creationId xmlns:p14="http://schemas.microsoft.com/office/powerpoint/2010/main" val="125894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ACAC2E-BC40-7122-C67C-F62145B62F1E}"/>
              </a:ext>
            </a:extLst>
          </p:cNvPr>
          <p:cNvSpPr>
            <a:spLocks noGrp="1"/>
          </p:cNvSpPr>
          <p:nvPr>
            <p:ph type="title"/>
          </p:nvPr>
        </p:nvSpPr>
        <p:spPr>
          <a:xfrm>
            <a:off x="3124200" y="693009"/>
            <a:ext cx="5943600" cy="1605516"/>
          </a:xfrm>
        </p:spPr>
        <p:txBody>
          <a:bodyPr/>
          <a:lstStyle/>
          <a:p>
            <a:r>
              <a:rPr lang="fr-FR" dirty="0"/>
              <a:t>Rémunération </a:t>
            </a:r>
          </a:p>
        </p:txBody>
      </p:sp>
      <p:pic>
        <p:nvPicPr>
          <p:cNvPr id="4" name="Image 3">
            <a:extLst>
              <a:ext uri="{FF2B5EF4-FFF2-40B4-BE49-F238E27FC236}">
                <a16:creationId xmlns:a16="http://schemas.microsoft.com/office/drawing/2014/main" id="{3D45F004-66C7-84D1-56C8-5F9BAC2EB224}"/>
              </a:ext>
            </a:extLst>
          </p:cNvPr>
          <p:cNvPicPr>
            <a:picLocks noChangeAspect="1"/>
          </p:cNvPicPr>
          <p:nvPr/>
        </p:nvPicPr>
        <p:blipFill>
          <a:blip r:embed="rId2"/>
          <a:stretch>
            <a:fillRect/>
          </a:stretch>
        </p:blipFill>
        <p:spPr>
          <a:xfrm>
            <a:off x="849990" y="2481776"/>
            <a:ext cx="5186009" cy="3727264"/>
          </a:xfrm>
          <a:prstGeom prst="rect">
            <a:avLst/>
          </a:prstGeom>
        </p:spPr>
      </p:pic>
      <p:pic>
        <p:nvPicPr>
          <p:cNvPr id="6" name="Image 5">
            <a:extLst>
              <a:ext uri="{FF2B5EF4-FFF2-40B4-BE49-F238E27FC236}">
                <a16:creationId xmlns:a16="http://schemas.microsoft.com/office/drawing/2014/main" id="{B14448DA-F664-A205-FF49-BAA96DD08855}"/>
              </a:ext>
            </a:extLst>
          </p:cNvPr>
          <p:cNvPicPr>
            <a:picLocks noChangeAspect="1"/>
          </p:cNvPicPr>
          <p:nvPr/>
        </p:nvPicPr>
        <p:blipFill>
          <a:blip r:embed="rId3"/>
          <a:stretch>
            <a:fillRect/>
          </a:stretch>
        </p:blipFill>
        <p:spPr>
          <a:xfrm>
            <a:off x="6560083" y="2477717"/>
            <a:ext cx="5001327" cy="3687274"/>
          </a:xfrm>
          <a:prstGeom prst="rect">
            <a:avLst/>
          </a:prstGeom>
        </p:spPr>
      </p:pic>
    </p:spTree>
    <p:extLst>
      <p:ext uri="{BB962C8B-B14F-4D97-AF65-F5344CB8AC3E}">
        <p14:creationId xmlns:p14="http://schemas.microsoft.com/office/powerpoint/2010/main" val="318304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DEAF24-41C7-85CC-23E4-F0DC4D33A68E}"/>
              </a:ext>
            </a:extLst>
          </p:cNvPr>
          <p:cNvSpPr>
            <a:spLocks noGrp="1"/>
          </p:cNvSpPr>
          <p:nvPr>
            <p:ph type="title"/>
          </p:nvPr>
        </p:nvSpPr>
        <p:spPr/>
        <p:txBody>
          <a:bodyPr/>
          <a:lstStyle/>
          <a:p>
            <a:r>
              <a:rPr lang="fr-FR" dirty="0"/>
              <a:t>Rémunération (suite)</a:t>
            </a:r>
          </a:p>
        </p:txBody>
      </p:sp>
      <p:pic>
        <p:nvPicPr>
          <p:cNvPr id="6" name="Image 5">
            <a:extLst>
              <a:ext uri="{FF2B5EF4-FFF2-40B4-BE49-F238E27FC236}">
                <a16:creationId xmlns:a16="http://schemas.microsoft.com/office/drawing/2014/main" id="{50EA9769-9061-E17D-2AAF-44B6BBBC8547}"/>
              </a:ext>
            </a:extLst>
          </p:cNvPr>
          <p:cNvPicPr>
            <a:picLocks noChangeAspect="1"/>
          </p:cNvPicPr>
          <p:nvPr/>
        </p:nvPicPr>
        <p:blipFill>
          <a:blip r:embed="rId2"/>
          <a:stretch>
            <a:fillRect/>
          </a:stretch>
        </p:blipFill>
        <p:spPr>
          <a:xfrm>
            <a:off x="3573619" y="2520044"/>
            <a:ext cx="5044762" cy="3630908"/>
          </a:xfrm>
          <a:prstGeom prst="rect">
            <a:avLst/>
          </a:prstGeom>
        </p:spPr>
      </p:pic>
    </p:spTree>
    <p:extLst>
      <p:ext uri="{BB962C8B-B14F-4D97-AF65-F5344CB8AC3E}">
        <p14:creationId xmlns:p14="http://schemas.microsoft.com/office/powerpoint/2010/main" val="174378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17692-7816-38B9-5943-B608F8C94484}"/>
              </a:ext>
            </a:extLst>
          </p:cNvPr>
          <p:cNvSpPr>
            <a:spLocks noGrp="1"/>
          </p:cNvSpPr>
          <p:nvPr>
            <p:ph type="title"/>
          </p:nvPr>
        </p:nvSpPr>
        <p:spPr/>
        <p:txBody>
          <a:bodyPr/>
          <a:lstStyle/>
          <a:p>
            <a:r>
              <a:rPr lang="fr-FR" dirty="0"/>
              <a:t>Condition et sécurité au travail</a:t>
            </a:r>
          </a:p>
        </p:txBody>
      </p:sp>
      <p:pic>
        <p:nvPicPr>
          <p:cNvPr id="8" name="Image 7">
            <a:extLst>
              <a:ext uri="{FF2B5EF4-FFF2-40B4-BE49-F238E27FC236}">
                <a16:creationId xmlns:a16="http://schemas.microsoft.com/office/drawing/2014/main" id="{B3EB0147-1E31-23DD-3434-995A36AA6FDF}"/>
              </a:ext>
            </a:extLst>
          </p:cNvPr>
          <p:cNvPicPr>
            <a:picLocks noChangeAspect="1"/>
          </p:cNvPicPr>
          <p:nvPr/>
        </p:nvPicPr>
        <p:blipFill>
          <a:blip r:embed="rId2"/>
          <a:stretch>
            <a:fillRect/>
          </a:stretch>
        </p:blipFill>
        <p:spPr>
          <a:xfrm>
            <a:off x="623777" y="2477755"/>
            <a:ext cx="4942645" cy="3719723"/>
          </a:xfrm>
          <a:prstGeom prst="rect">
            <a:avLst/>
          </a:prstGeom>
        </p:spPr>
      </p:pic>
      <p:pic>
        <p:nvPicPr>
          <p:cNvPr id="10" name="Image 9">
            <a:extLst>
              <a:ext uri="{FF2B5EF4-FFF2-40B4-BE49-F238E27FC236}">
                <a16:creationId xmlns:a16="http://schemas.microsoft.com/office/drawing/2014/main" id="{CCF9D850-B08F-4291-D97E-BBE7F6A90B8C}"/>
              </a:ext>
            </a:extLst>
          </p:cNvPr>
          <p:cNvPicPr>
            <a:picLocks noChangeAspect="1"/>
          </p:cNvPicPr>
          <p:nvPr/>
        </p:nvPicPr>
        <p:blipFill>
          <a:blip r:embed="rId3"/>
          <a:stretch>
            <a:fillRect/>
          </a:stretch>
        </p:blipFill>
        <p:spPr>
          <a:xfrm>
            <a:off x="6544736" y="2477755"/>
            <a:ext cx="5023487" cy="3761983"/>
          </a:xfrm>
          <a:prstGeom prst="rect">
            <a:avLst/>
          </a:prstGeom>
        </p:spPr>
      </p:pic>
    </p:spTree>
    <p:extLst>
      <p:ext uri="{BB962C8B-B14F-4D97-AF65-F5344CB8AC3E}">
        <p14:creationId xmlns:p14="http://schemas.microsoft.com/office/powerpoint/2010/main" val="223614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90875-F12A-FA3F-FBAC-FA2E3799E1C6}"/>
              </a:ext>
            </a:extLst>
          </p:cNvPr>
          <p:cNvSpPr>
            <a:spLocks noGrp="1"/>
          </p:cNvSpPr>
          <p:nvPr>
            <p:ph type="title"/>
          </p:nvPr>
        </p:nvSpPr>
        <p:spPr/>
        <p:txBody>
          <a:bodyPr/>
          <a:lstStyle/>
          <a:p>
            <a:r>
              <a:rPr lang="fr-FR" dirty="0"/>
              <a:t>A retenir</a:t>
            </a:r>
          </a:p>
        </p:txBody>
      </p:sp>
      <p:sp>
        <p:nvSpPr>
          <p:cNvPr id="3" name="Espace réservé du contenu 2">
            <a:extLst>
              <a:ext uri="{FF2B5EF4-FFF2-40B4-BE49-F238E27FC236}">
                <a16:creationId xmlns:a16="http://schemas.microsoft.com/office/drawing/2014/main" id="{669A74B3-71D0-BE03-F15A-F1FCE1B50811}"/>
              </a:ext>
            </a:extLst>
          </p:cNvPr>
          <p:cNvSpPr>
            <a:spLocks noGrp="1"/>
          </p:cNvSpPr>
          <p:nvPr>
            <p:ph idx="1"/>
          </p:nvPr>
        </p:nvSpPr>
        <p:spPr/>
        <p:txBody>
          <a:bodyPr/>
          <a:lstStyle/>
          <a:p>
            <a:r>
              <a:rPr lang="fr-FR" dirty="0"/>
              <a:t>Nous n’avons pas de différence notoire entre les différentes analyses vu précèdent.</a:t>
            </a:r>
          </a:p>
          <a:p>
            <a:endParaRPr lang="fr-FR" dirty="0"/>
          </a:p>
          <a:p>
            <a:r>
              <a:rPr lang="fr-FR" dirty="0"/>
              <a:t>Nous devons nous devons anticiper sur le fait que notre société va bientôt passer au dessus des 300 employés et qu’ils va falloir récolter des données plus conséquente pour répondre au besoin des indicateurs homme/femme</a:t>
            </a:r>
          </a:p>
        </p:txBody>
      </p:sp>
    </p:spTree>
    <p:extLst>
      <p:ext uri="{BB962C8B-B14F-4D97-AF65-F5344CB8AC3E}">
        <p14:creationId xmlns:p14="http://schemas.microsoft.com/office/powerpoint/2010/main" val="428342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6E9077-10CE-E94B-AEBB-FA287A97A8A1}"/>
              </a:ext>
            </a:extLst>
          </p:cNvPr>
          <p:cNvSpPr>
            <a:spLocks noGrp="1"/>
          </p:cNvSpPr>
          <p:nvPr>
            <p:ph type="title"/>
          </p:nvPr>
        </p:nvSpPr>
        <p:spPr/>
        <p:txBody>
          <a:bodyPr/>
          <a:lstStyle/>
          <a:p>
            <a:r>
              <a:rPr lang="fr-FR" dirty="0"/>
              <a:t>Analyses 300 salariés et +</a:t>
            </a:r>
          </a:p>
        </p:txBody>
      </p:sp>
      <p:pic>
        <p:nvPicPr>
          <p:cNvPr id="7" name="Image 6">
            <a:extLst>
              <a:ext uri="{FF2B5EF4-FFF2-40B4-BE49-F238E27FC236}">
                <a16:creationId xmlns:a16="http://schemas.microsoft.com/office/drawing/2014/main" id="{2A9D6E43-57EF-4171-F4F6-546CE59B40E6}"/>
              </a:ext>
            </a:extLst>
          </p:cNvPr>
          <p:cNvPicPr>
            <a:picLocks noChangeAspect="1"/>
          </p:cNvPicPr>
          <p:nvPr/>
        </p:nvPicPr>
        <p:blipFill>
          <a:blip r:embed="rId2"/>
          <a:stretch>
            <a:fillRect/>
          </a:stretch>
        </p:blipFill>
        <p:spPr>
          <a:xfrm>
            <a:off x="6532991" y="2583918"/>
            <a:ext cx="4973299" cy="3602311"/>
          </a:xfrm>
          <a:prstGeom prst="rect">
            <a:avLst/>
          </a:prstGeom>
        </p:spPr>
      </p:pic>
      <p:pic>
        <p:nvPicPr>
          <p:cNvPr id="8" name="Image 7">
            <a:extLst>
              <a:ext uri="{FF2B5EF4-FFF2-40B4-BE49-F238E27FC236}">
                <a16:creationId xmlns:a16="http://schemas.microsoft.com/office/drawing/2014/main" id="{76BD6D3B-9ABC-5911-712B-C07A69A7D289}"/>
              </a:ext>
            </a:extLst>
          </p:cNvPr>
          <p:cNvPicPr>
            <a:picLocks noChangeAspect="1"/>
          </p:cNvPicPr>
          <p:nvPr/>
        </p:nvPicPr>
        <p:blipFill>
          <a:blip r:embed="rId3"/>
          <a:stretch>
            <a:fillRect/>
          </a:stretch>
        </p:blipFill>
        <p:spPr>
          <a:xfrm>
            <a:off x="1728865" y="3080111"/>
            <a:ext cx="3391775" cy="2426528"/>
          </a:xfrm>
          <a:prstGeom prst="rect">
            <a:avLst/>
          </a:prstGeom>
        </p:spPr>
      </p:pic>
      <p:sp>
        <p:nvSpPr>
          <p:cNvPr id="9" name="ZoneTexte 8">
            <a:extLst>
              <a:ext uri="{FF2B5EF4-FFF2-40B4-BE49-F238E27FC236}">
                <a16:creationId xmlns:a16="http://schemas.microsoft.com/office/drawing/2014/main" id="{3EE14E36-92E5-85C4-FED5-6B5DFE7F2B2B}"/>
              </a:ext>
            </a:extLst>
          </p:cNvPr>
          <p:cNvSpPr txBox="1"/>
          <p:nvPr/>
        </p:nvSpPr>
        <p:spPr>
          <a:xfrm>
            <a:off x="1934988" y="2684206"/>
            <a:ext cx="2704843" cy="369332"/>
          </a:xfrm>
          <a:prstGeom prst="rect">
            <a:avLst/>
          </a:prstGeom>
          <a:noFill/>
        </p:spPr>
        <p:txBody>
          <a:bodyPr wrap="none" rtlCol="0">
            <a:spAutoFit/>
          </a:bodyPr>
          <a:lstStyle/>
          <a:p>
            <a:r>
              <a:rPr lang="fr-FR" dirty="0"/>
              <a:t>Top 10 des meilleurs salaire</a:t>
            </a:r>
          </a:p>
        </p:txBody>
      </p:sp>
    </p:spTree>
    <p:extLst>
      <p:ext uri="{BB962C8B-B14F-4D97-AF65-F5344CB8AC3E}">
        <p14:creationId xmlns:p14="http://schemas.microsoft.com/office/powerpoint/2010/main" val="347407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EEE93-AACA-D693-7086-F81450B05C98}"/>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02F9F269-4296-6080-9DD0-06392CB024CB}"/>
              </a:ext>
            </a:extLst>
          </p:cNvPr>
          <p:cNvSpPr>
            <a:spLocks noGrp="1"/>
          </p:cNvSpPr>
          <p:nvPr>
            <p:ph idx="1"/>
          </p:nvPr>
        </p:nvSpPr>
        <p:spPr/>
        <p:txBody>
          <a:bodyPr>
            <a:normAutofit lnSpcReduction="10000"/>
          </a:bodyPr>
          <a:lstStyle/>
          <a:p>
            <a:pPr algn="ctr"/>
            <a:r>
              <a:rPr lang="fr-FR" dirty="0"/>
              <a:t>Contexte et objectifs</a:t>
            </a:r>
          </a:p>
          <a:p>
            <a:pPr algn="ctr"/>
            <a:r>
              <a:rPr lang="fr-FR" dirty="0"/>
              <a:t>Initialisation des données</a:t>
            </a:r>
          </a:p>
          <a:p>
            <a:pPr algn="ctr"/>
            <a:r>
              <a:rPr lang="fr-FR" dirty="0"/>
              <a:t>Jointures</a:t>
            </a:r>
          </a:p>
          <a:p>
            <a:pPr algn="ctr"/>
            <a:r>
              <a:rPr lang="fr-FR" dirty="0"/>
              <a:t>Ajout de colonnes </a:t>
            </a:r>
          </a:p>
          <a:p>
            <a:pPr algn="ctr"/>
            <a:r>
              <a:rPr lang="fr-FR" dirty="0"/>
              <a:t>Les indicateurs choisis</a:t>
            </a:r>
          </a:p>
          <a:p>
            <a:pPr algn="ctr"/>
            <a:r>
              <a:rPr lang="fr-FR" dirty="0"/>
              <a:t>Le fichier CSV et le RGPD</a:t>
            </a:r>
          </a:p>
          <a:p>
            <a:pPr algn="ctr"/>
            <a:r>
              <a:rPr lang="fr-FR" dirty="0"/>
              <a:t>Les graphiques d’analyse</a:t>
            </a:r>
          </a:p>
        </p:txBody>
      </p:sp>
    </p:spTree>
    <p:extLst>
      <p:ext uri="{BB962C8B-B14F-4D97-AF65-F5344CB8AC3E}">
        <p14:creationId xmlns:p14="http://schemas.microsoft.com/office/powerpoint/2010/main" val="242380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66CB0-8FA3-C48A-374D-9DDD8851456A}"/>
              </a:ext>
            </a:extLst>
          </p:cNvPr>
          <p:cNvSpPr>
            <a:spLocks noGrp="1"/>
          </p:cNvSpPr>
          <p:nvPr>
            <p:ph type="title"/>
          </p:nvPr>
        </p:nvSpPr>
        <p:spPr/>
        <p:txBody>
          <a:bodyPr/>
          <a:lstStyle/>
          <a:p>
            <a:r>
              <a:rPr lang="fr-FR" dirty="0"/>
              <a:t>Contexte et objectifs </a:t>
            </a:r>
          </a:p>
        </p:txBody>
      </p:sp>
      <p:sp>
        <p:nvSpPr>
          <p:cNvPr id="3" name="Espace réservé du contenu 2">
            <a:extLst>
              <a:ext uri="{FF2B5EF4-FFF2-40B4-BE49-F238E27FC236}">
                <a16:creationId xmlns:a16="http://schemas.microsoft.com/office/drawing/2014/main" id="{B85F3597-E3C7-D00B-B9F6-55254472F019}"/>
              </a:ext>
            </a:extLst>
          </p:cNvPr>
          <p:cNvSpPr>
            <a:spLocks noGrp="1"/>
          </p:cNvSpPr>
          <p:nvPr>
            <p:ph idx="1"/>
          </p:nvPr>
        </p:nvSpPr>
        <p:spPr/>
        <p:txBody>
          <a:bodyPr/>
          <a:lstStyle/>
          <a:p>
            <a:r>
              <a:rPr lang="fr-FR" dirty="0">
                <a:solidFill>
                  <a:srgbClr val="271A38"/>
                </a:solidFill>
                <a:latin typeface="Inter"/>
              </a:rPr>
              <a:t>D</a:t>
            </a:r>
            <a:r>
              <a:rPr lang="fr-FR" b="0" i="0" dirty="0">
                <a:solidFill>
                  <a:srgbClr val="271A38"/>
                </a:solidFill>
                <a:effectLst/>
                <a:latin typeface="Inter"/>
              </a:rPr>
              <a:t>ata analyste dans un cabinet de consultant spécialisé dans la transformation digitale des entreprises. Le cabinet compte déjà plus de 150 salariés et est en plein développement.</a:t>
            </a:r>
          </a:p>
          <a:p>
            <a:r>
              <a:rPr lang="fr-FR" b="0" i="0" dirty="0">
                <a:solidFill>
                  <a:srgbClr val="271A38"/>
                </a:solidFill>
                <a:effectLst/>
                <a:latin typeface="Inter"/>
              </a:rPr>
              <a:t>Chaque année avant le 1er mars, les entreprises d’au moins 50 salariés doivent calculer et publier sur leur site Internet leur index de l’égalité femmes-hommes</a:t>
            </a:r>
          </a:p>
          <a:p>
            <a:r>
              <a:rPr lang="fr-FR" dirty="0">
                <a:solidFill>
                  <a:srgbClr val="271A38"/>
                </a:solidFill>
                <a:latin typeface="Inter"/>
              </a:rPr>
              <a:t>Utilisation du logiciel </a:t>
            </a:r>
            <a:r>
              <a:rPr lang="fr-FR" dirty="0" err="1">
                <a:solidFill>
                  <a:srgbClr val="271A38"/>
                </a:solidFill>
                <a:latin typeface="Inter"/>
              </a:rPr>
              <a:t>Knime</a:t>
            </a:r>
            <a:endParaRPr lang="fr-FR" dirty="0"/>
          </a:p>
        </p:txBody>
      </p:sp>
    </p:spTree>
    <p:extLst>
      <p:ext uri="{BB962C8B-B14F-4D97-AF65-F5344CB8AC3E}">
        <p14:creationId xmlns:p14="http://schemas.microsoft.com/office/powerpoint/2010/main" val="42055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18FB4-F75F-87B7-8C81-C512ED0E0FD0}"/>
              </a:ext>
            </a:extLst>
          </p:cNvPr>
          <p:cNvSpPr>
            <a:spLocks noGrp="1"/>
          </p:cNvSpPr>
          <p:nvPr>
            <p:ph type="title"/>
          </p:nvPr>
        </p:nvSpPr>
        <p:spPr/>
        <p:txBody>
          <a:bodyPr/>
          <a:lstStyle/>
          <a:p>
            <a:r>
              <a:rPr lang="fr-FR" dirty="0"/>
              <a:t>Initialisation des données</a:t>
            </a:r>
          </a:p>
        </p:txBody>
      </p:sp>
      <p:pic>
        <p:nvPicPr>
          <p:cNvPr id="5" name="Espace réservé du contenu 4">
            <a:extLst>
              <a:ext uri="{FF2B5EF4-FFF2-40B4-BE49-F238E27FC236}">
                <a16:creationId xmlns:a16="http://schemas.microsoft.com/office/drawing/2014/main" id="{A616E2EF-B489-56A2-6F01-361E54A95C95}"/>
              </a:ext>
            </a:extLst>
          </p:cNvPr>
          <p:cNvPicPr>
            <a:picLocks noGrp="1" noChangeAspect="1"/>
          </p:cNvPicPr>
          <p:nvPr>
            <p:ph idx="1"/>
          </p:nvPr>
        </p:nvPicPr>
        <p:blipFill>
          <a:blip r:embed="rId2"/>
          <a:stretch>
            <a:fillRect/>
          </a:stretch>
        </p:blipFill>
        <p:spPr>
          <a:xfrm>
            <a:off x="1295402" y="2557993"/>
            <a:ext cx="5026923" cy="3317875"/>
          </a:xfrm>
        </p:spPr>
      </p:pic>
      <p:sp>
        <p:nvSpPr>
          <p:cNvPr id="6" name="ZoneTexte 5">
            <a:extLst>
              <a:ext uri="{FF2B5EF4-FFF2-40B4-BE49-F238E27FC236}">
                <a16:creationId xmlns:a16="http://schemas.microsoft.com/office/drawing/2014/main" id="{8A7EEAC0-556B-97E9-6FA8-2B88CBD4C90B}"/>
              </a:ext>
            </a:extLst>
          </p:cNvPr>
          <p:cNvSpPr txBox="1"/>
          <p:nvPr/>
        </p:nvSpPr>
        <p:spPr>
          <a:xfrm>
            <a:off x="6699903" y="2657741"/>
            <a:ext cx="4486542" cy="2308324"/>
          </a:xfrm>
          <a:prstGeom prst="rect">
            <a:avLst/>
          </a:prstGeom>
          <a:noFill/>
        </p:spPr>
        <p:txBody>
          <a:bodyPr wrap="square" rtlCol="0">
            <a:spAutoFit/>
          </a:bodyPr>
          <a:lstStyle/>
          <a:p>
            <a:pPr marL="285750" indent="-285750">
              <a:buFont typeface="Arial" panose="020B0604020202020204" pitchFamily="34" charset="0"/>
              <a:buChar char="•"/>
            </a:pPr>
            <a:r>
              <a:rPr lang="fr-FR" dirty="0"/>
              <a:t>Import des csv</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Vérification des doublons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Vérification des valeurs manquantes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Pour terminer sur les valeurs aberrantes  potentielle</a:t>
            </a:r>
          </a:p>
        </p:txBody>
      </p:sp>
    </p:spTree>
    <p:extLst>
      <p:ext uri="{BB962C8B-B14F-4D97-AF65-F5344CB8AC3E}">
        <p14:creationId xmlns:p14="http://schemas.microsoft.com/office/powerpoint/2010/main" val="126945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37282-947C-15F5-89C2-93B4A33611E9}"/>
              </a:ext>
            </a:extLst>
          </p:cNvPr>
          <p:cNvSpPr>
            <a:spLocks noGrp="1"/>
          </p:cNvSpPr>
          <p:nvPr>
            <p:ph type="title"/>
          </p:nvPr>
        </p:nvSpPr>
        <p:spPr/>
        <p:txBody>
          <a:bodyPr/>
          <a:lstStyle/>
          <a:p>
            <a:r>
              <a:rPr lang="fr-FR" dirty="0"/>
              <a:t>Jointures</a:t>
            </a:r>
          </a:p>
        </p:txBody>
      </p:sp>
      <p:pic>
        <p:nvPicPr>
          <p:cNvPr id="5" name="Espace réservé du contenu 4">
            <a:extLst>
              <a:ext uri="{FF2B5EF4-FFF2-40B4-BE49-F238E27FC236}">
                <a16:creationId xmlns:a16="http://schemas.microsoft.com/office/drawing/2014/main" id="{58AD683D-EAAD-D129-8222-43FF612E00E6}"/>
              </a:ext>
            </a:extLst>
          </p:cNvPr>
          <p:cNvPicPr>
            <a:picLocks noGrp="1" noChangeAspect="1"/>
          </p:cNvPicPr>
          <p:nvPr>
            <p:ph idx="1"/>
          </p:nvPr>
        </p:nvPicPr>
        <p:blipFill>
          <a:blip r:embed="rId2"/>
          <a:stretch>
            <a:fillRect/>
          </a:stretch>
        </p:blipFill>
        <p:spPr>
          <a:xfrm>
            <a:off x="1295402" y="2685650"/>
            <a:ext cx="1858447" cy="3317875"/>
          </a:xfrm>
        </p:spPr>
      </p:pic>
      <p:sp>
        <p:nvSpPr>
          <p:cNvPr id="6" name="ZoneTexte 5">
            <a:extLst>
              <a:ext uri="{FF2B5EF4-FFF2-40B4-BE49-F238E27FC236}">
                <a16:creationId xmlns:a16="http://schemas.microsoft.com/office/drawing/2014/main" id="{20AE1928-FC21-E4F3-C808-759630D52B1D}"/>
              </a:ext>
            </a:extLst>
          </p:cNvPr>
          <p:cNvSpPr txBox="1"/>
          <p:nvPr/>
        </p:nvSpPr>
        <p:spPr>
          <a:xfrm>
            <a:off x="3429646" y="2782669"/>
            <a:ext cx="2973936" cy="2585323"/>
          </a:xfrm>
          <a:prstGeom prst="rect">
            <a:avLst/>
          </a:prstGeom>
          <a:noFill/>
        </p:spPr>
        <p:txBody>
          <a:bodyPr wrap="square" rtlCol="0">
            <a:spAutoFit/>
          </a:bodyPr>
          <a:lstStyle/>
          <a:p>
            <a:r>
              <a:rPr lang="fr-FR" dirty="0"/>
              <a:t>On continue sur </a:t>
            </a:r>
            <a:r>
              <a:rPr lang="fr-FR" dirty="0" err="1"/>
              <a:t>Knime</a:t>
            </a:r>
            <a:r>
              <a:rPr lang="fr-FR" dirty="0"/>
              <a:t> avec les jointures.</a:t>
            </a:r>
          </a:p>
          <a:p>
            <a:endParaRPr lang="fr-FR" dirty="0"/>
          </a:p>
          <a:p>
            <a:r>
              <a:rPr lang="fr-FR" dirty="0"/>
              <a:t>SUR:  </a:t>
            </a:r>
            <a:r>
              <a:rPr lang="fr-FR" dirty="0" err="1"/>
              <a:t>id_salarié</a:t>
            </a:r>
            <a:endParaRPr lang="fr-FR" dirty="0"/>
          </a:p>
          <a:p>
            <a:endParaRPr lang="fr-FR" dirty="0"/>
          </a:p>
          <a:p>
            <a:endParaRPr lang="fr-FR" dirty="0"/>
          </a:p>
          <a:p>
            <a:r>
              <a:rPr lang="fr-FR" dirty="0"/>
              <a:t>On vérifie qu’il y a n’y a pas de </a:t>
            </a:r>
            <a:r>
              <a:rPr lang="fr-FR" dirty="0" err="1"/>
              <a:t>left</a:t>
            </a:r>
            <a:r>
              <a:rPr lang="fr-FR" dirty="0"/>
              <a:t> ou right </a:t>
            </a:r>
            <a:r>
              <a:rPr lang="fr-FR" dirty="0" err="1"/>
              <a:t>unmatch</a:t>
            </a:r>
            <a:r>
              <a:rPr lang="fr-FR" dirty="0"/>
              <a:t> </a:t>
            </a:r>
            <a:r>
              <a:rPr lang="fr-FR" dirty="0" err="1"/>
              <a:t>row</a:t>
            </a:r>
            <a:r>
              <a:rPr lang="fr-FR" dirty="0"/>
              <a:t> </a:t>
            </a:r>
          </a:p>
          <a:p>
            <a:endParaRPr lang="fr-FR" dirty="0"/>
          </a:p>
        </p:txBody>
      </p:sp>
      <p:pic>
        <p:nvPicPr>
          <p:cNvPr id="8" name="Image 7">
            <a:extLst>
              <a:ext uri="{FF2B5EF4-FFF2-40B4-BE49-F238E27FC236}">
                <a16:creationId xmlns:a16="http://schemas.microsoft.com/office/drawing/2014/main" id="{AD59995B-1584-3E41-DA5D-98BC167101FC}"/>
              </a:ext>
            </a:extLst>
          </p:cNvPr>
          <p:cNvPicPr>
            <a:picLocks noChangeAspect="1"/>
          </p:cNvPicPr>
          <p:nvPr/>
        </p:nvPicPr>
        <p:blipFill>
          <a:blip r:embed="rId3"/>
          <a:stretch>
            <a:fillRect/>
          </a:stretch>
        </p:blipFill>
        <p:spPr>
          <a:xfrm>
            <a:off x="6679379" y="2685650"/>
            <a:ext cx="4875893" cy="3433359"/>
          </a:xfrm>
          <a:prstGeom prst="rect">
            <a:avLst/>
          </a:prstGeom>
        </p:spPr>
      </p:pic>
    </p:spTree>
    <p:extLst>
      <p:ext uri="{BB962C8B-B14F-4D97-AF65-F5344CB8AC3E}">
        <p14:creationId xmlns:p14="http://schemas.microsoft.com/office/powerpoint/2010/main" val="54127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1F53F-B756-66EF-D049-4224D77D19F8}"/>
              </a:ext>
            </a:extLst>
          </p:cNvPr>
          <p:cNvSpPr>
            <a:spLocks noGrp="1"/>
          </p:cNvSpPr>
          <p:nvPr>
            <p:ph type="title"/>
          </p:nvPr>
        </p:nvSpPr>
        <p:spPr/>
        <p:txBody>
          <a:bodyPr/>
          <a:lstStyle/>
          <a:p>
            <a:r>
              <a:rPr lang="fr-FR" dirty="0"/>
              <a:t>Ajout de colonne</a:t>
            </a:r>
          </a:p>
        </p:txBody>
      </p:sp>
      <p:sp>
        <p:nvSpPr>
          <p:cNvPr id="3" name="Espace réservé du contenu 2">
            <a:extLst>
              <a:ext uri="{FF2B5EF4-FFF2-40B4-BE49-F238E27FC236}">
                <a16:creationId xmlns:a16="http://schemas.microsoft.com/office/drawing/2014/main" id="{E4A8D5D9-E4F1-B389-B079-198B05A60A4B}"/>
              </a:ext>
            </a:extLst>
          </p:cNvPr>
          <p:cNvSpPr>
            <a:spLocks noGrp="1"/>
          </p:cNvSpPr>
          <p:nvPr>
            <p:ph idx="1"/>
          </p:nvPr>
        </p:nvSpPr>
        <p:spPr>
          <a:xfrm>
            <a:off x="6390979" y="3000664"/>
            <a:ext cx="5180490" cy="2483188"/>
          </a:xfrm>
        </p:spPr>
        <p:txBody>
          <a:bodyPr>
            <a:normAutofit lnSpcReduction="10000"/>
          </a:bodyPr>
          <a:lstStyle/>
          <a:p>
            <a:r>
              <a:rPr lang="fr-FR" dirty="0"/>
              <a:t>Nous venons calculer l’âge de chaque employé</a:t>
            </a:r>
          </a:p>
          <a:p>
            <a:r>
              <a:rPr lang="fr-FR" dirty="0"/>
              <a:t>Ajout de colonne telle que : tranche(horaire, âge, salaire) </a:t>
            </a:r>
          </a:p>
          <a:p>
            <a:r>
              <a:rPr lang="fr-FR" dirty="0"/>
              <a:t>Une colonne </a:t>
            </a:r>
            <a:r>
              <a:rPr lang="fr-FR" dirty="0" err="1"/>
              <a:t>ID_sal</a:t>
            </a:r>
            <a:r>
              <a:rPr lang="fr-FR" dirty="0"/>
              <a:t> mais anonymisé pour notre RGPD plus tard</a:t>
            </a:r>
          </a:p>
        </p:txBody>
      </p:sp>
      <p:pic>
        <p:nvPicPr>
          <p:cNvPr id="5" name="Image 4">
            <a:extLst>
              <a:ext uri="{FF2B5EF4-FFF2-40B4-BE49-F238E27FC236}">
                <a16:creationId xmlns:a16="http://schemas.microsoft.com/office/drawing/2014/main" id="{0628261F-C37A-5FEC-1265-22C903FF3BDE}"/>
              </a:ext>
            </a:extLst>
          </p:cNvPr>
          <p:cNvPicPr>
            <a:picLocks noChangeAspect="1"/>
          </p:cNvPicPr>
          <p:nvPr/>
        </p:nvPicPr>
        <p:blipFill>
          <a:blip r:embed="rId2"/>
          <a:stretch>
            <a:fillRect/>
          </a:stretch>
        </p:blipFill>
        <p:spPr>
          <a:xfrm>
            <a:off x="744925" y="3000664"/>
            <a:ext cx="5518463" cy="2599649"/>
          </a:xfrm>
          <a:prstGeom prst="rect">
            <a:avLst/>
          </a:prstGeom>
        </p:spPr>
      </p:pic>
    </p:spTree>
    <p:extLst>
      <p:ext uri="{BB962C8B-B14F-4D97-AF65-F5344CB8AC3E}">
        <p14:creationId xmlns:p14="http://schemas.microsoft.com/office/powerpoint/2010/main" val="255190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B12BB-E67D-B006-27FF-BA28D246F1D2}"/>
              </a:ext>
            </a:extLst>
          </p:cNvPr>
          <p:cNvSpPr>
            <a:spLocks noGrp="1"/>
          </p:cNvSpPr>
          <p:nvPr>
            <p:ph type="title"/>
          </p:nvPr>
        </p:nvSpPr>
        <p:spPr>
          <a:xfrm>
            <a:off x="703944" y="919666"/>
            <a:ext cx="9601196" cy="1303867"/>
          </a:xfrm>
        </p:spPr>
        <p:txBody>
          <a:bodyPr/>
          <a:lstStyle/>
          <a:p>
            <a:r>
              <a:rPr lang="fr-FR" dirty="0"/>
              <a:t>Indicateurs</a:t>
            </a:r>
          </a:p>
        </p:txBody>
      </p:sp>
      <p:sp>
        <p:nvSpPr>
          <p:cNvPr id="7" name="Espace réservé du contenu 6">
            <a:extLst>
              <a:ext uri="{FF2B5EF4-FFF2-40B4-BE49-F238E27FC236}">
                <a16:creationId xmlns:a16="http://schemas.microsoft.com/office/drawing/2014/main" id="{174D0925-9258-7186-2A59-A33A1D311329}"/>
              </a:ext>
            </a:extLst>
          </p:cNvPr>
          <p:cNvSpPr>
            <a:spLocks noGrp="1"/>
          </p:cNvSpPr>
          <p:nvPr>
            <p:ph idx="1"/>
          </p:nvPr>
        </p:nvSpPr>
        <p:spPr>
          <a:xfrm>
            <a:off x="5504542" y="2928437"/>
            <a:ext cx="4938844" cy="3636237"/>
          </a:xfrm>
        </p:spPr>
        <p:txBody>
          <a:bodyPr/>
          <a:lstStyle/>
          <a:p>
            <a:r>
              <a:rPr lang="fr-FR" dirty="0"/>
              <a:t>Les indicateurs encadré en rouge sont ceux choisi pour ces analyses</a:t>
            </a:r>
          </a:p>
          <a:p>
            <a:endParaRPr lang="fr-FR" dirty="0"/>
          </a:p>
          <a:p>
            <a:r>
              <a:rPr lang="fr-FR" dirty="0"/>
              <a:t>Nous manquons de donnée pour traiter l’ensemble des indicateurs </a:t>
            </a:r>
          </a:p>
          <a:p>
            <a:endParaRPr lang="fr-FR" dirty="0"/>
          </a:p>
          <a:p>
            <a:pPr marL="0" indent="0">
              <a:buNone/>
            </a:pPr>
            <a:endParaRPr lang="fr-FR" dirty="0"/>
          </a:p>
          <a:p>
            <a:pPr marL="0" indent="0">
              <a:buNone/>
            </a:pPr>
            <a:endParaRPr lang="fr-FR" dirty="0"/>
          </a:p>
        </p:txBody>
      </p:sp>
      <p:pic>
        <p:nvPicPr>
          <p:cNvPr id="13" name="Image 12">
            <a:extLst>
              <a:ext uri="{FF2B5EF4-FFF2-40B4-BE49-F238E27FC236}">
                <a16:creationId xmlns:a16="http://schemas.microsoft.com/office/drawing/2014/main" id="{3152AB1D-763C-81D7-A76F-B9135FDC48CA}"/>
              </a:ext>
            </a:extLst>
          </p:cNvPr>
          <p:cNvPicPr>
            <a:picLocks noChangeAspect="1"/>
          </p:cNvPicPr>
          <p:nvPr/>
        </p:nvPicPr>
        <p:blipFill>
          <a:blip r:embed="rId2"/>
          <a:stretch>
            <a:fillRect/>
          </a:stretch>
        </p:blipFill>
        <p:spPr>
          <a:xfrm>
            <a:off x="627605" y="2467279"/>
            <a:ext cx="3590433" cy="3773359"/>
          </a:xfrm>
          <a:prstGeom prst="rect">
            <a:avLst/>
          </a:prstGeom>
        </p:spPr>
      </p:pic>
    </p:spTree>
    <p:extLst>
      <p:ext uri="{BB962C8B-B14F-4D97-AF65-F5344CB8AC3E}">
        <p14:creationId xmlns:p14="http://schemas.microsoft.com/office/powerpoint/2010/main" val="312509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0D0E0-3579-383D-7F53-ADB439267F4F}"/>
              </a:ext>
            </a:extLst>
          </p:cNvPr>
          <p:cNvSpPr>
            <a:spLocks noGrp="1"/>
          </p:cNvSpPr>
          <p:nvPr>
            <p:ph type="title"/>
          </p:nvPr>
        </p:nvSpPr>
        <p:spPr/>
        <p:txBody>
          <a:bodyPr/>
          <a:lstStyle/>
          <a:p>
            <a:r>
              <a:rPr lang="fr-FR" dirty="0"/>
              <a:t>Exemple de traitement d’indicateur</a:t>
            </a:r>
          </a:p>
        </p:txBody>
      </p:sp>
      <p:sp>
        <p:nvSpPr>
          <p:cNvPr id="3" name="Espace réservé du contenu 2">
            <a:extLst>
              <a:ext uri="{FF2B5EF4-FFF2-40B4-BE49-F238E27FC236}">
                <a16:creationId xmlns:a16="http://schemas.microsoft.com/office/drawing/2014/main" id="{56AFD416-82D2-1325-A7B9-18C0A96397D3}"/>
              </a:ext>
            </a:extLst>
          </p:cNvPr>
          <p:cNvSpPr>
            <a:spLocks noGrp="1"/>
          </p:cNvSpPr>
          <p:nvPr>
            <p:ph idx="1"/>
          </p:nvPr>
        </p:nvSpPr>
        <p:spPr>
          <a:xfrm>
            <a:off x="6499790" y="2657742"/>
            <a:ext cx="4225182" cy="3199806"/>
          </a:xfrm>
        </p:spPr>
        <p:txBody>
          <a:bodyPr>
            <a:normAutofit lnSpcReduction="10000"/>
          </a:bodyPr>
          <a:lstStyle/>
          <a:p>
            <a:r>
              <a:rPr lang="fr-FR" dirty="0"/>
              <a:t>Voici un exemple de comment traiter nos indicateurs à l’aide  de </a:t>
            </a:r>
            <a:r>
              <a:rPr lang="fr-FR" dirty="0" err="1"/>
              <a:t>Knime</a:t>
            </a:r>
            <a:r>
              <a:rPr lang="fr-FR" dirty="0"/>
              <a:t>.</a:t>
            </a:r>
          </a:p>
          <a:p>
            <a:endParaRPr lang="fr-FR" dirty="0"/>
          </a:p>
          <a:p>
            <a:r>
              <a:rPr lang="fr-FR" dirty="0"/>
              <a:t>Un pivot sur notre CSV pour n’avoir que les informations nécessaire lors de notre représentation graphique</a:t>
            </a:r>
          </a:p>
        </p:txBody>
      </p:sp>
      <p:pic>
        <p:nvPicPr>
          <p:cNvPr id="5" name="Image 4">
            <a:extLst>
              <a:ext uri="{FF2B5EF4-FFF2-40B4-BE49-F238E27FC236}">
                <a16:creationId xmlns:a16="http://schemas.microsoft.com/office/drawing/2014/main" id="{246ED699-AA30-18D8-1036-98AC4BC4A8A9}"/>
              </a:ext>
            </a:extLst>
          </p:cNvPr>
          <p:cNvPicPr>
            <a:picLocks noChangeAspect="1"/>
          </p:cNvPicPr>
          <p:nvPr/>
        </p:nvPicPr>
        <p:blipFill>
          <a:blip r:embed="rId2"/>
          <a:stretch>
            <a:fillRect/>
          </a:stretch>
        </p:blipFill>
        <p:spPr>
          <a:xfrm>
            <a:off x="793154" y="2420201"/>
            <a:ext cx="4486901" cy="3743847"/>
          </a:xfrm>
          <a:prstGeom prst="rect">
            <a:avLst/>
          </a:prstGeom>
        </p:spPr>
      </p:pic>
    </p:spTree>
    <p:extLst>
      <p:ext uri="{BB962C8B-B14F-4D97-AF65-F5344CB8AC3E}">
        <p14:creationId xmlns:p14="http://schemas.microsoft.com/office/powerpoint/2010/main" val="274838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8541D-4014-025F-1DF1-185EAE8F9268}"/>
              </a:ext>
            </a:extLst>
          </p:cNvPr>
          <p:cNvSpPr>
            <a:spLocks noGrp="1"/>
          </p:cNvSpPr>
          <p:nvPr>
            <p:ph type="title"/>
          </p:nvPr>
        </p:nvSpPr>
        <p:spPr/>
        <p:txBody>
          <a:bodyPr/>
          <a:lstStyle/>
          <a:p>
            <a:r>
              <a:rPr lang="fr-FR" dirty="0"/>
              <a:t>Fichier CSV et RGPD</a:t>
            </a:r>
          </a:p>
        </p:txBody>
      </p:sp>
      <p:pic>
        <p:nvPicPr>
          <p:cNvPr id="5" name="Espace réservé du contenu 4">
            <a:extLst>
              <a:ext uri="{FF2B5EF4-FFF2-40B4-BE49-F238E27FC236}">
                <a16:creationId xmlns:a16="http://schemas.microsoft.com/office/drawing/2014/main" id="{D87F1F8D-474C-EF8B-8261-7CCD79105371}"/>
              </a:ext>
            </a:extLst>
          </p:cNvPr>
          <p:cNvPicPr>
            <a:picLocks noGrp="1" noChangeAspect="1"/>
          </p:cNvPicPr>
          <p:nvPr>
            <p:ph idx="1"/>
          </p:nvPr>
        </p:nvPicPr>
        <p:blipFill>
          <a:blip r:embed="rId2"/>
          <a:stretch>
            <a:fillRect/>
          </a:stretch>
        </p:blipFill>
        <p:spPr>
          <a:xfrm>
            <a:off x="1162056" y="2694196"/>
            <a:ext cx="1219543" cy="3317875"/>
          </a:xfrm>
        </p:spPr>
      </p:pic>
      <p:sp>
        <p:nvSpPr>
          <p:cNvPr id="6" name="ZoneTexte 5">
            <a:extLst>
              <a:ext uri="{FF2B5EF4-FFF2-40B4-BE49-F238E27FC236}">
                <a16:creationId xmlns:a16="http://schemas.microsoft.com/office/drawing/2014/main" id="{0F3B5F8D-86B4-3F7B-B527-45818259FD76}"/>
              </a:ext>
            </a:extLst>
          </p:cNvPr>
          <p:cNvSpPr txBox="1"/>
          <p:nvPr/>
        </p:nvSpPr>
        <p:spPr>
          <a:xfrm>
            <a:off x="2811567" y="2655767"/>
            <a:ext cx="3913974" cy="3416320"/>
          </a:xfrm>
          <a:prstGeom prst="rect">
            <a:avLst/>
          </a:prstGeom>
          <a:noFill/>
        </p:spPr>
        <p:txBody>
          <a:bodyPr wrap="square" rtlCol="0">
            <a:spAutoFit/>
          </a:bodyPr>
          <a:lstStyle/>
          <a:p>
            <a:r>
              <a:rPr lang="fr-FR" dirty="0"/>
              <a:t>Nous venons filtrer les colonnes que nous ne voulons pas avoir dans notre CSV, pour convenir au RGPD.</a:t>
            </a:r>
          </a:p>
          <a:p>
            <a:endParaRPr lang="fr-FR" dirty="0"/>
          </a:p>
          <a:p>
            <a:r>
              <a:rPr lang="fr-FR" dirty="0"/>
              <a:t>Nous ne laissons que des valeurs au quel aucune personne n’est facilement indentifiable </a:t>
            </a:r>
          </a:p>
          <a:p>
            <a:r>
              <a:rPr lang="fr-FR" dirty="0"/>
              <a:t>Tel que:</a:t>
            </a:r>
          </a:p>
          <a:p>
            <a:r>
              <a:rPr lang="fr-FR" dirty="0"/>
              <a:t>	le Nom/Prénom</a:t>
            </a:r>
          </a:p>
          <a:p>
            <a:r>
              <a:rPr lang="fr-FR" dirty="0"/>
              <a:t>	le numéro de téléphone  </a:t>
            </a:r>
          </a:p>
          <a:p>
            <a:r>
              <a:rPr lang="fr-FR" dirty="0"/>
              <a:t>	la date de naissance</a:t>
            </a:r>
          </a:p>
          <a:p>
            <a:r>
              <a:rPr lang="fr-FR" dirty="0"/>
              <a:t>	</a:t>
            </a:r>
            <a:r>
              <a:rPr lang="fr-FR" dirty="0" err="1"/>
              <a:t>etc</a:t>
            </a:r>
            <a:endParaRPr lang="fr-FR" dirty="0"/>
          </a:p>
        </p:txBody>
      </p:sp>
      <p:pic>
        <p:nvPicPr>
          <p:cNvPr id="8" name="Image 7">
            <a:extLst>
              <a:ext uri="{FF2B5EF4-FFF2-40B4-BE49-F238E27FC236}">
                <a16:creationId xmlns:a16="http://schemas.microsoft.com/office/drawing/2014/main" id="{A8499F06-0909-2D9E-B6EE-F6A3414F53D6}"/>
              </a:ext>
            </a:extLst>
          </p:cNvPr>
          <p:cNvPicPr>
            <a:picLocks noChangeAspect="1"/>
          </p:cNvPicPr>
          <p:nvPr/>
        </p:nvPicPr>
        <p:blipFill>
          <a:blip r:embed="rId3"/>
          <a:stretch>
            <a:fillRect/>
          </a:stretch>
        </p:blipFill>
        <p:spPr>
          <a:xfrm>
            <a:off x="6842358" y="2798158"/>
            <a:ext cx="4500472" cy="2724286"/>
          </a:xfrm>
          <a:prstGeom prst="rect">
            <a:avLst/>
          </a:prstGeom>
        </p:spPr>
      </p:pic>
    </p:spTree>
    <p:extLst>
      <p:ext uri="{BB962C8B-B14F-4D97-AF65-F5344CB8AC3E}">
        <p14:creationId xmlns:p14="http://schemas.microsoft.com/office/powerpoint/2010/main" val="16650657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950</TotalTime>
  <Words>522</Words>
  <Application>Microsoft Office PowerPoint</Application>
  <PresentationFormat>Grand écran</PresentationFormat>
  <Paragraphs>75</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Garamond</vt:lpstr>
      <vt:lpstr>Inter</vt:lpstr>
      <vt:lpstr>Organique</vt:lpstr>
      <vt:lpstr>Projet 7</vt:lpstr>
      <vt:lpstr>Sommaire</vt:lpstr>
      <vt:lpstr>Contexte et objectifs </vt:lpstr>
      <vt:lpstr>Initialisation des données</vt:lpstr>
      <vt:lpstr>Jointures</vt:lpstr>
      <vt:lpstr>Ajout de colonne</vt:lpstr>
      <vt:lpstr>Indicateurs</vt:lpstr>
      <vt:lpstr>Exemple de traitement d’indicateur</vt:lpstr>
      <vt:lpstr>Fichier CSV et RGPD</vt:lpstr>
      <vt:lpstr>Règlement Général sur la Protection des Données</vt:lpstr>
      <vt:lpstr>CSV</vt:lpstr>
      <vt:lpstr>Les graphiques d’analyse</vt:lpstr>
      <vt:lpstr>Embauches</vt:lpstr>
      <vt:lpstr>Qualifications</vt:lpstr>
      <vt:lpstr>Rémunération </vt:lpstr>
      <vt:lpstr>Rémunération (suite)</vt:lpstr>
      <vt:lpstr>Condition et sécurité au travail</vt:lpstr>
      <vt:lpstr>A retenir</vt:lpstr>
      <vt:lpstr>Analyses 300 salariés 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dc:title>
  <dc:creator>Guillaume Nau</dc:creator>
  <cp:lastModifiedBy>Guillaume Nau</cp:lastModifiedBy>
  <cp:revision>45</cp:revision>
  <dcterms:created xsi:type="dcterms:W3CDTF">2023-03-03T13:06:42Z</dcterms:created>
  <dcterms:modified xsi:type="dcterms:W3CDTF">2023-03-13T11:00:05Z</dcterms:modified>
</cp:coreProperties>
</file>