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2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5" autoAdjust="0"/>
  </p:normalViewPr>
  <p:slideViewPr>
    <p:cSldViewPr snapToGrid="0">
      <p:cViewPr varScale="1">
        <p:scale>
          <a:sx n="79" d="100"/>
          <a:sy n="7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9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83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9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9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8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5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6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2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On fera en sorte que chaque classe soit codée dans des fichiers séparés.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Le nom du fichier devra être le nom de la classe suivi de .</a:t>
            </a:r>
            <a:r>
              <a:rPr lang="fr-FR" dirty="0" err="1" smtClean="0"/>
              <a:t>php</a:t>
            </a:r>
            <a:r>
              <a:rPr lang="fr-FR" dirty="0" smtClean="0"/>
              <a:t> (Par exemple : </a:t>
            </a:r>
            <a:r>
              <a:rPr lang="fr-FR" dirty="0" err="1" smtClean="0"/>
              <a:t>Document.php</a:t>
            </a:r>
            <a:r>
              <a:rPr lang="fr-FR" dirty="0" smtClean="0"/>
              <a:t> contiendra le code de la classe Document).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 Cela implique un </a:t>
            </a:r>
            <a:r>
              <a:rPr lang="fr-FR" dirty="0" err="1" smtClean="0">
                <a:sym typeface="Wingdings" panose="05000000000000000000" pitchFamily="2" charset="2"/>
              </a:rPr>
              <a:t>include</a:t>
            </a:r>
            <a:r>
              <a:rPr lang="fr-FR" dirty="0" smtClean="0">
                <a:sym typeface="Wingdings" panose="05000000000000000000" pitchFamily="2" charset="2"/>
              </a:rPr>
              <a:t> ou un </a:t>
            </a:r>
            <a:r>
              <a:rPr lang="fr-FR" dirty="0" err="1" smtClean="0">
                <a:sym typeface="Wingdings" panose="05000000000000000000" pitchFamily="2" charset="2"/>
              </a:rPr>
              <a:t>require</a:t>
            </a:r>
            <a:r>
              <a:rPr lang="fr-FR" dirty="0" smtClean="0">
                <a:sym typeface="Wingdings" panose="05000000000000000000" pitchFamily="2" charset="2"/>
              </a:rPr>
              <a:t> dans le programme qui va utiliser la classe.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6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0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5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0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15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7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Classes, propriétés</a:t>
            </a:r>
            <a:r>
              <a:rPr lang="fr-FR" smtClean="0"/>
              <a:t>, méthodes</a:t>
            </a:r>
            <a:endParaRPr lang="fr-FR" dirty="0" smtClean="0"/>
          </a:p>
          <a:p>
            <a:pPr algn="ctr"/>
            <a:r>
              <a:rPr lang="fr-FR" b="1" dirty="0" smtClean="0"/>
              <a:t>Partie 01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Visibilité des propriétés et méthodes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100" b="1" dirty="0"/>
              <a:t>public</a:t>
            </a:r>
            <a:r>
              <a:rPr lang="fr-FR" sz="8600" b="1" dirty="0" smtClean="0"/>
              <a:t> : Accessible de l'extérieur de la classe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370" y="2257591"/>
            <a:ext cx="8733935" cy="38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Visibilité des propriétés et méthodes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100" b="1" dirty="0" err="1" smtClean="0"/>
              <a:t>private</a:t>
            </a:r>
            <a:r>
              <a:rPr lang="fr-FR" sz="8600" b="1" dirty="0" smtClean="0"/>
              <a:t> : Non Accessible de l'extérieur de la classe 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339" y="2687426"/>
            <a:ext cx="10116756" cy="34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Visibilité des propriétés et méthodes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100" b="1" dirty="0" err="1" smtClean="0"/>
              <a:t>protected</a:t>
            </a:r>
            <a:r>
              <a:rPr lang="fr-FR" sz="8600" b="1" dirty="0" smtClean="0"/>
              <a:t> : Non Accessible de l'extérieur de la classe mais accessible dans les sous-classes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123" y="2681845"/>
            <a:ext cx="8092741" cy="38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Synthèse sur la déclaration d'une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15" y="1542094"/>
            <a:ext cx="9674619" cy="4435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559" y="1542740"/>
            <a:ext cx="1133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14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48851" y="1693597"/>
            <a:ext cx="76536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Réaliser le </a:t>
            </a:r>
            <a:r>
              <a:rPr lang="fr-FR" sz="3200" dirty="0" smtClean="0"/>
              <a:t>TP1-a </a:t>
            </a:r>
            <a:r>
              <a:rPr lang="fr-FR" sz="3200" dirty="0" smtClean="0"/>
              <a:t>"Classe / Instanciation</a:t>
            </a:r>
            <a:r>
              <a:rPr lang="fr-FR" sz="3200" dirty="0" smtClean="0"/>
              <a:t>"</a:t>
            </a:r>
          </a:p>
          <a:p>
            <a:r>
              <a:rPr lang="fr-FR" sz="3200" dirty="0"/>
              <a:t>en appliquant la structure suivante  </a:t>
            </a:r>
          </a:p>
          <a:p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69" y="3513010"/>
            <a:ext cx="2005775" cy="23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L'encapsulation : Getter/Setter </a:t>
            </a:r>
            <a:br>
              <a:rPr lang="fr-FR" dirty="0" smtClean="0"/>
            </a:br>
            <a:endParaRPr lang="fr-FR" sz="2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b="1" dirty="0" smtClean="0">
                <a:sym typeface="Wingdings" panose="05000000000000000000" pitchFamily="2" charset="2"/>
              </a:rPr>
              <a:t>Afin de protéger les attributs (propriétés), il est fortement conseillé de mettre les attributs en PRIVATE ou PROTECTED.</a:t>
            </a:r>
            <a:br>
              <a:rPr lang="fr-FR" sz="11200" b="1" dirty="0" smtClean="0">
                <a:sym typeface="Wingdings" panose="05000000000000000000" pitchFamily="2" charset="2"/>
              </a:rPr>
            </a:br>
            <a:r>
              <a:rPr lang="fr-FR" sz="11200" dirty="0" smtClean="0">
                <a:sym typeface="Wingdings" panose="05000000000000000000" pitchFamily="2" charset="2"/>
              </a:rPr>
              <a:t> Dans ce cas, il faut prévoir des méthodes PUBLIC pour lire et pour modifier les valeurs des attributs</a:t>
            </a:r>
            <a:r>
              <a:rPr lang="fr-FR" sz="11200" b="1" dirty="0" smtClean="0">
                <a:sym typeface="Wingdings" panose="05000000000000000000" pitchFamily="2" charset="2"/>
              </a:rPr>
              <a:t/>
            </a:r>
            <a:br>
              <a:rPr lang="fr-FR" sz="11200" b="1" dirty="0" smtClean="0">
                <a:sym typeface="Wingdings" panose="05000000000000000000" pitchFamily="2" charset="2"/>
              </a:rPr>
            </a:br>
            <a:r>
              <a:rPr lang="fr-FR" sz="11200" b="1" dirty="0" smtClean="0">
                <a:sym typeface="Wingdings" panose="05000000000000000000" pitchFamily="2" charset="2"/>
              </a:rPr>
              <a:t/>
            </a:r>
            <a:br>
              <a:rPr lang="fr-FR" sz="11200" b="1" dirty="0" smtClean="0">
                <a:sym typeface="Wingdings" panose="05000000000000000000" pitchFamily="2" charset="2"/>
              </a:rPr>
            </a:br>
            <a:r>
              <a:rPr lang="fr-FR" sz="11200" dirty="0" smtClean="0">
                <a:sym typeface="Wingdings" panose="05000000000000000000" pitchFamily="2" charset="2"/>
              </a:rPr>
              <a:t>Ce sont les fameux </a:t>
            </a:r>
            <a:r>
              <a:rPr lang="fr-FR" sz="11200" b="1" dirty="0" smtClean="0">
                <a:sym typeface="Wingdings" panose="05000000000000000000" pitchFamily="2" charset="2"/>
              </a:rPr>
              <a:t>GETTER/SETTER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2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/>
              <a:t>Getter/Setter </a:t>
            </a:r>
            <a:r>
              <a:rPr lang="fr-FR" dirty="0" smtClean="0"/>
              <a:t>: Getter (lire la valeur) </a:t>
            </a:r>
            <a:br>
              <a:rPr lang="fr-FR" dirty="0" smtClean="0"/>
            </a:br>
            <a:r>
              <a:rPr lang="fr-FR" sz="2000" i="1" dirty="0" smtClean="0"/>
              <a:t>2 possibilités de codage</a:t>
            </a:r>
            <a:endParaRPr lang="fr-FR" sz="2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>
                <a:sym typeface="Wingdings" panose="05000000000000000000" pitchFamily="2" charset="2"/>
              </a:rPr>
              <a:t>Une </a:t>
            </a:r>
            <a:r>
              <a:rPr lang="fr-FR" sz="8600" b="1" dirty="0">
                <a:sym typeface="Wingdings" panose="05000000000000000000" pitchFamily="2" charset="2"/>
              </a:rPr>
              <a:t>méthode publique </a:t>
            </a:r>
            <a:r>
              <a:rPr lang="fr-FR" sz="8600" b="1" dirty="0" smtClean="0">
                <a:sym typeface="Wingdings" panose="05000000000000000000" pitchFamily="2" charset="2"/>
              </a:rPr>
              <a:t>du nom </a:t>
            </a:r>
            <a:r>
              <a:rPr lang="fr-FR" sz="8600" b="1" dirty="0">
                <a:sym typeface="Wingdings" panose="05000000000000000000" pitchFamily="2" charset="2"/>
              </a:rPr>
              <a:t>la propriété </a:t>
            </a:r>
            <a:r>
              <a:rPr lang="fr-FR" sz="8600" b="1" dirty="0" smtClean="0">
                <a:sym typeface="Wingdings" panose="05000000000000000000" pitchFamily="2" charset="2"/>
              </a:rPr>
              <a:t>préfixé par </a:t>
            </a:r>
            <a:r>
              <a:rPr lang="fr-FR" sz="8600" b="1" dirty="0" err="1" smtClean="0">
                <a:sym typeface="Wingdings" panose="05000000000000000000" pitchFamily="2" charset="2"/>
              </a:rPr>
              <a:t>get</a:t>
            </a:r>
            <a:r>
              <a:rPr lang="fr-FR" sz="8600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fr-FR" sz="8600" b="1" dirty="0" smtClean="0"/>
              <a:t>Une méthode "magique" publique __</a:t>
            </a:r>
            <a:r>
              <a:rPr lang="fr-FR" sz="8600" b="1" dirty="0" err="1" smtClean="0"/>
              <a:t>get</a:t>
            </a:r>
            <a:r>
              <a:rPr lang="fr-FR" sz="8600" b="1" dirty="0" smtClean="0"/>
              <a:t>(…) qui reçoit en paramètre le nom de l'attribut à lire </a:t>
            </a:r>
            <a:br>
              <a:rPr lang="fr-FR" sz="8600" b="1" dirty="0" smtClean="0"/>
            </a:br>
            <a:r>
              <a:rPr lang="fr-FR" sz="8600" b="1" dirty="0" smtClean="0">
                <a:sym typeface="Wingdings" panose="05000000000000000000" pitchFamily="2" charset="2"/>
              </a:rPr>
              <a:t> 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60" y="2933655"/>
            <a:ext cx="4961936" cy="38954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312" y="4374487"/>
            <a:ext cx="4867275" cy="1666875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957403" y="3135403"/>
            <a:ext cx="987842" cy="203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957403" y="3314700"/>
            <a:ext cx="987842" cy="225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5065296" y="4881400"/>
            <a:ext cx="1892016" cy="155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5235750" y="5303899"/>
            <a:ext cx="1817467" cy="230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5340096" y="5528987"/>
            <a:ext cx="1665169" cy="67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4159249" y="5775325"/>
            <a:ext cx="955675" cy="266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/>
              <a:t>Getter/Setter </a:t>
            </a:r>
            <a:r>
              <a:rPr lang="fr-FR" dirty="0" smtClean="0"/>
              <a:t>: Setter (Modifier la valeur) </a:t>
            </a:r>
            <a:br>
              <a:rPr lang="fr-FR" dirty="0" smtClean="0"/>
            </a:br>
            <a:r>
              <a:rPr lang="fr-FR" sz="2000" i="1" dirty="0" smtClean="0"/>
              <a:t>2 possibilités de codage</a:t>
            </a:r>
            <a:endParaRPr lang="fr-FR" sz="2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0110" y="1477226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0" b="1" dirty="0" smtClean="0">
                <a:sym typeface="Wingdings" panose="05000000000000000000" pitchFamily="2" charset="2"/>
              </a:rPr>
              <a:t>Une </a:t>
            </a:r>
            <a:r>
              <a:rPr lang="fr-FR" sz="8000" b="1" dirty="0">
                <a:sym typeface="Wingdings" panose="05000000000000000000" pitchFamily="2" charset="2"/>
              </a:rPr>
              <a:t>méthode publique </a:t>
            </a:r>
            <a:r>
              <a:rPr lang="fr-FR" sz="8000" b="1" dirty="0" smtClean="0">
                <a:sym typeface="Wingdings" panose="05000000000000000000" pitchFamily="2" charset="2"/>
              </a:rPr>
              <a:t>du nom </a:t>
            </a:r>
            <a:r>
              <a:rPr lang="fr-FR" sz="8000" b="1" dirty="0">
                <a:sym typeface="Wingdings" panose="05000000000000000000" pitchFamily="2" charset="2"/>
              </a:rPr>
              <a:t>la propriété </a:t>
            </a:r>
            <a:r>
              <a:rPr lang="fr-FR" sz="8000" b="1" dirty="0" smtClean="0">
                <a:sym typeface="Wingdings" panose="05000000000000000000" pitchFamily="2" charset="2"/>
              </a:rPr>
              <a:t>préfixé par set </a:t>
            </a:r>
          </a:p>
          <a:p>
            <a:r>
              <a:rPr lang="fr-FR" sz="8000" b="1" dirty="0" smtClean="0"/>
              <a:t>Une méthode "magique" publique __set(…, …) qui reçoit en paramètre le nom de l'attribut à modifier et la valeur </a:t>
            </a:r>
            <a:r>
              <a:rPr lang="fr-FR" sz="8600" b="1" dirty="0" smtClean="0"/>
              <a:t/>
            </a:r>
            <a:br>
              <a:rPr lang="fr-FR" sz="8600" b="1" dirty="0" smtClean="0"/>
            </a:br>
            <a:r>
              <a:rPr lang="fr-FR" sz="8600" b="1" dirty="0" smtClean="0">
                <a:sym typeface="Wingdings" panose="05000000000000000000" pitchFamily="2" charset="2"/>
              </a:rPr>
              <a:t> 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957403" y="3157537"/>
            <a:ext cx="987842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957403" y="3338512"/>
            <a:ext cx="987842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82" y="2425393"/>
            <a:ext cx="4080796" cy="428630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621" y="3416303"/>
            <a:ext cx="4457700" cy="158115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4376928" y="4390627"/>
            <a:ext cx="2280306" cy="12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108704" y="3936788"/>
            <a:ext cx="2604918" cy="13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826141" y="4726777"/>
            <a:ext cx="2887480" cy="1036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TP1-a-get-set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18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90110" y="1710752"/>
            <a:ext cx="94355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Adapter </a:t>
            </a:r>
            <a:r>
              <a:rPr lang="fr-FR" sz="3200" dirty="0" smtClean="0"/>
              <a:t>le </a:t>
            </a:r>
            <a:r>
              <a:rPr lang="fr-FR" sz="3200" dirty="0" smtClean="0"/>
              <a:t>TP1-a pour encapsuler les propriétés</a:t>
            </a:r>
          </a:p>
          <a:p>
            <a:r>
              <a:rPr lang="fr-FR" sz="3200" dirty="0" smtClean="0"/>
              <a:t>(Utiliser prioritairement les méthodes magiques)  </a:t>
            </a:r>
            <a:endParaRPr lang="fr-FR" sz="3200" dirty="0"/>
          </a:p>
          <a:p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99" y="3031552"/>
            <a:ext cx="2723243" cy="29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Programmation objet 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Optimiser le développement :</a:t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 Réutiliser le code</a:t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> Gain de temps</a:t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> Faciliter la maintenance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Programmation objet Comment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/>
              <a:t>Coder des classes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400" b="1" dirty="0" smtClean="0">
                <a:sym typeface="Wingdings" panose="05000000000000000000" pitchFamily="2" charset="2"/>
              </a:rPr>
              <a:t> Sorte de "moule" pour créer des objets (instancier un objet)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r>
              <a:rPr lang="fr-FR" sz="8600" b="1" dirty="0" smtClean="0">
                <a:sym typeface="Wingdings" panose="05000000000000000000" pitchFamily="2" charset="2"/>
              </a:rPr>
              <a:t>Un objet ?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 Rassemblement de données (les propriétés ou attributs) et de traitements (les méthodes).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>
                <a:sym typeface="Wingdings" panose="05000000000000000000" pitchFamily="2" charset="2"/>
              </a:rPr>
              <a:t> Par exemple : un objet VOITURE pourra avoir une propriété COULEUR (qui contiendra la couleur de la voiture) et une méthode DEMARRER.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Codage des classes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Structure du code via le mot "class"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r>
              <a:rPr lang="fr-FR" sz="8600" b="1" dirty="0" smtClean="0">
                <a:sym typeface="Wingdings" panose="05000000000000000000" pitchFamily="2" charset="2"/>
              </a:rPr>
              <a:t>Déclaration d'une propriété</a:t>
            </a: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754" y="2608069"/>
            <a:ext cx="3978261" cy="114525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754" y="4452667"/>
            <a:ext cx="2357687" cy="1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Codage des classes (suite)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784704" y="164559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Codage des méthodes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09" y="2193105"/>
            <a:ext cx="11124311" cy="35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Codage des classes (suite)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784704" y="164559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Codage des méthodes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67" y="2704614"/>
            <a:ext cx="11648493" cy="26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Utilisation des classes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Instanciation d'un objet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73" y="2718047"/>
            <a:ext cx="6750672" cy="156615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03623" y="4218930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supposant qu'une classe </a:t>
            </a:r>
            <a:r>
              <a:rPr lang="fr-FR" sz="2400" b="1" dirty="0" smtClean="0"/>
              <a:t>Livre</a:t>
            </a:r>
            <a:r>
              <a:rPr lang="fr-FR" dirty="0" smtClean="0"/>
              <a:t> existe.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Utilisation des classes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"-&gt;" pour accéder aux propriétés et méthodes 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19776" y="4316908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Ici on accède à la propriété </a:t>
            </a:r>
            <a:r>
              <a:rPr lang="fr-FR" sz="2400" b="1" dirty="0" smtClean="0">
                <a:solidFill>
                  <a:srgbClr val="0070C0"/>
                </a:solidFill>
              </a:rPr>
              <a:t>auteur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2" y="2488320"/>
            <a:ext cx="10841943" cy="18285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496046" y="4316908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Ici on accède à la méthode </a:t>
            </a:r>
            <a:r>
              <a:rPr lang="fr-FR" sz="2400" b="1" dirty="0">
                <a:solidFill>
                  <a:srgbClr val="0070C0"/>
                </a:solidFill>
              </a:rPr>
              <a:t>multiplier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236" y="5083929"/>
            <a:ext cx="7061419" cy="140542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351584" y="4946605"/>
            <a:ext cx="262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Cas particulier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606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Utilisation des classes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42094"/>
            <a:ext cx="8596668" cy="3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9" y="293365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937415" y="1830688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600" b="1" dirty="0" smtClean="0"/>
              <a:t>Tester l'instance d'un objet  :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endParaRPr lang="fr-FR" sz="58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5800" b="1" dirty="0" smtClean="0">
                <a:sym typeface="Wingdings" panose="05000000000000000000" pitchFamily="2" charset="2"/>
              </a:rPr>
              <a:t/>
            </a:r>
            <a:br>
              <a:rPr lang="fr-FR" sz="5800" b="1" dirty="0" smtClean="0">
                <a:sym typeface="Wingdings" panose="05000000000000000000" pitchFamily="2" charset="2"/>
              </a:rPr>
            </a:br>
            <a:r>
              <a:rPr lang="fr-FR" sz="62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45417" y="4718515"/>
            <a:ext cx="590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ici exemple évident mais en supposant que l'objet </a:t>
            </a:r>
            <a:r>
              <a:rPr lang="fr-FR" b="1" dirty="0" smtClean="0"/>
              <a:t>$</a:t>
            </a:r>
            <a:r>
              <a:rPr lang="fr-FR" b="1" dirty="0" err="1" smtClean="0"/>
              <a:t>obj</a:t>
            </a:r>
            <a:endParaRPr lang="fr-FR" b="1" dirty="0" smtClean="0"/>
          </a:p>
          <a:p>
            <a:r>
              <a:rPr lang="fr-FR" dirty="0" smtClean="0"/>
              <a:t>soit reçu en paramètre d'une fonction, cela permet de</a:t>
            </a:r>
          </a:p>
          <a:p>
            <a:r>
              <a:rPr lang="fr-FR" dirty="0" smtClean="0"/>
              <a:t>vérifier que c'est bien un objet instancié avec la classe</a:t>
            </a:r>
          </a:p>
          <a:p>
            <a:r>
              <a:rPr lang="fr-FR" dirty="0"/>
              <a:t>A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416" y="2474913"/>
            <a:ext cx="4266159" cy="2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E19BA133-FCF4-4E03-BC20-A8BD1DAEE657}"/>
</file>

<file path=customXml/itemProps2.xml><?xml version="1.0" encoding="utf-8"?>
<ds:datastoreItem xmlns:ds="http://schemas.openxmlformats.org/officeDocument/2006/customXml" ds:itemID="{6156D5F4-F5DF-4EA6-81BB-C50036D3BA3D}"/>
</file>

<file path=customXml/itemProps3.xml><?xml version="1.0" encoding="utf-8"?>
<ds:datastoreItem xmlns:ds="http://schemas.openxmlformats.org/officeDocument/2006/customXml" ds:itemID="{3661A935-72EB-4AF8-8FCE-60276F3DB0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14606</TotalTime>
  <Words>486</Words>
  <Application>Microsoft Office PowerPoint</Application>
  <PresentationFormat>Grand écran</PresentationFormat>
  <Paragraphs>164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Programmation objet pourquoi ?</vt:lpstr>
      <vt:lpstr>Programmation objet Comment ?</vt:lpstr>
      <vt:lpstr>Codage des classes ?</vt:lpstr>
      <vt:lpstr>Codage des classes (suite) ?</vt:lpstr>
      <vt:lpstr>Codage des classes (suite) ?</vt:lpstr>
      <vt:lpstr>Utilisation des classes ?</vt:lpstr>
      <vt:lpstr>Utilisation des classes ?</vt:lpstr>
      <vt:lpstr>Utilisation des classes ?</vt:lpstr>
      <vt:lpstr>Visibilité des propriétés et méthodes ?</vt:lpstr>
      <vt:lpstr>Visibilité des propriétés et méthodes ?</vt:lpstr>
      <vt:lpstr>Visibilité des propriétés et méthodes ?</vt:lpstr>
      <vt:lpstr>Synthèse sur la déclaration d'une classe</vt:lpstr>
      <vt:lpstr>Exercice : TP1-a</vt:lpstr>
      <vt:lpstr>L'encapsulation : Getter/Setter  </vt:lpstr>
      <vt:lpstr>Getter/Setter : Getter (lire la valeur)  2 possibilités de codage</vt:lpstr>
      <vt:lpstr>Getter/Setter : Setter (Modifier la valeur)  2 possibilités de codage</vt:lpstr>
      <vt:lpstr>Exercice : TP1-a-get-set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168</cp:revision>
  <dcterms:created xsi:type="dcterms:W3CDTF">2020-10-13T12:48:28Z</dcterms:created>
  <dcterms:modified xsi:type="dcterms:W3CDTF">2020-11-04T10:01:56Z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