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302" r:id="rId4"/>
    <p:sldId id="303" r:id="rId5"/>
    <p:sldId id="282" r:id="rId6"/>
    <p:sldId id="304" r:id="rId7"/>
    <p:sldId id="30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95" autoAdjust="0"/>
  </p:normalViewPr>
  <p:slideViewPr>
    <p:cSldViewPr snapToGrid="0">
      <p:cViewPr varScale="1">
        <p:scale>
          <a:sx n="79" d="100"/>
          <a:sy n="7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60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Bien sûr le fichier contenant</a:t>
            </a:r>
            <a:r>
              <a:rPr lang="fr-FR" baseline="0" dirty="0" smtClean="0"/>
              <a:t> le code de la classe doit s'appeler comme la classe suivi par .</a:t>
            </a:r>
            <a:r>
              <a:rPr lang="fr-FR" baseline="0" dirty="0" err="1" smtClean="0"/>
              <a:t>php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Dans la fonction </a:t>
            </a:r>
            <a:r>
              <a:rPr lang="fr-FR" baseline="0" dirty="0" err="1" smtClean="0"/>
              <a:t>spl_autoload_register</a:t>
            </a:r>
            <a:r>
              <a:rPr lang="fr-FR" baseline="0" dirty="0" smtClean="0"/>
              <a:t>, il sera possible d'ajouter plusieurs répertoire dans lesquels la fonction recherchera la classe.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L'ordre des répertoires dans le tableau a de l'importance. On recherche d'abord dans le premier puis dans le suivant etc.. jusqu'à trouver le fichier (s'il existe).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Les noms de répertoire sont exprimés en chemin relatif par rapport au fichier </a:t>
            </a:r>
            <a:r>
              <a:rPr lang="fr-FR" baseline="0" dirty="0" err="1" smtClean="0"/>
              <a:t>init.php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Celui-ci devra être à la racine du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2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9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5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10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</a:t>
            </a:r>
            <a:r>
              <a:rPr lang="fr-FR" smtClean="0"/>
              <a:t>Chargement dynamique - MVC</a:t>
            </a:r>
            <a:endParaRPr lang="fr-FR" dirty="0" smtClean="0"/>
          </a:p>
          <a:p>
            <a:pPr algn="ctr"/>
            <a:r>
              <a:rPr lang="fr-FR" b="1" dirty="0" smtClean="0"/>
              <a:t>Partie 03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Chargement dynamique des classes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b="1" dirty="0" err="1" smtClean="0"/>
              <a:t>Include</a:t>
            </a:r>
            <a:r>
              <a:rPr lang="fr-FR" sz="11200" b="1" dirty="0" smtClean="0"/>
              <a:t>/</a:t>
            </a:r>
            <a:r>
              <a:rPr lang="fr-FR" sz="11200" b="1" dirty="0" err="1" smtClean="0"/>
              <a:t>require</a:t>
            </a:r>
            <a:r>
              <a:rPr lang="fr-FR" sz="11200" b="1" dirty="0" smtClean="0"/>
              <a:t> </a:t>
            </a:r>
            <a:r>
              <a:rPr lang="fr-FR" sz="11200" dirty="0" smtClean="0"/>
              <a:t>fastidieux dès que le nombre de classes augmente 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8000" b="1" dirty="0" smtClean="0">
                <a:sym typeface="Wingdings" panose="05000000000000000000" pitchFamily="2" charset="2"/>
              </a:rPr>
              <a:t> </a:t>
            </a:r>
            <a:r>
              <a:rPr lang="fr-FR" sz="8000" b="1" dirty="0" smtClean="0">
                <a:sym typeface="Wingdings" panose="05000000000000000000" pitchFamily="2" charset="2"/>
              </a:rPr>
              <a:t>Solution </a:t>
            </a:r>
            <a:r>
              <a:rPr lang="fr-FR" sz="8000" b="1" dirty="0">
                <a:sym typeface="Wingdings" panose="05000000000000000000" pitchFamily="2" charset="2"/>
              </a:rPr>
              <a:t>: </a:t>
            </a:r>
            <a:r>
              <a:rPr lang="fr-FR" sz="8000" b="1" dirty="0" err="1" smtClean="0">
                <a:sym typeface="Wingdings" panose="05000000000000000000" pitchFamily="2" charset="2"/>
              </a:rPr>
              <a:t>spl_autoload_register</a:t>
            </a:r>
            <a:r>
              <a:rPr lang="fr-FR" sz="8000" b="1" dirty="0" smtClean="0">
                <a:sym typeface="Wingdings" panose="05000000000000000000" pitchFamily="2" charset="2"/>
              </a:rPr>
              <a:t>(…)</a:t>
            </a:r>
            <a:br>
              <a:rPr lang="fr-FR" sz="8000" b="1" dirty="0" smtClean="0">
                <a:sym typeface="Wingdings" panose="05000000000000000000" pitchFamily="2" charset="2"/>
              </a:rPr>
            </a:br>
            <a:r>
              <a:rPr lang="fr-FR" sz="8000" dirty="0" smtClean="0">
                <a:sym typeface="Wingdings" panose="05000000000000000000" pitchFamily="2" charset="2"/>
              </a:rPr>
              <a:t>qui a remplacé il y a peu la fonction </a:t>
            </a:r>
            <a:r>
              <a:rPr lang="fr-FR" sz="8000" b="1" dirty="0" smtClean="0">
                <a:sym typeface="Wingdings" panose="05000000000000000000" pitchFamily="2" charset="2"/>
              </a:rPr>
              <a:t>__</a:t>
            </a:r>
            <a:r>
              <a:rPr lang="fr-FR" sz="8000" b="1" dirty="0" err="1" smtClean="0">
                <a:sym typeface="Wingdings" panose="05000000000000000000" pitchFamily="2" charset="2"/>
              </a:rPr>
              <a:t>autoload</a:t>
            </a:r>
            <a:r>
              <a:rPr lang="fr-FR" sz="8000" b="1" dirty="0" smtClean="0">
                <a:sym typeface="Wingdings" panose="05000000000000000000" pitchFamily="2" charset="2"/>
              </a:rPr>
              <a:t>(…)</a:t>
            </a:r>
            <a:br>
              <a:rPr lang="fr-FR" sz="8000" b="1" dirty="0" smtClean="0">
                <a:sym typeface="Wingdings" panose="05000000000000000000" pitchFamily="2" charset="2"/>
              </a:rPr>
            </a:br>
            <a:r>
              <a:rPr lang="fr-FR" sz="8000" b="1" dirty="0" smtClean="0">
                <a:sym typeface="Wingdings" panose="05000000000000000000" pitchFamily="2" charset="2"/>
              </a:rPr>
              <a:t/>
            </a:r>
            <a:br>
              <a:rPr lang="fr-FR" sz="8000" b="1" dirty="0" smtClean="0">
                <a:sym typeface="Wingdings" panose="05000000000000000000" pitchFamily="2" charset="2"/>
              </a:rPr>
            </a:br>
            <a:r>
              <a:rPr lang="fr-FR" sz="8000" b="1" dirty="0" smtClean="0">
                <a:sym typeface="Wingdings" panose="05000000000000000000" pitchFamily="2" charset="2"/>
              </a:rPr>
              <a:t> Cette fonction devra être appelée dans chaque script instanciant des objets.</a:t>
            </a:r>
            <a:br>
              <a:rPr lang="fr-FR" sz="8000" b="1" dirty="0" smtClean="0">
                <a:sym typeface="Wingdings" panose="05000000000000000000" pitchFamily="2" charset="2"/>
              </a:rPr>
            </a:br>
            <a:r>
              <a:rPr lang="fr-FR" sz="8000" b="1" dirty="0" smtClean="0">
                <a:sym typeface="Wingdings" panose="05000000000000000000" pitchFamily="2" charset="2"/>
              </a:rPr>
              <a:t/>
            </a:r>
            <a:br>
              <a:rPr lang="fr-FR" sz="8000" b="1" dirty="0" smtClean="0">
                <a:sym typeface="Wingdings" panose="05000000000000000000" pitchFamily="2" charset="2"/>
              </a:rPr>
            </a:br>
            <a:r>
              <a:rPr lang="fr-FR" sz="8000" b="1" dirty="0" smtClean="0">
                <a:sym typeface="Wingdings" panose="05000000000000000000" pitchFamily="2" charset="2"/>
              </a:rPr>
              <a:t> Cette fonction sera appelée à chaque fois qu'un new est rencontré</a:t>
            </a:r>
            <a:r>
              <a:rPr lang="fr-FR" sz="5800" b="1" dirty="0" smtClean="0">
                <a:sym typeface="Wingdings" panose="05000000000000000000" pitchFamily="2" charset="2"/>
              </a:rPr>
              <a:t>.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Comment activer le Chargement dynamique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200" b="1" dirty="0" smtClean="0"/>
              <a:t>Coder la fonction </a:t>
            </a:r>
            <a:r>
              <a:rPr lang="fr-FR" sz="9600" b="1" dirty="0" err="1">
                <a:sym typeface="Wingdings" panose="05000000000000000000" pitchFamily="2" charset="2"/>
              </a:rPr>
              <a:t>spl_autoload_register</a:t>
            </a:r>
            <a:r>
              <a:rPr lang="fr-FR" sz="9600" b="1" dirty="0">
                <a:sym typeface="Wingdings" panose="05000000000000000000" pitchFamily="2" charset="2"/>
              </a:rPr>
              <a:t>(…)</a:t>
            </a:r>
            <a:br>
              <a:rPr lang="fr-FR" sz="9600" b="1" dirty="0">
                <a:sym typeface="Wingdings" panose="05000000000000000000" pitchFamily="2" charset="2"/>
              </a:rPr>
            </a:br>
            <a:r>
              <a:rPr lang="fr-FR" sz="9600" b="1" dirty="0" smtClean="0">
                <a:sym typeface="Wingdings" panose="05000000000000000000" pitchFamily="2" charset="2"/>
              </a:rPr>
              <a:t>dans un fichier </a:t>
            </a:r>
            <a:r>
              <a:rPr lang="fr-FR" sz="9600" b="1" dirty="0" err="1" smtClean="0">
                <a:sym typeface="Wingdings" panose="05000000000000000000" pitchFamily="2" charset="2"/>
              </a:rPr>
              <a:t>init.php</a:t>
            </a:r>
            <a:endParaRPr lang="fr-FR" sz="9600" b="1" dirty="0" smtClean="0">
              <a:sym typeface="Wingdings" panose="05000000000000000000" pitchFamily="2" charset="2"/>
            </a:endParaRPr>
          </a:p>
          <a:p>
            <a:r>
              <a:rPr lang="fr-FR" sz="9600" b="1" dirty="0" smtClean="0">
                <a:sym typeface="Wingdings" panose="05000000000000000000" pitchFamily="2" charset="2"/>
              </a:rPr>
              <a:t>Dans chaque script penser à </a:t>
            </a:r>
            <a:r>
              <a:rPr lang="fr-FR" sz="9600" b="1" dirty="0" err="1" smtClean="0">
                <a:sym typeface="Wingdings" panose="05000000000000000000" pitchFamily="2" charset="2"/>
              </a:rPr>
              <a:t>include</a:t>
            </a:r>
            <a:r>
              <a:rPr lang="fr-FR" sz="9600" b="1" dirty="0" smtClean="0">
                <a:sym typeface="Wingdings" panose="05000000000000000000" pitchFamily="2" charset="2"/>
              </a:rPr>
              <a:t>/</a:t>
            </a:r>
            <a:r>
              <a:rPr lang="fr-FR" sz="9600" b="1" dirty="0" err="1" smtClean="0">
                <a:sym typeface="Wingdings" panose="05000000000000000000" pitchFamily="2" charset="2"/>
              </a:rPr>
              <a:t>require</a:t>
            </a:r>
            <a:r>
              <a:rPr lang="fr-FR" sz="9600" b="1" dirty="0" smtClean="0">
                <a:sym typeface="Wingdings" panose="05000000000000000000" pitchFamily="2" charset="2"/>
              </a:rPr>
              <a:t> le fichier </a:t>
            </a:r>
            <a:r>
              <a:rPr lang="fr-FR" sz="9600" b="1" dirty="0" err="1" smtClean="0">
                <a:sym typeface="Wingdings" panose="05000000000000000000" pitchFamily="2" charset="2"/>
              </a:rPr>
              <a:t>init.php</a:t>
            </a:r>
            <a:r>
              <a:rPr lang="fr-FR" sz="9600" b="1" dirty="0" smtClean="0">
                <a:sym typeface="Wingdings" panose="05000000000000000000" pitchFamily="2" charset="2"/>
              </a:rPr>
              <a:t/>
            </a:r>
            <a:br>
              <a:rPr lang="fr-FR" sz="9600" b="1" dirty="0" smtClean="0">
                <a:sym typeface="Wingdings" panose="05000000000000000000" pitchFamily="2" charset="2"/>
              </a:rPr>
            </a:br>
            <a:r>
              <a:rPr lang="fr-FR" sz="9600" b="1" dirty="0" smtClean="0">
                <a:sym typeface="Wingdings" panose="05000000000000000000" pitchFamily="2" charset="2"/>
              </a:rPr>
              <a:t/>
            </a:r>
            <a:br>
              <a:rPr lang="fr-FR" sz="9600" b="1" dirty="0" smtClean="0">
                <a:sym typeface="Wingdings" panose="05000000000000000000" pitchFamily="2" charset="2"/>
              </a:rPr>
            </a:br>
            <a:r>
              <a:rPr lang="fr-FR" sz="9600" b="1" dirty="0" smtClean="0">
                <a:sym typeface="Wingdings" panose="05000000000000000000" pitchFamily="2" charset="2"/>
              </a:rPr>
              <a:t/>
            </a:r>
            <a:br>
              <a:rPr lang="fr-FR" sz="9600" b="1" dirty="0" smtClean="0">
                <a:sym typeface="Wingdings" panose="05000000000000000000" pitchFamily="2" charset="2"/>
              </a:rPr>
            </a:br>
            <a:r>
              <a:rPr lang="fr-FR" sz="9600" dirty="0" smtClean="0">
                <a:sym typeface="Wingdings" panose="05000000000000000000" pitchFamily="2" charset="2"/>
              </a:rPr>
              <a:t>Remarque : ce fichier </a:t>
            </a:r>
            <a:r>
              <a:rPr lang="fr-FR" sz="9600" dirty="0" err="1" smtClean="0">
                <a:sym typeface="Wingdings" panose="05000000000000000000" pitchFamily="2" charset="2"/>
              </a:rPr>
              <a:t>init.php</a:t>
            </a:r>
            <a:r>
              <a:rPr lang="fr-FR" sz="9600" dirty="0" smtClean="0">
                <a:sym typeface="Wingdings" panose="05000000000000000000" pitchFamily="2" charset="2"/>
              </a:rPr>
              <a:t> pourra nous servir pour bien d'autres choses (déclaration des variables pour accès à la base de données, vérification d'authentification etc…)</a:t>
            </a:r>
            <a:r>
              <a:rPr lang="fr-FR" sz="11200" dirty="0" smtClean="0"/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1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>
            <a:norm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042" y="351368"/>
            <a:ext cx="1410453" cy="10840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02" y="1649152"/>
            <a:ext cx="5486149" cy="4701356"/>
          </a:xfrm>
          <a:prstGeom prst="rect">
            <a:avLst/>
          </a:prstGeom>
          <a:effectLst>
            <a:outerShdw blurRad="50800" dist="1143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104" y="4928337"/>
            <a:ext cx="4096463" cy="1842196"/>
          </a:xfrm>
          <a:prstGeom prst="rect">
            <a:avLst/>
          </a:prstGeom>
          <a:effectLst>
            <a:outerShdw blurRad="50800" dist="114300" algn="l" rotWithShape="0">
              <a:schemeClr val="accent2">
                <a:lumMod val="75000"/>
                <a:alpha val="40000"/>
              </a:schemeClr>
            </a:outerShdw>
          </a:effectLst>
        </p:spPr>
      </p:pic>
      <p:sp>
        <p:nvSpPr>
          <p:cNvPr id="14" name="ZoneTexte 13"/>
          <p:cNvSpPr txBox="1"/>
          <p:nvPr/>
        </p:nvSpPr>
        <p:spPr>
          <a:xfrm>
            <a:off x="975285" y="13157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init.php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956037" y="468959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index.php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050" y="193343"/>
            <a:ext cx="4028838" cy="4560378"/>
          </a:xfrm>
          <a:prstGeom prst="rect">
            <a:avLst/>
          </a:prstGeom>
          <a:effectLst>
            <a:outerShdw blurRad="50800" dist="114300" algn="l" rotWithShape="0">
              <a:schemeClr val="accent2">
                <a:lumMod val="75000"/>
                <a:alpha val="40000"/>
              </a:scheme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8388307" y="2655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Document.php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TP1-b </a:t>
            </a:r>
            <a:r>
              <a:rPr lang="fr-FR" dirty="0" err="1" smtClean="0"/>
              <a:t>autoload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98" y="1650577"/>
            <a:ext cx="76055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Adapter </a:t>
            </a:r>
            <a:r>
              <a:rPr lang="fr-FR" sz="3200" dirty="0" smtClean="0"/>
              <a:t>le </a:t>
            </a:r>
            <a:r>
              <a:rPr lang="fr-FR" sz="3200" dirty="0" smtClean="0"/>
              <a:t>TP1-b </a:t>
            </a:r>
            <a:r>
              <a:rPr lang="fr-FR" sz="3200" dirty="0" smtClean="0"/>
              <a:t>pour mettre en œuvre</a:t>
            </a:r>
          </a:p>
          <a:p>
            <a:r>
              <a:rPr lang="fr-FR" sz="3200" dirty="0" smtClean="0"/>
              <a:t>le chargement dynamique des classes.</a:t>
            </a:r>
            <a:r>
              <a:rPr lang="fr-FR" sz="3200" dirty="0" smtClean="0"/>
              <a:t>  </a:t>
            </a:r>
            <a:endParaRPr lang="fr-FR" sz="3200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44" y="2607472"/>
            <a:ext cx="2183132" cy="41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MVC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200" b="1" dirty="0" smtClean="0"/>
              <a:t>Modèle Vue Contrôleur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>
                <a:sym typeface="Wingdings" panose="05000000000000000000" pitchFamily="2" charset="2"/>
              </a:rPr>
              <a:t> </a:t>
            </a:r>
            <a:r>
              <a:rPr lang="fr-FR" sz="2800" dirty="0" smtClean="0">
                <a:sym typeface="Wingdings" panose="05000000000000000000" pitchFamily="2" charset="2"/>
              </a:rPr>
              <a:t>Les contrôleurs à la racine du projet, les modèles dans le répertoire </a:t>
            </a:r>
            <a:r>
              <a:rPr lang="fr-FR" sz="2800" b="1" dirty="0" smtClean="0">
                <a:sym typeface="Wingdings" panose="05000000000000000000" pitchFamily="2" charset="2"/>
              </a:rPr>
              <a:t>/model </a:t>
            </a:r>
            <a:r>
              <a:rPr lang="fr-FR" sz="2800" dirty="0" smtClean="0">
                <a:sym typeface="Wingdings" panose="05000000000000000000" pitchFamily="2" charset="2"/>
              </a:rPr>
              <a:t>et les vues dans le répertoire </a:t>
            </a:r>
            <a:r>
              <a:rPr lang="fr-FR" sz="2800" b="1" dirty="0" smtClean="0">
                <a:sym typeface="Wingdings" panose="05000000000000000000" pitchFamily="2" charset="2"/>
              </a:rPr>
              <a:t>/</a:t>
            </a:r>
            <a:r>
              <a:rPr lang="fr-FR" sz="2800" b="1" dirty="0" err="1" smtClean="0">
                <a:sym typeface="Wingdings" panose="05000000000000000000" pitchFamily="2" charset="2"/>
              </a:rPr>
              <a:t>view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TP1-b </a:t>
            </a:r>
            <a:r>
              <a:rPr lang="fr-FR" dirty="0" err="1" smtClean="0"/>
              <a:t>autoload</a:t>
            </a:r>
            <a:r>
              <a:rPr lang="fr-FR" dirty="0" smtClean="0"/>
              <a:t> MVC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</a:t>
            </a:r>
            <a:r>
              <a:rPr lang="fr-FR" dirty="0" smtClean="0"/>
              <a:t>Objet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7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98" y="1650577"/>
            <a:ext cx="10221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Adapter </a:t>
            </a:r>
            <a:r>
              <a:rPr lang="fr-FR" sz="3200" dirty="0" smtClean="0"/>
              <a:t>le TP précédent pour mettre </a:t>
            </a:r>
          </a:p>
          <a:p>
            <a:r>
              <a:rPr lang="fr-FR" sz="3200" dirty="0" smtClean="0"/>
              <a:t>en œuvre MVC (prévoir en plus un répertoire classe)</a:t>
            </a:r>
            <a:r>
              <a:rPr lang="fr-FR" sz="3200" dirty="0" smtClean="0"/>
              <a:t>.</a:t>
            </a:r>
            <a:r>
              <a:rPr lang="fr-FR" sz="3200" dirty="0" smtClean="0"/>
              <a:t>  </a:t>
            </a:r>
            <a:endParaRPr lang="fr-FR" sz="3200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45" y="2785681"/>
            <a:ext cx="2158175" cy="35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1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90B9CFC9-E66D-4DAD-A9A1-CBE743EDC546}"/>
</file>

<file path=customXml/itemProps2.xml><?xml version="1.0" encoding="utf-8"?>
<ds:datastoreItem xmlns:ds="http://schemas.openxmlformats.org/officeDocument/2006/customXml" ds:itemID="{1EF78FC6-1E8A-4BAF-A5EE-D07372DE53D9}"/>
</file>

<file path=customXml/itemProps3.xml><?xml version="1.0" encoding="utf-8"?>
<ds:datastoreItem xmlns:ds="http://schemas.openxmlformats.org/officeDocument/2006/customXml" ds:itemID="{E7275268-B7EA-4E10-A9ED-7DB21974AD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14845</TotalTime>
  <Words>209</Words>
  <Application>Microsoft Office PowerPoint</Application>
  <PresentationFormat>Grand écran</PresentationFormat>
  <Paragraphs>57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Chargement dynamique des classes ?</vt:lpstr>
      <vt:lpstr>Comment activer le Chargement dynamique ?</vt:lpstr>
      <vt:lpstr>Exemple :</vt:lpstr>
      <vt:lpstr>Exercice : TP1-b autoload</vt:lpstr>
      <vt:lpstr>MVC ?</vt:lpstr>
      <vt:lpstr>Exercice : TP1-b autoload MVC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177</cp:revision>
  <dcterms:created xsi:type="dcterms:W3CDTF">2020-10-13T12:48:28Z</dcterms:created>
  <dcterms:modified xsi:type="dcterms:W3CDTF">2020-11-04T10:53:24Z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  <property fmtid="{D5CDD505-2E9C-101B-9397-08002B2CF9AE}" pid="3" name="MediaServiceImageTags">
    <vt:lpwstr/>
  </property>
</Properties>
</file>